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38"/>
  </p:notesMasterIdLst>
  <p:sldIdLst>
    <p:sldId id="256" r:id="rId2"/>
    <p:sldId id="264" r:id="rId3"/>
    <p:sldId id="260" r:id="rId4"/>
    <p:sldId id="263" r:id="rId5"/>
    <p:sldId id="291" r:id="rId6"/>
    <p:sldId id="290" r:id="rId7"/>
    <p:sldId id="292" r:id="rId8"/>
    <p:sldId id="266" r:id="rId9"/>
    <p:sldId id="342" r:id="rId10"/>
    <p:sldId id="350" r:id="rId11"/>
    <p:sldId id="351" r:id="rId12"/>
    <p:sldId id="341" r:id="rId13"/>
    <p:sldId id="339" r:id="rId14"/>
    <p:sldId id="270" r:id="rId15"/>
    <p:sldId id="271" r:id="rId16"/>
    <p:sldId id="344" r:id="rId17"/>
    <p:sldId id="348" r:id="rId18"/>
    <p:sldId id="343" r:id="rId19"/>
    <p:sldId id="349" r:id="rId20"/>
    <p:sldId id="345" r:id="rId21"/>
    <p:sldId id="352" r:id="rId22"/>
    <p:sldId id="280" r:id="rId23"/>
    <p:sldId id="265" r:id="rId24"/>
    <p:sldId id="261" r:id="rId25"/>
    <p:sldId id="281" r:id="rId26"/>
    <p:sldId id="282" r:id="rId27"/>
    <p:sldId id="288" r:id="rId28"/>
    <p:sldId id="262" r:id="rId29"/>
    <p:sldId id="289" r:id="rId30"/>
    <p:sldId id="285" r:id="rId31"/>
    <p:sldId id="284" r:id="rId32"/>
    <p:sldId id="286" r:id="rId33"/>
    <p:sldId id="273" r:id="rId34"/>
    <p:sldId id="274" r:id="rId35"/>
    <p:sldId id="346" r:id="rId36"/>
    <p:sldId id="279" r:id="rId37"/>
  </p:sldIdLst>
  <p:sldSz cx="12192000" cy="6858000"/>
  <p:notesSz cx="7315200" cy="9601200"/>
  <p:embeddedFontLst>
    <p:embeddedFont>
      <p:font typeface="Abadi" panose="020B0604020104020204" pitchFamily="34" charset="0"/>
      <p:regular r:id="rId39"/>
    </p:embeddedFont>
    <p:embeddedFont>
      <p:font typeface="Calibri" panose="020F0502020204030204" pitchFamily="34" charset="0"/>
      <p:regular r:id="rId40"/>
      <p:bold r:id="rId41"/>
      <p:italic r:id="rId42"/>
      <p:boldItalic r:id="rId43"/>
    </p:embeddedFont>
    <p:embeddedFont>
      <p:font typeface="Dosis" pitchFamily="2" charset="0"/>
      <p:regular r:id="rId44"/>
      <p:bold r:id="rId45"/>
    </p:embeddedFont>
    <p:embeddedFont>
      <p:font typeface="Roboto" panose="02000000000000000000" pitchFamily="2"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ED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EF56FAD-3BC2-4DF7-9B0C-38ECA3D2263C}">
  <a:tblStyle styleId="{EEF56FAD-3BC2-4DF7-9B0C-38ECA3D2263C}"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18" autoAdjust="0"/>
    <p:restoredTop sz="91957" autoAdjust="0"/>
  </p:normalViewPr>
  <p:slideViewPr>
    <p:cSldViewPr snapToGrid="0">
      <p:cViewPr varScale="1">
        <p:scale>
          <a:sx n="89" d="100"/>
          <a:sy n="89" d="100"/>
        </p:scale>
        <p:origin x="3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31521" y="4560570"/>
            <a:ext cx="5852159" cy="4320540"/>
          </a:xfrm>
          <a:prstGeom prst="rect">
            <a:avLst/>
          </a:prstGeom>
          <a:noFill/>
          <a:ln>
            <a:noFill/>
          </a:ln>
        </p:spPr>
        <p:txBody>
          <a:bodyPr lIns="96645" tIns="96645" rIns="96645" bIns="9664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731521" y="4560570"/>
            <a:ext cx="5852159" cy="4320540"/>
          </a:xfrm>
          <a:prstGeom prst="rect">
            <a:avLst/>
          </a:prstGeom>
        </p:spPr>
        <p:txBody>
          <a:bodyPr lIns="96645" tIns="96645" rIns="96645" bIns="96645" anchor="t" anchorCtr="0">
            <a:noAutofit/>
          </a:bodyPr>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the earth moves or settles, the pipe and casing also move and physically come in contact with each other. This scenario is referred as </a:t>
            </a:r>
            <a:r>
              <a:rPr lang="en-US" b="1" u="sng" dirty="0"/>
              <a:t>Metallic Short. </a:t>
            </a:r>
            <a:r>
              <a:rPr lang="en-US" dirty="0"/>
              <a:t>The CP current reaching the carrier pipe is shielded by the casing, the casing becomes part of the electric circuit and starts receiving CP current. Corrosion on the carrier pipe is initiated due to rain/mud water and no protection is offered in this case. This is a </a:t>
            </a:r>
            <a:r>
              <a:rPr lang="en-US" u="sng" dirty="0">
                <a:solidFill>
                  <a:srgbClr val="FF0000"/>
                </a:solidFill>
              </a:rPr>
              <a:t>high-risk </a:t>
            </a:r>
            <a:r>
              <a:rPr lang="en-US" u="sng" dirty="0"/>
              <a:t>scenario </a:t>
            </a:r>
            <a:r>
              <a:rPr lang="en-US" dirty="0"/>
              <a:t>for oil &amp;  gas pipelines.</a:t>
            </a:r>
          </a:p>
          <a:p>
            <a:endParaRPr lang="en-US" dirty="0"/>
          </a:p>
        </p:txBody>
      </p:sp>
      <p:sp>
        <p:nvSpPr>
          <p:cNvPr id="4" name="Slide Number Placeholder 3"/>
          <p:cNvSpPr>
            <a:spLocks noGrp="1"/>
          </p:cNvSpPr>
          <p:nvPr>
            <p:ph type="sldNum" sz="quarter" idx="5"/>
          </p:nvPr>
        </p:nvSpPr>
        <p:spPr/>
        <p:txBody>
          <a:bodyPr/>
          <a:lstStyle/>
          <a:p>
            <a:fld id="{2CCED4CC-4E40-44B9-93CB-FDC018A08A96}" type="slidenum">
              <a:rPr lang="en-US" smtClean="0"/>
              <a:t>12</a:t>
            </a:fld>
            <a:endParaRPr lang="en-US" dirty="0"/>
          </a:p>
        </p:txBody>
      </p:sp>
    </p:spTree>
    <p:extLst>
      <p:ext uri="{BB962C8B-B14F-4D97-AF65-F5344CB8AC3E}">
        <p14:creationId xmlns:p14="http://schemas.microsoft.com/office/powerpoint/2010/main" val="891281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the end seals are compromised (failed), rain/mud water gets into the casing and corrosion on carrier pipe is initiated at coating anomalies. This scenarios is referred to as </a:t>
            </a:r>
            <a:r>
              <a:rPr lang="en-US" b="1" u="sng" dirty="0"/>
              <a:t>Electrolytic Couple</a:t>
            </a:r>
            <a:r>
              <a:rPr lang="en-US" dirty="0"/>
              <a:t>. CP current may get through the casing and reach the carrier pipe, however the required polarization levels are not achieved. The magnitude of current reaching the carrier pipe to cause adequate polarization depends on the resistivity of mud/rain water.</a:t>
            </a:r>
          </a:p>
          <a:p>
            <a:r>
              <a:rPr lang="en-US" dirty="0"/>
              <a:t>Most casings in the USA have mud/rain water and are in electrolytic couple.</a:t>
            </a:r>
          </a:p>
        </p:txBody>
      </p:sp>
      <p:sp>
        <p:nvSpPr>
          <p:cNvPr id="4" name="Slide Number Placeholder 3"/>
          <p:cNvSpPr>
            <a:spLocks noGrp="1"/>
          </p:cNvSpPr>
          <p:nvPr>
            <p:ph type="sldNum" sz="quarter" idx="5"/>
          </p:nvPr>
        </p:nvSpPr>
        <p:spPr/>
        <p:txBody>
          <a:bodyPr/>
          <a:lstStyle/>
          <a:p>
            <a:fld id="{2CCED4CC-4E40-44B9-93CB-FDC018A08A96}" type="slidenum">
              <a:rPr lang="en-US" smtClean="0"/>
              <a:t>13</a:t>
            </a:fld>
            <a:endParaRPr lang="en-US" dirty="0"/>
          </a:p>
        </p:txBody>
      </p:sp>
    </p:spTree>
    <p:extLst>
      <p:ext uri="{BB962C8B-B14F-4D97-AF65-F5344CB8AC3E}">
        <p14:creationId xmlns:p14="http://schemas.microsoft.com/office/powerpoint/2010/main" val="2410378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E87B84-B931-3641-8984-A006609D743B}" type="slidenum">
              <a:rPr lang="en-US" smtClean="0"/>
              <a:t>14</a:t>
            </a:fld>
            <a:endParaRPr lang="en-US"/>
          </a:p>
        </p:txBody>
      </p:sp>
    </p:spTree>
    <p:extLst>
      <p:ext uri="{BB962C8B-B14F-4D97-AF65-F5344CB8AC3E}">
        <p14:creationId xmlns:p14="http://schemas.microsoft.com/office/powerpoint/2010/main" val="4050257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E87B84-B931-3641-8984-A006609D743B}" type="slidenum">
              <a:rPr lang="en-US" smtClean="0"/>
              <a:t>15</a:t>
            </a:fld>
            <a:endParaRPr lang="en-US"/>
          </a:p>
        </p:txBody>
      </p:sp>
    </p:spTree>
    <p:extLst>
      <p:ext uri="{BB962C8B-B14F-4D97-AF65-F5344CB8AC3E}">
        <p14:creationId xmlns:p14="http://schemas.microsoft.com/office/powerpoint/2010/main" val="1865155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E87B84-B931-3641-8984-A006609D743B}" type="slidenum">
              <a:rPr lang="en-US" smtClean="0"/>
              <a:t>16</a:t>
            </a:fld>
            <a:endParaRPr lang="en-US"/>
          </a:p>
        </p:txBody>
      </p:sp>
    </p:spTree>
    <p:extLst>
      <p:ext uri="{BB962C8B-B14F-4D97-AF65-F5344CB8AC3E}">
        <p14:creationId xmlns:p14="http://schemas.microsoft.com/office/powerpoint/2010/main" val="2904125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E87B84-B931-3641-8984-A006609D743B}" type="slidenum">
              <a:rPr lang="en-US" smtClean="0"/>
              <a:t>18</a:t>
            </a:fld>
            <a:endParaRPr lang="en-US"/>
          </a:p>
        </p:txBody>
      </p:sp>
    </p:spTree>
    <p:extLst>
      <p:ext uri="{BB962C8B-B14F-4D97-AF65-F5344CB8AC3E}">
        <p14:creationId xmlns:p14="http://schemas.microsoft.com/office/powerpoint/2010/main" val="2056008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E87B84-B931-3641-8984-A006609D743B}" type="slidenum">
              <a:rPr lang="en-US" smtClean="0"/>
              <a:t>19</a:t>
            </a:fld>
            <a:endParaRPr lang="en-US"/>
          </a:p>
        </p:txBody>
      </p:sp>
    </p:spTree>
    <p:extLst>
      <p:ext uri="{BB962C8B-B14F-4D97-AF65-F5344CB8AC3E}">
        <p14:creationId xmlns:p14="http://schemas.microsoft.com/office/powerpoint/2010/main" val="815003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E87B84-B931-3641-8984-A006609D743B}" type="slidenum">
              <a:rPr lang="en-US" smtClean="0"/>
              <a:t>20</a:t>
            </a:fld>
            <a:endParaRPr lang="en-US"/>
          </a:p>
        </p:txBody>
      </p:sp>
    </p:spTree>
    <p:extLst>
      <p:ext uri="{BB962C8B-B14F-4D97-AF65-F5344CB8AC3E}">
        <p14:creationId xmlns:p14="http://schemas.microsoft.com/office/powerpoint/2010/main" val="3423386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E87B84-B931-3641-8984-A006609D743B}" type="slidenum">
              <a:rPr lang="en-US" smtClean="0"/>
              <a:t>21</a:t>
            </a:fld>
            <a:endParaRPr lang="en-US"/>
          </a:p>
        </p:txBody>
      </p:sp>
    </p:spTree>
    <p:extLst>
      <p:ext uri="{BB962C8B-B14F-4D97-AF65-F5344CB8AC3E}">
        <p14:creationId xmlns:p14="http://schemas.microsoft.com/office/powerpoint/2010/main" val="737366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3411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E87B84-B931-3641-8984-A006609D743B}" type="slidenum">
              <a:rPr lang="en-US" smtClean="0"/>
              <a:t>4</a:t>
            </a:fld>
            <a:endParaRPr lang="en-US"/>
          </a:p>
        </p:txBody>
      </p:sp>
    </p:spTree>
    <p:extLst>
      <p:ext uri="{BB962C8B-B14F-4D97-AF65-F5344CB8AC3E}">
        <p14:creationId xmlns:p14="http://schemas.microsoft.com/office/powerpoint/2010/main" val="2148419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3146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1037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3490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4100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E87B84-B931-3641-8984-A006609D743B}" type="slidenum">
              <a:rPr lang="en-US" smtClean="0"/>
              <a:t>35</a:t>
            </a:fld>
            <a:endParaRPr lang="en-US"/>
          </a:p>
        </p:txBody>
      </p:sp>
    </p:spTree>
    <p:extLst>
      <p:ext uri="{BB962C8B-B14F-4D97-AF65-F5344CB8AC3E}">
        <p14:creationId xmlns:p14="http://schemas.microsoft.com/office/powerpoint/2010/main" val="145855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3" name="Shape 303"/>
          <p:cNvSpPr txBox="1">
            <a:spLocks noGrp="1"/>
          </p:cNvSpPr>
          <p:nvPr>
            <p:ph type="body" idx="1"/>
          </p:nvPr>
        </p:nvSpPr>
        <p:spPr>
          <a:xfrm>
            <a:off x="731521" y="4560570"/>
            <a:ext cx="5852159" cy="4320540"/>
          </a:xfrm>
          <a:prstGeom prst="rect">
            <a:avLst/>
          </a:prstGeom>
        </p:spPr>
        <p:txBody>
          <a:bodyPr lIns="96645" tIns="96645" rIns="96645" bIns="96645" anchor="t" anchorCtr="0">
            <a:noAutofit/>
          </a:bodyPr>
          <a:lstStyle/>
          <a:p>
            <a:r>
              <a:rPr lang="en-US" dirty="0"/>
              <a:t>VCIs are</a:t>
            </a:r>
            <a:r>
              <a:rPr lang="en-US" baseline="0" dirty="0"/>
              <a:t> cost effective tool that is available in your fight against corrosion.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you use the term Pipe Casing or Cased Crossing, it is effectively having a carrier pipe run through a steel casing when going under roads, railway or waterways.  Industry is trying to phase the use of casings out as thicker wall pipe is easier to maintain, but it is estimated that there are well over 1 million cased crossings in place today.</a:t>
            </a:r>
          </a:p>
        </p:txBody>
      </p:sp>
      <p:sp>
        <p:nvSpPr>
          <p:cNvPr id="4" name="Slide Number Placeholder 3"/>
          <p:cNvSpPr>
            <a:spLocks noGrp="1"/>
          </p:cNvSpPr>
          <p:nvPr>
            <p:ph type="sldNum" sz="quarter" idx="5"/>
          </p:nvPr>
        </p:nvSpPr>
        <p:spPr/>
        <p:txBody>
          <a:bodyPr/>
          <a:lstStyle/>
          <a:p>
            <a:fld id="{0AE87B84-B931-3641-8984-A006609D743B}" type="slidenum">
              <a:rPr lang="en-US" smtClean="0"/>
              <a:t>5</a:t>
            </a:fld>
            <a:endParaRPr lang="en-US"/>
          </a:p>
        </p:txBody>
      </p:sp>
    </p:spTree>
    <p:extLst>
      <p:ext uri="{BB962C8B-B14F-4D97-AF65-F5344CB8AC3E}">
        <p14:creationId xmlns:p14="http://schemas.microsoft.com/office/powerpoint/2010/main" val="3795240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E87B84-B931-3641-8984-A006609D743B}" type="slidenum">
              <a:rPr lang="en-US" smtClean="0"/>
              <a:t>6</a:t>
            </a:fld>
            <a:endParaRPr lang="en-US"/>
          </a:p>
        </p:txBody>
      </p:sp>
    </p:spTree>
    <p:extLst>
      <p:ext uri="{BB962C8B-B14F-4D97-AF65-F5344CB8AC3E}">
        <p14:creationId xmlns:p14="http://schemas.microsoft.com/office/powerpoint/2010/main" val="1980442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E87B84-B931-3641-8984-A006609D743B}" type="slidenum">
              <a:rPr lang="en-US" smtClean="0"/>
              <a:t>7</a:t>
            </a:fld>
            <a:endParaRPr lang="en-US"/>
          </a:p>
        </p:txBody>
      </p:sp>
    </p:spTree>
    <p:extLst>
      <p:ext uri="{BB962C8B-B14F-4D97-AF65-F5344CB8AC3E}">
        <p14:creationId xmlns:p14="http://schemas.microsoft.com/office/powerpoint/2010/main" val="1708819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E87B84-B931-3641-8984-A006609D743B}" type="slidenum">
              <a:rPr lang="en-US" smtClean="0"/>
              <a:t>8</a:t>
            </a:fld>
            <a:endParaRPr lang="en-US"/>
          </a:p>
        </p:txBody>
      </p:sp>
    </p:spTree>
    <p:extLst>
      <p:ext uri="{BB962C8B-B14F-4D97-AF65-F5344CB8AC3E}">
        <p14:creationId xmlns:p14="http://schemas.microsoft.com/office/powerpoint/2010/main" val="1996797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E87B84-B931-3641-8984-A006609D743B}" type="slidenum">
              <a:rPr lang="en-US" smtClean="0"/>
              <a:t>9</a:t>
            </a:fld>
            <a:endParaRPr lang="en-US"/>
          </a:p>
        </p:txBody>
      </p:sp>
    </p:spTree>
    <p:extLst>
      <p:ext uri="{BB962C8B-B14F-4D97-AF65-F5344CB8AC3E}">
        <p14:creationId xmlns:p14="http://schemas.microsoft.com/office/powerpoint/2010/main" val="410997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E87B84-B931-3641-8984-A006609D743B}" type="slidenum">
              <a:rPr lang="en-US" smtClean="0"/>
              <a:t>10</a:t>
            </a:fld>
            <a:endParaRPr lang="en-US"/>
          </a:p>
        </p:txBody>
      </p:sp>
    </p:spTree>
    <p:extLst>
      <p:ext uri="{BB962C8B-B14F-4D97-AF65-F5344CB8AC3E}">
        <p14:creationId xmlns:p14="http://schemas.microsoft.com/office/powerpoint/2010/main" val="461523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E87B84-B931-3641-8984-A006609D743B}" type="slidenum">
              <a:rPr lang="en-US" smtClean="0"/>
              <a:t>11</a:t>
            </a:fld>
            <a:endParaRPr lang="en-US"/>
          </a:p>
        </p:txBody>
      </p:sp>
    </p:spTree>
    <p:extLst>
      <p:ext uri="{BB962C8B-B14F-4D97-AF65-F5344CB8AC3E}">
        <p14:creationId xmlns:p14="http://schemas.microsoft.com/office/powerpoint/2010/main" val="4279611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solidFill>
          <a:srgbClr val="222222"/>
        </a:solidFill>
        <a:effectLst/>
      </p:bgPr>
    </p:bg>
    <p:spTree>
      <p:nvGrpSpPr>
        <p:cNvPr id="1" name="Shape 9"/>
        <p:cNvGrpSpPr/>
        <p:nvPr/>
      </p:nvGrpSpPr>
      <p:grpSpPr>
        <a:xfrm>
          <a:off x="0" y="0"/>
          <a:ext cx="0" cy="0"/>
          <a:chOff x="0" y="0"/>
          <a:chExt cx="0" cy="0"/>
        </a:xfrm>
      </p:grpSpPr>
      <p:sp>
        <p:nvSpPr>
          <p:cNvPr id="10" name="Shape 10"/>
          <p:cNvSpPr/>
          <p:nvPr/>
        </p:nvSpPr>
        <p:spPr>
          <a:xfrm>
            <a:off x="-14700" y="-14700"/>
            <a:ext cx="12192000" cy="6858000"/>
          </a:xfrm>
          <a:prstGeom prst="rect">
            <a:avLst/>
          </a:prstGeom>
          <a:solidFill>
            <a:srgbClr val="222222">
              <a:alpha val="64620"/>
            </a:srgbClr>
          </a:solidFill>
          <a:ln>
            <a:noFill/>
          </a:ln>
        </p:spPr>
        <p:txBody>
          <a:bodyPr lIns="121900" tIns="121900" rIns="121900" bIns="121900" anchor="ctr" anchorCtr="0">
            <a:noAutofit/>
          </a:bodyPr>
          <a:lstStyle/>
          <a:p>
            <a:pPr lvl="0">
              <a:spcBef>
                <a:spcPts val="0"/>
              </a:spcBef>
              <a:buNone/>
            </a:pPr>
            <a:endParaRPr sz="2489"/>
          </a:p>
        </p:txBody>
      </p:sp>
      <p:sp>
        <p:nvSpPr>
          <p:cNvPr id="11" name="Shape 11"/>
          <p:cNvSpPr/>
          <p:nvPr/>
        </p:nvSpPr>
        <p:spPr>
          <a:xfrm>
            <a:off x="6781800" y="-50800"/>
            <a:ext cx="5486400" cy="6959600"/>
          </a:xfrm>
          <a:custGeom>
            <a:avLst/>
            <a:gdLst/>
            <a:ahLst/>
            <a:cxnLst/>
            <a:rect l="0" t="0" r="0" b="0"/>
            <a:pathLst>
              <a:path w="164592" h="208788" extrusionOk="0">
                <a:moveTo>
                  <a:pt x="0" y="1524"/>
                </a:moveTo>
                <a:lnTo>
                  <a:pt x="107442" y="208788"/>
                </a:lnTo>
                <a:lnTo>
                  <a:pt x="164592" y="208788"/>
                </a:lnTo>
                <a:lnTo>
                  <a:pt x="164592" y="0"/>
                </a:lnTo>
                <a:close/>
              </a:path>
            </a:pathLst>
          </a:custGeom>
          <a:solidFill>
            <a:srgbClr val="FBE000">
              <a:alpha val="85098"/>
            </a:srgbClr>
          </a:solidFill>
          <a:ln>
            <a:noFill/>
          </a:ln>
        </p:spPr>
        <p:txBody>
          <a:bodyPr/>
          <a:lstStyle/>
          <a:p>
            <a:endParaRPr lang="en-US" sz="2489" dirty="0"/>
          </a:p>
        </p:txBody>
      </p:sp>
      <p:sp>
        <p:nvSpPr>
          <p:cNvPr id="12" name="Shape 12"/>
          <p:cNvSpPr/>
          <p:nvPr/>
        </p:nvSpPr>
        <p:spPr>
          <a:xfrm flipH="1">
            <a:off x="-558600" y="5859200"/>
            <a:ext cx="10896400" cy="998800"/>
          </a:xfrm>
          <a:prstGeom prst="parallelogram">
            <a:avLst>
              <a:gd name="adj" fmla="val 51542"/>
            </a:avLst>
          </a:prstGeom>
          <a:solidFill>
            <a:srgbClr val="FFFFFF">
              <a:alpha val="17690"/>
            </a:srgbClr>
          </a:solidFill>
          <a:ln>
            <a:noFill/>
          </a:ln>
        </p:spPr>
        <p:txBody>
          <a:bodyPr lIns="121900" tIns="121900" rIns="121900" bIns="121900" anchor="ctr" anchorCtr="0">
            <a:noAutofit/>
          </a:bodyPr>
          <a:lstStyle/>
          <a:p>
            <a:pPr lvl="0">
              <a:spcBef>
                <a:spcPts val="0"/>
              </a:spcBef>
              <a:buNone/>
            </a:pPr>
            <a:endParaRPr sz="2489">
              <a:solidFill>
                <a:srgbClr val="434343"/>
              </a:solidFill>
            </a:endParaRPr>
          </a:p>
        </p:txBody>
      </p:sp>
      <p:sp>
        <p:nvSpPr>
          <p:cNvPr id="13" name="Shape 13"/>
          <p:cNvSpPr/>
          <p:nvPr/>
        </p:nvSpPr>
        <p:spPr>
          <a:xfrm flipH="1">
            <a:off x="1371299" y="5555200"/>
            <a:ext cx="11159600" cy="304000"/>
          </a:xfrm>
          <a:prstGeom prst="parallelogram">
            <a:avLst>
              <a:gd name="adj" fmla="val 51542"/>
            </a:avLst>
          </a:prstGeom>
          <a:solidFill>
            <a:srgbClr val="FFFFFF"/>
          </a:solidFill>
          <a:ln>
            <a:noFill/>
          </a:ln>
        </p:spPr>
        <p:txBody>
          <a:bodyPr lIns="121900" tIns="121900" rIns="121900" bIns="121900" anchor="ctr" anchorCtr="0">
            <a:noAutofit/>
          </a:bodyPr>
          <a:lstStyle/>
          <a:p>
            <a:pPr lvl="0">
              <a:spcBef>
                <a:spcPts val="0"/>
              </a:spcBef>
              <a:buNone/>
            </a:pPr>
            <a:endParaRPr sz="2489"/>
          </a:p>
        </p:txBody>
      </p:sp>
      <p:sp>
        <p:nvSpPr>
          <p:cNvPr id="14" name="Shape 14"/>
          <p:cNvSpPr txBox="1">
            <a:spLocks noGrp="1"/>
          </p:cNvSpPr>
          <p:nvPr>
            <p:ph type="ctrTitle"/>
          </p:nvPr>
        </p:nvSpPr>
        <p:spPr>
          <a:xfrm>
            <a:off x="1371300" y="0"/>
            <a:ext cx="6984800" cy="5360000"/>
          </a:xfrm>
          <a:prstGeom prst="rect">
            <a:avLst/>
          </a:prstGeom>
        </p:spPr>
        <p:txBody>
          <a:bodyPr lIns="91425" tIns="91425" rIns="91425" bIns="91425" anchor="b" anchorCtr="0"/>
          <a:lstStyle>
            <a:lvl1pPr lvl="0">
              <a:spcBef>
                <a:spcPts val="0"/>
              </a:spcBef>
              <a:buSzPct val="100000"/>
              <a:defRPr sz="6933"/>
            </a:lvl1pPr>
            <a:lvl2pPr lvl="1">
              <a:spcBef>
                <a:spcPts val="0"/>
              </a:spcBef>
              <a:buSzPct val="100000"/>
              <a:defRPr sz="6933"/>
            </a:lvl2pPr>
            <a:lvl3pPr lvl="2">
              <a:spcBef>
                <a:spcPts val="0"/>
              </a:spcBef>
              <a:buSzPct val="100000"/>
              <a:defRPr sz="6933"/>
            </a:lvl3pPr>
            <a:lvl4pPr lvl="3">
              <a:spcBef>
                <a:spcPts val="0"/>
              </a:spcBef>
              <a:buSzPct val="100000"/>
              <a:defRPr sz="6933"/>
            </a:lvl4pPr>
            <a:lvl5pPr lvl="4">
              <a:spcBef>
                <a:spcPts val="0"/>
              </a:spcBef>
              <a:buSzPct val="100000"/>
              <a:defRPr sz="6933"/>
            </a:lvl5pPr>
            <a:lvl6pPr lvl="5">
              <a:spcBef>
                <a:spcPts val="0"/>
              </a:spcBef>
              <a:buSzPct val="100000"/>
              <a:defRPr sz="6933"/>
            </a:lvl6pPr>
            <a:lvl7pPr lvl="6">
              <a:spcBef>
                <a:spcPts val="0"/>
              </a:spcBef>
              <a:buSzPct val="100000"/>
              <a:defRPr sz="6933"/>
            </a:lvl7pPr>
            <a:lvl8pPr lvl="7">
              <a:spcBef>
                <a:spcPts val="0"/>
              </a:spcBef>
              <a:buSzPct val="100000"/>
              <a:defRPr sz="6933"/>
            </a:lvl8pPr>
            <a:lvl9pPr lvl="8">
              <a:spcBef>
                <a:spcPts val="0"/>
              </a:spcBef>
              <a:buSzPct val="100000"/>
              <a:defRPr sz="6933"/>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30"/>
        <p:cNvGrpSpPr/>
        <p:nvPr/>
      </p:nvGrpSpPr>
      <p:grpSpPr>
        <a:xfrm>
          <a:off x="0" y="0"/>
          <a:ext cx="0" cy="0"/>
          <a:chOff x="0" y="0"/>
          <a:chExt cx="0" cy="0"/>
        </a:xfrm>
      </p:grpSpPr>
      <p:sp>
        <p:nvSpPr>
          <p:cNvPr id="31" name="Shape 31"/>
          <p:cNvSpPr/>
          <p:nvPr/>
        </p:nvSpPr>
        <p:spPr>
          <a:xfrm>
            <a:off x="-73433" y="-50800"/>
            <a:ext cx="4416833" cy="6952867"/>
          </a:xfrm>
          <a:custGeom>
            <a:avLst/>
            <a:gdLst/>
            <a:ahLst/>
            <a:cxnLst/>
            <a:rect l="0" t="0" r="0" b="0"/>
            <a:pathLst>
              <a:path w="132505" h="208586" extrusionOk="0">
                <a:moveTo>
                  <a:pt x="132505" y="207264"/>
                </a:moveTo>
                <a:lnTo>
                  <a:pt x="25063" y="0"/>
                </a:lnTo>
                <a:lnTo>
                  <a:pt x="0" y="202"/>
                </a:lnTo>
                <a:lnTo>
                  <a:pt x="1322" y="208586"/>
                </a:lnTo>
                <a:close/>
              </a:path>
            </a:pathLst>
          </a:custGeom>
          <a:solidFill>
            <a:srgbClr val="F3F3F3"/>
          </a:solidFill>
          <a:ln>
            <a:noFill/>
          </a:ln>
        </p:spPr>
      </p:sp>
      <p:sp>
        <p:nvSpPr>
          <p:cNvPr id="32" name="Shape 32"/>
          <p:cNvSpPr/>
          <p:nvPr/>
        </p:nvSpPr>
        <p:spPr>
          <a:xfrm flipH="1">
            <a:off x="-1204716" y="-23415"/>
            <a:ext cx="2345600" cy="998800"/>
          </a:xfrm>
          <a:prstGeom prst="parallelogram">
            <a:avLst>
              <a:gd name="adj" fmla="val 51542"/>
            </a:avLst>
          </a:prstGeom>
          <a:solidFill>
            <a:srgbClr val="222222"/>
          </a:solidFill>
          <a:ln>
            <a:noFill/>
          </a:ln>
        </p:spPr>
        <p:txBody>
          <a:bodyPr lIns="121900" tIns="121900" rIns="121900" bIns="121900" anchor="ctr" anchorCtr="0">
            <a:noAutofit/>
          </a:bodyPr>
          <a:lstStyle/>
          <a:p>
            <a:pPr lvl="0">
              <a:spcBef>
                <a:spcPts val="0"/>
              </a:spcBef>
              <a:buNone/>
            </a:pPr>
            <a:endParaRPr sz="2489"/>
          </a:p>
        </p:txBody>
      </p:sp>
      <p:sp>
        <p:nvSpPr>
          <p:cNvPr id="33" name="Shape 33"/>
          <p:cNvSpPr/>
          <p:nvPr/>
        </p:nvSpPr>
        <p:spPr>
          <a:xfrm flipH="1">
            <a:off x="629511" y="-12700"/>
            <a:ext cx="691200" cy="998800"/>
          </a:xfrm>
          <a:prstGeom prst="parallelogram">
            <a:avLst>
              <a:gd name="adj" fmla="val 75009"/>
            </a:avLst>
          </a:prstGeom>
          <a:solidFill>
            <a:srgbClr val="FEDD00"/>
          </a:solidFill>
          <a:ln>
            <a:noFill/>
          </a:ln>
        </p:spPr>
        <p:txBody>
          <a:bodyPr lIns="121900" tIns="121900" rIns="121900" bIns="121900" anchor="ctr" anchorCtr="0">
            <a:noAutofit/>
          </a:bodyPr>
          <a:lstStyle/>
          <a:p>
            <a:pPr lvl="0">
              <a:spcBef>
                <a:spcPts val="0"/>
              </a:spcBef>
              <a:buNone/>
            </a:pPr>
            <a:endParaRPr sz="2489"/>
          </a:p>
        </p:txBody>
      </p:sp>
      <p:sp>
        <p:nvSpPr>
          <p:cNvPr id="34" name="Shape 34"/>
          <p:cNvSpPr/>
          <p:nvPr/>
        </p:nvSpPr>
        <p:spPr>
          <a:xfrm flipH="1">
            <a:off x="990604" y="363800"/>
            <a:ext cx="10007600" cy="998800"/>
          </a:xfrm>
          <a:prstGeom prst="parallelogram">
            <a:avLst>
              <a:gd name="adj" fmla="val 51542"/>
            </a:avLst>
          </a:prstGeom>
          <a:solidFill>
            <a:srgbClr val="222222"/>
          </a:solidFill>
          <a:ln>
            <a:noFill/>
          </a:ln>
        </p:spPr>
        <p:txBody>
          <a:bodyPr lIns="121900" tIns="121900" rIns="121900" bIns="121900" anchor="ctr" anchorCtr="0">
            <a:noAutofit/>
          </a:bodyPr>
          <a:lstStyle/>
          <a:p>
            <a:pPr lvl="0">
              <a:spcBef>
                <a:spcPts val="0"/>
              </a:spcBef>
              <a:buNone/>
            </a:pPr>
            <a:endParaRPr sz="2489"/>
          </a:p>
        </p:txBody>
      </p:sp>
      <p:sp>
        <p:nvSpPr>
          <p:cNvPr id="35" name="Shape 35"/>
          <p:cNvSpPr/>
          <p:nvPr/>
        </p:nvSpPr>
        <p:spPr>
          <a:xfrm flipH="1">
            <a:off x="10482157" y="363800"/>
            <a:ext cx="2345600" cy="998800"/>
          </a:xfrm>
          <a:prstGeom prst="parallelogram">
            <a:avLst>
              <a:gd name="adj" fmla="val 51542"/>
            </a:avLst>
          </a:prstGeom>
          <a:solidFill>
            <a:srgbClr val="FEDD00"/>
          </a:solidFill>
          <a:ln>
            <a:noFill/>
          </a:ln>
        </p:spPr>
        <p:txBody>
          <a:bodyPr lIns="121900" tIns="121900" rIns="121900" bIns="121900" anchor="ctr" anchorCtr="0">
            <a:noAutofit/>
          </a:bodyPr>
          <a:lstStyle/>
          <a:p>
            <a:pPr lvl="0">
              <a:spcBef>
                <a:spcPts val="0"/>
              </a:spcBef>
              <a:buNone/>
            </a:pPr>
            <a:endParaRPr sz="2489"/>
          </a:p>
        </p:txBody>
      </p:sp>
      <p:sp>
        <p:nvSpPr>
          <p:cNvPr id="36" name="Shape 36"/>
          <p:cNvSpPr/>
          <p:nvPr/>
        </p:nvSpPr>
        <p:spPr>
          <a:xfrm flipH="1">
            <a:off x="1320499" y="6567800"/>
            <a:ext cx="11159600" cy="304000"/>
          </a:xfrm>
          <a:prstGeom prst="parallelogram">
            <a:avLst>
              <a:gd name="adj" fmla="val 51542"/>
            </a:avLst>
          </a:prstGeom>
          <a:solidFill>
            <a:srgbClr val="FEDD00"/>
          </a:solidFill>
          <a:ln>
            <a:noFill/>
          </a:ln>
        </p:spPr>
        <p:txBody>
          <a:bodyPr lIns="121900" tIns="121900" rIns="121900" bIns="121900" anchor="ctr" anchorCtr="0">
            <a:noAutofit/>
          </a:bodyPr>
          <a:lstStyle/>
          <a:p>
            <a:pPr lvl="0">
              <a:spcBef>
                <a:spcPts val="0"/>
              </a:spcBef>
              <a:buNone/>
            </a:pPr>
            <a:endParaRPr sz="2489"/>
          </a:p>
        </p:txBody>
      </p:sp>
      <p:sp>
        <p:nvSpPr>
          <p:cNvPr id="37" name="Shape 37"/>
          <p:cNvSpPr txBox="1">
            <a:spLocks noGrp="1"/>
          </p:cNvSpPr>
          <p:nvPr>
            <p:ph type="title"/>
          </p:nvPr>
        </p:nvSpPr>
        <p:spPr>
          <a:xfrm>
            <a:off x="1473200" y="368100"/>
            <a:ext cx="8966000" cy="998800"/>
          </a:xfrm>
          <a:prstGeom prst="rect">
            <a:avLst/>
          </a:prstGeom>
        </p:spPr>
        <p:txBody>
          <a:bodyPr lIns="91425" tIns="91425" rIns="91425" bIns="91425" anchor="ctr" anchorCtr="0"/>
          <a:lstStyle>
            <a:lvl1pPr lvl="0">
              <a:spcBef>
                <a:spcPts val="0"/>
              </a:spcBef>
              <a:defRPr sz="3200"/>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8" name="Shape 38"/>
          <p:cNvSpPr txBox="1">
            <a:spLocks noGrp="1"/>
          </p:cNvSpPr>
          <p:nvPr>
            <p:ph type="body" idx="1"/>
          </p:nvPr>
        </p:nvSpPr>
        <p:spPr>
          <a:xfrm>
            <a:off x="1473200" y="1703500"/>
            <a:ext cx="10109200" cy="4864400"/>
          </a:xfrm>
          <a:prstGeom prst="rect">
            <a:avLst/>
          </a:prstGeom>
        </p:spPr>
        <p:txBody>
          <a:bodyPr lIns="91425" tIns="91425" rIns="91425" bIns="91425" anchor="t" anchorCtr="0"/>
          <a:lstStyle>
            <a:lvl1pPr lvl="0">
              <a:spcBef>
                <a:spcPts val="0"/>
              </a:spcBef>
              <a:buClrTx/>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9" name="Shape 39"/>
          <p:cNvSpPr txBox="1">
            <a:spLocks noGrp="1"/>
          </p:cNvSpPr>
          <p:nvPr>
            <p:ph type="sldNum" idx="12"/>
          </p:nvPr>
        </p:nvSpPr>
        <p:spPr>
          <a:xfrm>
            <a:off x="0" y="0"/>
            <a:ext cx="793200" cy="975600"/>
          </a:xfrm>
          <a:prstGeom prst="rect">
            <a:avLst/>
          </a:prstGeom>
        </p:spPr>
        <p:txBody>
          <a:bodyPr lIns="91425" tIns="91425" rIns="91425" bIns="91425" anchor="ctr" anchorCtr="0">
            <a:noAutofit/>
          </a:bodyPr>
          <a:lstStyle>
            <a:lvl1pPr>
              <a:defRPr>
                <a:solidFill>
                  <a:srgbClr val="FEDD00"/>
                </a:solidFill>
              </a:defRPr>
            </a:lvl1pPr>
          </a:lstStyle>
          <a:p>
            <a:fld id="{00000000-1234-1234-1234-123412341234}" type="slidenum">
              <a:rPr lang="en" smtClean="0"/>
              <a:pPr/>
              <a:t>‹#›</a:t>
            </a:fld>
            <a:endParaRPr lang="e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lank inverted">
    <p:bg>
      <p:bgPr>
        <a:solidFill>
          <a:srgbClr val="222222"/>
        </a:solidFill>
        <a:effectLst/>
      </p:bgPr>
    </p:bg>
    <p:spTree>
      <p:nvGrpSpPr>
        <p:cNvPr id="1" name="Shape 95"/>
        <p:cNvGrpSpPr/>
        <p:nvPr/>
      </p:nvGrpSpPr>
      <p:grpSpPr>
        <a:xfrm>
          <a:off x="0" y="0"/>
          <a:ext cx="0" cy="0"/>
          <a:chOff x="0" y="0"/>
          <a:chExt cx="0" cy="0"/>
        </a:xfrm>
      </p:grpSpPr>
      <p:sp>
        <p:nvSpPr>
          <p:cNvPr id="96" name="Shape 96"/>
          <p:cNvSpPr/>
          <p:nvPr/>
        </p:nvSpPr>
        <p:spPr>
          <a:xfrm>
            <a:off x="-73433" y="-50800"/>
            <a:ext cx="4416833" cy="6952867"/>
          </a:xfrm>
          <a:custGeom>
            <a:avLst/>
            <a:gdLst/>
            <a:ahLst/>
            <a:cxnLst/>
            <a:rect l="0" t="0" r="0" b="0"/>
            <a:pathLst>
              <a:path w="132505" h="208586" extrusionOk="0">
                <a:moveTo>
                  <a:pt x="132505" y="207264"/>
                </a:moveTo>
                <a:lnTo>
                  <a:pt x="25063" y="0"/>
                </a:lnTo>
                <a:lnTo>
                  <a:pt x="0" y="202"/>
                </a:lnTo>
                <a:lnTo>
                  <a:pt x="1322" y="208586"/>
                </a:lnTo>
                <a:close/>
              </a:path>
            </a:pathLst>
          </a:custGeom>
          <a:solidFill>
            <a:srgbClr val="333333"/>
          </a:solidFill>
          <a:ln>
            <a:noFill/>
          </a:ln>
        </p:spPr>
      </p:sp>
      <p:sp>
        <p:nvSpPr>
          <p:cNvPr id="97" name="Shape 97"/>
          <p:cNvSpPr/>
          <p:nvPr/>
        </p:nvSpPr>
        <p:spPr>
          <a:xfrm flipH="1">
            <a:off x="-1204716" y="-23415"/>
            <a:ext cx="2345600" cy="998800"/>
          </a:xfrm>
          <a:prstGeom prst="parallelogram">
            <a:avLst>
              <a:gd name="adj" fmla="val 51542"/>
            </a:avLst>
          </a:prstGeom>
          <a:solidFill>
            <a:srgbClr val="FEDD00"/>
          </a:solidFill>
          <a:ln>
            <a:noFill/>
          </a:ln>
        </p:spPr>
        <p:txBody>
          <a:bodyPr lIns="121900" tIns="121900" rIns="121900" bIns="121900" anchor="ctr" anchorCtr="0">
            <a:noAutofit/>
          </a:bodyPr>
          <a:lstStyle/>
          <a:p>
            <a:pPr lvl="0">
              <a:spcBef>
                <a:spcPts val="0"/>
              </a:spcBef>
              <a:buNone/>
            </a:pPr>
            <a:endParaRPr sz="2489"/>
          </a:p>
        </p:txBody>
      </p:sp>
      <p:sp>
        <p:nvSpPr>
          <p:cNvPr id="98" name="Shape 98"/>
          <p:cNvSpPr/>
          <p:nvPr/>
        </p:nvSpPr>
        <p:spPr>
          <a:xfrm flipH="1">
            <a:off x="629511" y="-12700"/>
            <a:ext cx="691200" cy="998800"/>
          </a:xfrm>
          <a:prstGeom prst="parallelogram">
            <a:avLst>
              <a:gd name="adj" fmla="val 75009"/>
            </a:avLst>
          </a:prstGeom>
          <a:solidFill>
            <a:srgbClr val="FFFFFF"/>
          </a:solidFill>
          <a:ln>
            <a:noFill/>
          </a:ln>
        </p:spPr>
        <p:txBody>
          <a:bodyPr lIns="121900" tIns="121900" rIns="121900" bIns="121900" anchor="ctr" anchorCtr="0">
            <a:noAutofit/>
          </a:bodyPr>
          <a:lstStyle/>
          <a:p>
            <a:pPr lvl="0">
              <a:spcBef>
                <a:spcPts val="0"/>
              </a:spcBef>
              <a:buNone/>
            </a:pPr>
            <a:endParaRPr sz="2489"/>
          </a:p>
        </p:txBody>
      </p:sp>
      <p:sp>
        <p:nvSpPr>
          <p:cNvPr id="99" name="Shape 99"/>
          <p:cNvSpPr/>
          <p:nvPr/>
        </p:nvSpPr>
        <p:spPr>
          <a:xfrm flipH="1">
            <a:off x="1320499" y="6567800"/>
            <a:ext cx="11159600" cy="304000"/>
          </a:xfrm>
          <a:prstGeom prst="parallelogram">
            <a:avLst>
              <a:gd name="adj" fmla="val 51542"/>
            </a:avLst>
          </a:prstGeom>
          <a:solidFill>
            <a:srgbClr val="FEDD00"/>
          </a:solidFill>
          <a:ln>
            <a:noFill/>
          </a:ln>
        </p:spPr>
        <p:txBody>
          <a:bodyPr lIns="121900" tIns="121900" rIns="121900" bIns="121900" anchor="ctr" anchorCtr="0">
            <a:noAutofit/>
          </a:bodyPr>
          <a:lstStyle/>
          <a:p>
            <a:pPr lvl="0">
              <a:spcBef>
                <a:spcPts val="0"/>
              </a:spcBef>
              <a:buNone/>
            </a:pPr>
            <a:endParaRPr sz="2489"/>
          </a:p>
        </p:txBody>
      </p:sp>
      <p:sp>
        <p:nvSpPr>
          <p:cNvPr id="100" name="Shape 100"/>
          <p:cNvSpPr txBox="1">
            <a:spLocks noGrp="1"/>
          </p:cNvSpPr>
          <p:nvPr>
            <p:ph type="sldNum" idx="12"/>
          </p:nvPr>
        </p:nvSpPr>
        <p:spPr>
          <a:xfrm>
            <a:off x="0" y="0"/>
            <a:ext cx="793200" cy="9756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4BEFA-9B51-9D48-954D-CCBC3BEE6D38}"/>
              </a:ext>
            </a:extLst>
          </p:cNvPr>
          <p:cNvSpPr>
            <a:spLocks noGrp="1"/>
          </p:cNvSpPr>
          <p:nvPr>
            <p:ph type="title"/>
          </p:nvPr>
        </p:nvSpPr>
        <p:spPr>
          <a:xfrm>
            <a:off x="593969" y="1265701"/>
            <a:ext cx="11019693" cy="1108665"/>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C9C251E-BA75-A744-AE1B-BEC53D9C90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11E259-C1C7-674D-A905-F4A8378CC7DC}"/>
              </a:ext>
            </a:extLst>
          </p:cNvPr>
          <p:cNvSpPr>
            <a:spLocks noGrp="1"/>
          </p:cNvSpPr>
          <p:nvPr>
            <p:ph type="dt" sz="half" idx="10"/>
          </p:nvPr>
        </p:nvSpPr>
        <p:spPr/>
        <p:txBody>
          <a:bodyPr/>
          <a:lstStyle/>
          <a:p>
            <a:fld id="{21C110E0-C25B-AA49-8C26-411FCC7450EA}" type="datetimeFigureOut">
              <a:rPr lang="en-US" smtClean="0"/>
              <a:t>1/3/2023</a:t>
            </a:fld>
            <a:endParaRPr lang="en-US"/>
          </a:p>
        </p:txBody>
      </p:sp>
      <p:sp>
        <p:nvSpPr>
          <p:cNvPr id="5" name="Footer Placeholder 4">
            <a:extLst>
              <a:ext uri="{FF2B5EF4-FFF2-40B4-BE49-F238E27FC236}">
                <a16:creationId xmlns:a16="http://schemas.microsoft.com/office/drawing/2014/main" id="{A641CB59-99E3-1E43-8B0C-0FA7DCF6E0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66C0DC-227F-7840-B079-11BD521DDAE4}"/>
              </a:ext>
            </a:extLst>
          </p:cNvPr>
          <p:cNvSpPr>
            <a:spLocks noGrp="1"/>
          </p:cNvSpPr>
          <p:nvPr>
            <p:ph type="sldNum" sz="quarter" idx="12"/>
          </p:nvPr>
        </p:nvSpPr>
        <p:spPr/>
        <p:txBody>
          <a:bodyPr/>
          <a:lstStyle/>
          <a:p>
            <a:fld id="{1CCA2D18-C957-A945-A3E7-F9DFDD95E042}" type="slidenum">
              <a:rPr lang="en-US" smtClean="0"/>
              <a:t>‹#›</a:t>
            </a:fld>
            <a:endParaRPr lang="en-US"/>
          </a:p>
        </p:txBody>
      </p:sp>
    </p:spTree>
    <p:extLst>
      <p:ext uri="{BB962C8B-B14F-4D97-AF65-F5344CB8AC3E}">
        <p14:creationId xmlns:p14="http://schemas.microsoft.com/office/powerpoint/2010/main" val="2834225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API BRANDE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AC04C-38EB-4B42-AAD9-01E0C166E31F}"/>
              </a:ext>
            </a:extLst>
          </p:cNvPr>
          <p:cNvSpPr>
            <a:spLocks noGrp="1"/>
          </p:cNvSpPr>
          <p:nvPr>
            <p:ph type="title"/>
          </p:nvPr>
        </p:nvSpPr>
        <p:spPr>
          <a:xfrm>
            <a:off x="380999" y="1140040"/>
            <a:ext cx="11429999" cy="826545"/>
          </a:xfrm>
        </p:spPr>
        <p:txBody>
          <a:bodyPr/>
          <a:lstStyle/>
          <a:p>
            <a:r>
              <a:rPr lang="en-US"/>
              <a:t>Click to edit Master title style</a:t>
            </a:r>
          </a:p>
        </p:txBody>
      </p:sp>
      <p:sp>
        <p:nvSpPr>
          <p:cNvPr id="3" name="Date Placeholder 2">
            <a:extLst>
              <a:ext uri="{FF2B5EF4-FFF2-40B4-BE49-F238E27FC236}">
                <a16:creationId xmlns:a16="http://schemas.microsoft.com/office/drawing/2014/main" id="{62B205AE-76CF-CC49-992E-C1E1F6A8035D}"/>
              </a:ext>
            </a:extLst>
          </p:cNvPr>
          <p:cNvSpPr>
            <a:spLocks noGrp="1"/>
          </p:cNvSpPr>
          <p:nvPr>
            <p:ph type="dt" sz="half" idx="10"/>
          </p:nvPr>
        </p:nvSpPr>
        <p:spPr/>
        <p:txBody>
          <a:bodyPr/>
          <a:lstStyle/>
          <a:p>
            <a:fld id="{E353CDB3-526B-2F40-B1A3-2A21818D4EE6}" type="datetimeFigureOut">
              <a:rPr lang="en-US" smtClean="0"/>
              <a:pPr/>
              <a:t>1/3/2023</a:t>
            </a:fld>
            <a:endParaRPr lang="en-US" dirty="0"/>
          </a:p>
        </p:txBody>
      </p:sp>
      <p:sp>
        <p:nvSpPr>
          <p:cNvPr id="5" name="Slide Number Placeholder 4">
            <a:extLst>
              <a:ext uri="{FF2B5EF4-FFF2-40B4-BE49-F238E27FC236}">
                <a16:creationId xmlns:a16="http://schemas.microsoft.com/office/drawing/2014/main" id="{0DDCF231-3594-B440-B315-7CFD437BE59E}"/>
              </a:ext>
            </a:extLst>
          </p:cNvPr>
          <p:cNvSpPr>
            <a:spLocks noGrp="1"/>
          </p:cNvSpPr>
          <p:nvPr>
            <p:ph type="sldNum" sz="quarter" idx="12"/>
          </p:nvPr>
        </p:nvSpPr>
        <p:spPr/>
        <p:txBody>
          <a:bodyPr/>
          <a:lstStyle/>
          <a:p>
            <a:r>
              <a:rPr lang="en-US"/>
              <a:t>|  </a:t>
            </a:r>
            <a:fld id="{CD58DF40-D339-6A4E-9A6D-323BD9C1363C}" type="slidenum">
              <a:rPr lang="en-US" smtClean="0"/>
              <a:t>‹#›</a:t>
            </a:fld>
            <a:endParaRPr lang="en-US" dirty="0"/>
          </a:p>
        </p:txBody>
      </p:sp>
    </p:spTree>
    <p:extLst>
      <p:ext uri="{BB962C8B-B14F-4D97-AF65-F5344CB8AC3E}">
        <p14:creationId xmlns:p14="http://schemas.microsoft.com/office/powerpoint/2010/main" val="37737409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473200" y="368100"/>
            <a:ext cx="8966000" cy="998800"/>
          </a:xfrm>
          <a:prstGeom prst="rect">
            <a:avLst/>
          </a:prstGeom>
          <a:noFill/>
          <a:ln>
            <a:noFill/>
          </a:ln>
        </p:spPr>
        <p:txBody>
          <a:bodyPr lIns="91425" tIns="91425" rIns="91425" bIns="91425" anchor="ctr" anchorCtr="0"/>
          <a:lstStyle>
            <a:lvl1pPr lvl="0">
              <a:spcBef>
                <a:spcPts val="0"/>
              </a:spcBef>
              <a:buClr>
                <a:srgbClr val="FFFFFF"/>
              </a:buClr>
              <a:buSzPct val="100000"/>
              <a:buFont typeface="Dosis"/>
              <a:buNone/>
              <a:defRPr sz="2400">
                <a:solidFill>
                  <a:srgbClr val="FFFFFF"/>
                </a:solidFill>
                <a:latin typeface="Dosis"/>
                <a:ea typeface="Dosis"/>
                <a:cs typeface="Dosis"/>
                <a:sym typeface="Dosis"/>
              </a:defRPr>
            </a:lvl1pPr>
            <a:lvl2pPr lvl="1">
              <a:spcBef>
                <a:spcPts val="0"/>
              </a:spcBef>
              <a:buClr>
                <a:srgbClr val="FFFFFF"/>
              </a:buClr>
              <a:buSzPct val="100000"/>
              <a:buFont typeface="Dosis"/>
              <a:buNone/>
              <a:defRPr sz="2400">
                <a:solidFill>
                  <a:srgbClr val="FFFFFF"/>
                </a:solidFill>
                <a:latin typeface="Dosis"/>
                <a:ea typeface="Dosis"/>
                <a:cs typeface="Dosis"/>
                <a:sym typeface="Dosis"/>
              </a:defRPr>
            </a:lvl2pPr>
            <a:lvl3pPr lvl="2">
              <a:spcBef>
                <a:spcPts val="0"/>
              </a:spcBef>
              <a:buClr>
                <a:srgbClr val="FFFFFF"/>
              </a:buClr>
              <a:buSzPct val="100000"/>
              <a:buFont typeface="Dosis"/>
              <a:buNone/>
              <a:defRPr sz="2400">
                <a:solidFill>
                  <a:srgbClr val="FFFFFF"/>
                </a:solidFill>
                <a:latin typeface="Dosis"/>
                <a:ea typeface="Dosis"/>
                <a:cs typeface="Dosis"/>
                <a:sym typeface="Dosis"/>
              </a:defRPr>
            </a:lvl3pPr>
            <a:lvl4pPr lvl="3">
              <a:spcBef>
                <a:spcPts val="0"/>
              </a:spcBef>
              <a:buClr>
                <a:srgbClr val="FFFFFF"/>
              </a:buClr>
              <a:buSzPct val="100000"/>
              <a:buFont typeface="Dosis"/>
              <a:buNone/>
              <a:defRPr sz="2400">
                <a:solidFill>
                  <a:srgbClr val="FFFFFF"/>
                </a:solidFill>
                <a:latin typeface="Dosis"/>
                <a:ea typeface="Dosis"/>
                <a:cs typeface="Dosis"/>
                <a:sym typeface="Dosis"/>
              </a:defRPr>
            </a:lvl4pPr>
            <a:lvl5pPr lvl="4">
              <a:spcBef>
                <a:spcPts val="0"/>
              </a:spcBef>
              <a:buClr>
                <a:srgbClr val="FFFFFF"/>
              </a:buClr>
              <a:buSzPct val="100000"/>
              <a:buFont typeface="Dosis"/>
              <a:buNone/>
              <a:defRPr sz="2400">
                <a:solidFill>
                  <a:srgbClr val="FFFFFF"/>
                </a:solidFill>
                <a:latin typeface="Dosis"/>
                <a:ea typeface="Dosis"/>
                <a:cs typeface="Dosis"/>
                <a:sym typeface="Dosis"/>
              </a:defRPr>
            </a:lvl5pPr>
            <a:lvl6pPr lvl="5">
              <a:spcBef>
                <a:spcPts val="0"/>
              </a:spcBef>
              <a:buClr>
                <a:srgbClr val="FFFFFF"/>
              </a:buClr>
              <a:buSzPct val="100000"/>
              <a:buFont typeface="Dosis"/>
              <a:buNone/>
              <a:defRPr sz="2400">
                <a:solidFill>
                  <a:srgbClr val="FFFFFF"/>
                </a:solidFill>
                <a:latin typeface="Dosis"/>
                <a:ea typeface="Dosis"/>
                <a:cs typeface="Dosis"/>
                <a:sym typeface="Dosis"/>
              </a:defRPr>
            </a:lvl6pPr>
            <a:lvl7pPr lvl="6">
              <a:spcBef>
                <a:spcPts val="0"/>
              </a:spcBef>
              <a:buClr>
                <a:srgbClr val="FFFFFF"/>
              </a:buClr>
              <a:buSzPct val="100000"/>
              <a:buFont typeface="Dosis"/>
              <a:buNone/>
              <a:defRPr sz="2400">
                <a:solidFill>
                  <a:srgbClr val="FFFFFF"/>
                </a:solidFill>
                <a:latin typeface="Dosis"/>
                <a:ea typeface="Dosis"/>
                <a:cs typeface="Dosis"/>
                <a:sym typeface="Dosis"/>
              </a:defRPr>
            </a:lvl7pPr>
            <a:lvl8pPr lvl="7">
              <a:spcBef>
                <a:spcPts val="0"/>
              </a:spcBef>
              <a:buClr>
                <a:srgbClr val="FFFFFF"/>
              </a:buClr>
              <a:buSzPct val="100000"/>
              <a:buFont typeface="Dosis"/>
              <a:buNone/>
              <a:defRPr sz="2400">
                <a:solidFill>
                  <a:srgbClr val="FFFFFF"/>
                </a:solidFill>
                <a:latin typeface="Dosis"/>
                <a:ea typeface="Dosis"/>
                <a:cs typeface="Dosis"/>
                <a:sym typeface="Dosis"/>
              </a:defRPr>
            </a:lvl8pPr>
            <a:lvl9pPr lvl="8">
              <a:spcBef>
                <a:spcPts val="0"/>
              </a:spcBef>
              <a:buClr>
                <a:srgbClr val="FFFFFF"/>
              </a:buClr>
              <a:buSzPct val="100000"/>
              <a:buFont typeface="Dosis"/>
              <a:buNone/>
              <a:defRPr sz="2400">
                <a:solidFill>
                  <a:srgbClr val="FFFFFF"/>
                </a:solidFill>
                <a:latin typeface="Dosis"/>
                <a:ea typeface="Dosis"/>
                <a:cs typeface="Dosis"/>
                <a:sym typeface="Dosis"/>
              </a:defRPr>
            </a:lvl9pPr>
          </a:lstStyle>
          <a:p>
            <a:endParaRPr/>
          </a:p>
        </p:txBody>
      </p:sp>
      <p:sp>
        <p:nvSpPr>
          <p:cNvPr id="7" name="Shape 7"/>
          <p:cNvSpPr txBox="1">
            <a:spLocks noGrp="1"/>
          </p:cNvSpPr>
          <p:nvPr>
            <p:ph type="body" idx="1"/>
          </p:nvPr>
        </p:nvSpPr>
        <p:spPr>
          <a:xfrm>
            <a:off x="1473200" y="1600200"/>
            <a:ext cx="10109200" cy="4967600"/>
          </a:xfrm>
          <a:prstGeom prst="rect">
            <a:avLst/>
          </a:prstGeom>
          <a:noFill/>
          <a:ln>
            <a:noFill/>
          </a:ln>
        </p:spPr>
        <p:txBody>
          <a:bodyPr lIns="91425" tIns="91425" rIns="91425" bIns="91425" anchor="t" anchorCtr="0"/>
          <a:lstStyle>
            <a:lvl1pPr lvl="0">
              <a:spcBef>
                <a:spcPts val="600"/>
              </a:spcBef>
              <a:buClr>
                <a:srgbClr val="FF8700"/>
              </a:buClr>
              <a:buSzPct val="100000"/>
              <a:buFont typeface="Roboto"/>
              <a:buChar char="▸"/>
              <a:defRPr sz="3000">
                <a:solidFill>
                  <a:srgbClr val="222222"/>
                </a:solidFill>
                <a:latin typeface="Roboto"/>
                <a:ea typeface="Roboto"/>
                <a:cs typeface="Roboto"/>
                <a:sym typeface="Roboto"/>
              </a:defRPr>
            </a:lvl1pPr>
            <a:lvl2pPr lvl="1">
              <a:spcBef>
                <a:spcPts val="480"/>
              </a:spcBef>
              <a:buClr>
                <a:srgbClr val="FF8700"/>
              </a:buClr>
              <a:buSzPct val="100000"/>
              <a:buFont typeface="Roboto"/>
              <a:buChar char="▹"/>
              <a:defRPr sz="2400">
                <a:solidFill>
                  <a:srgbClr val="222222"/>
                </a:solidFill>
                <a:latin typeface="Roboto"/>
                <a:ea typeface="Roboto"/>
                <a:cs typeface="Roboto"/>
                <a:sym typeface="Roboto"/>
              </a:defRPr>
            </a:lvl2pPr>
            <a:lvl3pPr lvl="2">
              <a:spcBef>
                <a:spcPts val="480"/>
              </a:spcBef>
              <a:buClr>
                <a:srgbClr val="FF8700"/>
              </a:buClr>
              <a:buSzPct val="100000"/>
              <a:buFont typeface="Roboto"/>
              <a:buChar char="▹"/>
              <a:defRPr sz="2400">
                <a:solidFill>
                  <a:srgbClr val="222222"/>
                </a:solidFill>
                <a:latin typeface="Roboto"/>
                <a:ea typeface="Roboto"/>
                <a:cs typeface="Roboto"/>
                <a:sym typeface="Roboto"/>
              </a:defRPr>
            </a:lvl3pPr>
            <a:lvl4pPr lvl="3">
              <a:spcBef>
                <a:spcPts val="360"/>
              </a:spcBef>
              <a:buClr>
                <a:srgbClr val="FF8700"/>
              </a:buClr>
              <a:buSzPct val="100000"/>
              <a:buFont typeface="Roboto"/>
              <a:buChar char="▹"/>
              <a:defRPr sz="1800">
                <a:solidFill>
                  <a:srgbClr val="222222"/>
                </a:solidFill>
                <a:latin typeface="Roboto"/>
                <a:ea typeface="Roboto"/>
                <a:cs typeface="Roboto"/>
                <a:sym typeface="Roboto"/>
              </a:defRPr>
            </a:lvl4pPr>
            <a:lvl5pPr lvl="4">
              <a:spcBef>
                <a:spcPts val="360"/>
              </a:spcBef>
              <a:buClr>
                <a:srgbClr val="FF8700"/>
              </a:buClr>
              <a:buSzPct val="100000"/>
              <a:buFont typeface="Roboto"/>
              <a:buChar char="▹"/>
              <a:defRPr sz="1800">
                <a:solidFill>
                  <a:srgbClr val="222222"/>
                </a:solidFill>
                <a:latin typeface="Roboto"/>
                <a:ea typeface="Roboto"/>
                <a:cs typeface="Roboto"/>
                <a:sym typeface="Roboto"/>
              </a:defRPr>
            </a:lvl5pPr>
            <a:lvl6pPr lvl="5">
              <a:spcBef>
                <a:spcPts val="360"/>
              </a:spcBef>
              <a:buClr>
                <a:srgbClr val="FF8700"/>
              </a:buClr>
              <a:buSzPct val="100000"/>
              <a:buFont typeface="Roboto"/>
              <a:buChar char="▹"/>
              <a:defRPr sz="1800">
                <a:solidFill>
                  <a:srgbClr val="222222"/>
                </a:solidFill>
                <a:latin typeface="Roboto"/>
                <a:ea typeface="Roboto"/>
                <a:cs typeface="Roboto"/>
                <a:sym typeface="Roboto"/>
              </a:defRPr>
            </a:lvl6pPr>
            <a:lvl7pPr lvl="6">
              <a:spcBef>
                <a:spcPts val="360"/>
              </a:spcBef>
              <a:buClr>
                <a:srgbClr val="FF8700"/>
              </a:buClr>
              <a:buSzPct val="100000"/>
              <a:buFont typeface="Roboto"/>
              <a:buChar char="▹"/>
              <a:defRPr sz="1800">
                <a:solidFill>
                  <a:srgbClr val="222222"/>
                </a:solidFill>
                <a:latin typeface="Roboto"/>
                <a:ea typeface="Roboto"/>
                <a:cs typeface="Roboto"/>
                <a:sym typeface="Roboto"/>
              </a:defRPr>
            </a:lvl7pPr>
            <a:lvl8pPr lvl="7">
              <a:spcBef>
                <a:spcPts val="360"/>
              </a:spcBef>
              <a:buClr>
                <a:srgbClr val="FF8700"/>
              </a:buClr>
              <a:buSzPct val="100000"/>
              <a:buFont typeface="Roboto"/>
              <a:buChar char="▹"/>
              <a:defRPr sz="1800">
                <a:solidFill>
                  <a:srgbClr val="222222"/>
                </a:solidFill>
                <a:latin typeface="Roboto"/>
                <a:ea typeface="Roboto"/>
                <a:cs typeface="Roboto"/>
                <a:sym typeface="Roboto"/>
              </a:defRPr>
            </a:lvl8pPr>
            <a:lvl9pPr lvl="8">
              <a:spcBef>
                <a:spcPts val="360"/>
              </a:spcBef>
              <a:buClr>
                <a:srgbClr val="FF8700"/>
              </a:buClr>
              <a:buSzPct val="100000"/>
              <a:buFont typeface="Roboto"/>
              <a:buChar char="▹"/>
              <a:defRPr sz="1800">
                <a:solidFill>
                  <a:srgbClr val="222222"/>
                </a:solidFill>
                <a:latin typeface="Roboto"/>
                <a:ea typeface="Roboto"/>
                <a:cs typeface="Roboto"/>
                <a:sym typeface="Roboto"/>
              </a:defRPr>
            </a:lvl9pPr>
          </a:lstStyle>
          <a:p>
            <a:endParaRPr dirty="0"/>
          </a:p>
        </p:txBody>
      </p:sp>
      <p:sp>
        <p:nvSpPr>
          <p:cNvPr id="8" name="Shape 8"/>
          <p:cNvSpPr txBox="1">
            <a:spLocks noGrp="1"/>
          </p:cNvSpPr>
          <p:nvPr>
            <p:ph type="sldNum" idx="12"/>
          </p:nvPr>
        </p:nvSpPr>
        <p:spPr>
          <a:xfrm>
            <a:off x="0" y="0"/>
            <a:ext cx="793200" cy="975600"/>
          </a:xfrm>
          <a:prstGeom prst="rect">
            <a:avLst/>
          </a:prstGeom>
          <a:noFill/>
          <a:ln>
            <a:noFill/>
          </a:ln>
        </p:spPr>
        <p:txBody>
          <a:bodyPr lIns="91425" tIns="91425" rIns="91425" bIns="91425" anchor="ctr" anchorCtr="0">
            <a:noAutofit/>
          </a:bodyPr>
          <a:lstStyle/>
          <a:p>
            <a:pPr algn="ctr"/>
            <a:fld id="{00000000-1234-1234-1234-123412341234}" type="slidenum">
              <a:rPr lang="en" sz="1733" b="1" smtClean="0">
                <a:solidFill>
                  <a:srgbClr val="FFFFFF"/>
                </a:solidFill>
                <a:latin typeface="Roboto"/>
                <a:ea typeface="Roboto"/>
                <a:cs typeface="Roboto"/>
                <a:sym typeface="Roboto"/>
              </a:rPr>
              <a:pPr algn="ctr"/>
              <a:t>‹#›</a:t>
            </a:fld>
            <a:endParaRPr lang="en" sz="1733" b="1">
              <a:solidFill>
                <a:srgbClr val="FFFFFF"/>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8" r:id="rId3"/>
    <p:sldLayoutId id="2147483661" r:id="rId4"/>
    <p:sldLayoutId id="2147483662"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609585" marR="0" lvl="0" indent="-609585" algn="l" rtl="0">
        <a:lnSpc>
          <a:spcPct val="100000"/>
        </a:lnSpc>
        <a:spcBef>
          <a:spcPts val="0"/>
        </a:spcBef>
        <a:spcAft>
          <a:spcPts val="0"/>
        </a:spcAft>
        <a:buClrTx/>
        <a:buFont typeface="Roboto" panose="020B0604020202020204" charset="0"/>
        <a:buChar char="▸"/>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Robert.W.Smith@dot.gov" TargetMode="External"/><Relationship Id="rId2" Type="http://schemas.openxmlformats.org/officeDocument/2006/relationships/hyperlink" Target="mailto:samuel.maldonado@dot.gov" TargetMode="External"/><Relationship Id="rId1" Type="http://schemas.openxmlformats.org/officeDocument/2006/relationships/slideLayout" Target="../slideLayouts/slideLayout2.xml"/><Relationship Id="rId5" Type="http://schemas.openxmlformats.org/officeDocument/2006/relationships/hyperlink" Target="mailto:benjamin.kendrick@dot.gov" TargetMode="External"/><Relationship Id="rId4" Type="http://schemas.openxmlformats.org/officeDocument/2006/relationships/hyperlink" Target="mailto:Pavan.Shukla@srnl.doe.gov"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mailto:kbaker@ntic.com"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104"/>
        <p:cNvGrpSpPr/>
        <p:nvPr/>
      </p:nvGrpSpPr>
      <p:grpSpPr>
        <a:xfrm>
          <a:off x="0" y="0"/>
          <a:ext cx="0" cy="0"/>
          <a:chOff x="0" y="0"/>
          <a:chExt cx="0" cy="0"/>
        </a:xfrm>
      </p:grpSpPr>
      <p:sp>
        <p:nvSpPr>
          <p:cNvPr id="4" name="Shape 105">
            <a:extLst>
              <a:ext uri="{FF2B5EF4-FFF2-40B4-BE49-F238E27FC236}">
                <a16:creationId xmlns:a16="http://schemas.microsoft.com/office/drawing/2014/main" id="{ABC593DB-5FCF-4F0E-B049-A3818845DF5A}"/>
              </a:ext>
            </a:extLst>
          </p:cNvPr>
          <p:cNvSpPr txBox="1">
            <a:spLocks noGrp="1"/>
          </p:cNvSpPr>
          <p:nvPr>
            <p:ph type="ctrTitle"/>
          </p:nvPr>
        </p:nvSpPr>
        <p:spPr>
          <a:xfrm>
            <a:off x="114401" y="2063495"/>
            <a:ext cx="10377136" cy="2731009"/>
          </a:xfrm>
          <a:prstGeom prst="rect">
            <a:avLst/>
          </a:prstGeom>
        </p:spPr>
        <p:txBody>
          <a:bodyPr lIns="121900" tIns="121900" rIns="121900" bIns="121900" anchor="b" anchorCtr="0">
            <a:noAutofit/>
          </a:bodyPr>
          <a:lstStyle/>
          <a:p>
            <a:r>
              <a:rPr lang="en-US" dirty="0"/>
              <a:t>SIEO 2023 – Sun Valley</a:t>
            </a:r>
            <a:br>
              <a:rPr lang="en-US" dirty="0"/>
            </a:br>
            <a:r>
              <a:rPr lang="en-US" sz="3200" dirty="0">
                <a:effectLst/>
                <a:latin typeface="Abadi" panose="020B0604020104020204" pitchFamily="34" charset="0"/>
                <a:ea typeface="Calibri" panose="020F0502020204030204" pitchFamily="34" charset="0"/>
              </a:rPr>
              <a:t>Dealing with Shorted Pipe Casings</a:t>
            </a:r>
            <a:endParaRPr lang="en"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B8C2-588E-D946-9FB6-DD4237F0136C}"/>
              </a:ext>
            </a:extLst>
          </p:cNvPr>
          <p:cNvSpPr>
            <a:spLocks noGrp="1"/>
          </p:cNvSpPr>
          <p:nvPr>
            <p:ph type="title"/>
          </p:nvPr>
        </p:nvSpPr>
        <p:spPr/>
        <p:txBody>
          <a:bodyPr/>
          <a:lstStyle/>
          <a:p>
            <a:r>
              <a:rPr lang="en-US" dirty="0"/>
              <a:t>NACE (AMPP) SP0200-2014</a:t>
            </a:r>
          </a:p>
        </p:txBody>
      </p:sp>
      <p:sp>
        <p:nvSpPr>
          <p:cNvPr id="3" name="Text Placeholder 3">
            <a:extLst>
              <a:ext uri="{FF2B5EF4-FFF2-40B4-BE49-F238E27FC236}">
                <a16:creationId xmlns:a16="http://schemas.microsoft.com/office/drawing/2014/main" id="{47F6C12C-F8DB-41EA-A741-60F2F8E7AC69}"/>
              </a:ext>
            </a:extLst>
          </p:cNvPr>
          <p:cNvSpPr txBox="1">
            <a:spLocks/>
          </p:cNvSpPr>
          <p:nvPr/>
        </p:nvSpPr>
        <p:spPr>
          <a:xfrm>
            <a:off x="224118" y="1366900"/>
            <a:ext cx="11743764" cy="512300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8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098550" indent="-184150" algn="l" defTabSz="914400" rtl="0" eaLnBrk="1" latinLnBrk="0" hangingPunct="1">
              <a:lnSpc>
                <a:spcPct val="80000"/>
              </a:lnSpc>
              <a:spcBef>
                <a:spcPts val="500"/>
              </a:spcBef>
              <a:buFont typeface="Arial" panose="020B0604020202020204" pitchFamily="34" charset="0"/>
              <a:buChar char="•"/>
              <a:tabLst>
                <a:tab pos="912813" algn="l"/>
              </a:tabLst>
              <a:defRPr sz="2000" kern="1200">
                <a:solidFill>
                  <a:schemeClr val="accent1"/>
                </a:solidFill>
                <a:latin typeface="+mn-lt"/>
                <a:ea typeface="+mn-ea"/>
                <a:cs typeface="+mn-cs"/>
              </a:defRPr>
            </a:lvl3pPr>
            <a:lvl4pPr marL="15541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4pPr>
            <a:lvl5pPr marL="20113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buNone/>
            </a:pPr>
            <a:r>
              <a:rPr lang="en-US" sz="3200" u="sng" dirty="0">
                <a:solidFill>
                  <a:schemeClr val="tx1"/>
                </a:solidFill>
              </a:rPr>
              <a:t>Appendix A - </a:t>
            </a:r>
            <a:r>
              <a:rPr lang="en-US" sz="3200" dirty="0">
                <a:solidFill>
                  <a:schemeClr val="tx1"/>
                </a:solidFill>
              </a:rPr>
              <a:t>Options for Mitigation of Carrier Pipe Corrosion In the Casing Annulus (Non-Mandatory)</a:t>
            </a:r>
            <a:endParaRPr lang="en-US" sz="3200" u="sng" dirty="0">
              <a:solidFill>
                <a:schemeClr val="tx1"/>
              </a:solidFill>
            </a:endParaRPr>
          </a:p>
          <a:p>
            <a:pPr marL="0" indent="0">
              <a:buNone/>
            </a:pPr>
            <a:endParaRPr lang="en-US" dirty="0">
              <a:solidFill>
                <a:schemeClr val="tx1"/>
              </a:solidFill>
            </a:endParaRPr>
          </a:p>
          <a:p>
            <a:pPr marL="0" indent="0">
              <a:lnSpc>
                <a:spcPct val="170000"/>
              </a:lnSpc>
              <a:buNone/>
            </a:pPr>
            <a:r>
              <a:rPr lang="en-US" dirty="0">
                <a:solidFill>
                  <a:schemeClr val="tx1"/>
                </a:solidFill>
              </a:rPr>
              <a:t>A1. The technology and chemistry are readily available to actively manage corrosion inside cased pipelines through the use of a wax petrolatum system and/or multi-phase vapor corrosion inhibitors.</a:t>
            </a:r>
          </a:p>
          <a:p>
            <a:pPr marL="0" indent="0">
              <a:lnSpc>
                <a:spcPct val="170000"/>
              </a:lnSpc>
              <a:buNone/>
            </a:pPr>
            <a:r>
              <a:rPr lang="en-US" dirty="0">
                <a:solidFill>
                  <a:schemeClr val="tx1"/>
                </a:solidFill>
              </a:rPr>
              <a:t>A2. Filling the Casing Annulus with Petrolatum Wax or Petroleum-based Compounds  </a:t>
            </a:r>
            <a:endParaRPr lang="en-US" sz="3200" u="sng" dirty="0">
              <a:solidFill>
                <a:schemeClr val="tx1"/>
              </a:solidFill>
            </a:endParaRPr>
          </a:p>
        </p:txBody>
      </p:sp>
    </p:spTree>
    <p:extLst>
      <p:ext uri="{BB962C8B-B14F-4D97-AF65-F5344CB8AC3E}">
        <p14:creationId xmlns:p14="http://schemas.microsoft.com/office/powerpoint/2010/main" val="395696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B8C2-588E-D946-9FB6-DD4237F0136C}"/>
              </a:ext>
            </a:extLst>
          </p:cNvPr>
          <p:cNvSpPr>
            <a:spLocks noGrp="1"/>
          </p:cNvSpPr>
          <p:nvPr>
            <p:ph type="title"/>
          </p:nvPr>
        </p:nvSpPr>
        <p:spPr/>
        <p:txBody>
          <a:bodyPr/>
          <a:lstStyle/>
          <a:p>
            <a:r>
              <a:rPr lang="en-US" dirty="0"/>
              <a:t>NACE (AMPP) SP0200-2014 cont.</a:t>
            </a:r>
          </a:p>
        </p:txBody>
      </p:sp>
      <p:sp>
        <p:nvSpPr>
          <p:cNvPr id="3" name="Text Placeholder 3">
            <a:extLst>
              <a:ext uri="{FF2B5EF4-FFF2-40B4-BE49-F238E27FC236}">
                <a16:creationId xmlns:a16="http://schemas.microsoft.com/office/drawing/2014/main" id="{B417E8D5-0D0E-4AFB-AA06-F828F72B92C1}"/>
              </a:ext>
            </a:extLst>
          </p:cNvPr>
          <p:cNvSpPr txBox="1">
            <a:spLocks/>
          </p:cNvSpPr>
          <p:nvPr/>
        </p:nvSpPr>
        <p:spPr>
          <a:xfrm>
            <a:off x="-167591" y="1366900"/>
            <a:ext cx="12247581" cy="5206022"/>
          </a:xfrm>
          <a:prstGeom prst="rect">
            <a:avLst/>
          </a:prstGeom>
        </p:spPr>
        <p:txBody>
          <a:bodyPr vert="horz" lIns="91440" tIns="45720" rIns="91440" bIns="45720" rtlCol="0">
            <a:normAutofit/>
          </a:bodyPr>
          <a:lstStyle>
            <a:lvl1pPr marL="228600" indent="-228600" algn="l" defTabSz="914400" rtl="0" eaLnBrk="1" latinLnBrk="0" hangingPunct="1">
              <a:lnSpc>
                <a:spcPct val="8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098550" indent="-184150" algn="l" defTabSz="914400" rtl="0" eaLnBrk="1" latinLnBrk="0" hangingPunct="1">
              <a:lnSpc>
                <a:spcPct val="80000"/>
              </a:lnSpc>
              <a:spcBef>
                <a:spcPts val="500"/>
              </a:spcBef>
              <a:buFont typeface="Arial" panose="020B0604020202020204" pitchFamily="34" charset="0"/>
              <a:buChar char="•"/>
              <a:tabLst>
                <a:tab pos="912813" algn="l"/>
              </a:tabLst>
              <a:defRPr sz="2000" kern="1200">
                <a:solidFill>
                  <a:schemeClr val="accent1"/>
                </a:solidFill>
                <a:latin typeface="+mn-lt"/>
                <a:ea typeface="+mn-ea"/>
                <a:cs typeface="+mn-cs"/>
              </a:defRPr>
            </a:lvl3pPr>
            <a:lvl4pPr marL="15541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4pPr>
            <a:lvl5pPr marL="20113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800" dirty="0">
                <a:solidFill>
                  <a:schemeClr val="tx1"/>
                </a:solidFill>
              </a:rPr>
              <a:t>Section A3  Treating the Casing Annulus with Corrosion-Inhibiting Products</a:t>
            </a:r>
          </a:p>
          <a:p>
            <a:pPr marL="457200" lvl="1" indent="0">
              <a:buNone/>
            </a:pPr>
            <a:endParaRPr lang="en-US" sz="2800" dirty="0">
              <a:solidFill>
                <a:schemeClr val="tx1"/>
              </a:solidFill>
            </a:endParaRPr>
          </a:p>
          <a:p>
            <a:pPr marL="457200" lvl="2" indent="-457200"/>
            <a:r>
              <a:rPr lang="en-US" sz="2800" dirty="0">
                <a:solidFill>
                  <a:schemeClr val="tx1"/>
                </a:solidFill>
              </a:rPr>
              <a:t>A3.2  There are two fundamental options available to accomplish this method of corrosion mitigation inside casings:</a:t>
            </a:r>
          </a:p>
          <a:p>
            <a:pPr marL="457200" lvl="2" indent="-457200"/>
            <a:endParaRPr lang="en-US" sz="2800" dirty="0">
              <a:solidFill>
                <a:schemeClr val="tx1"/>
              </a:solidFill>
            </a:endParaRPr>
          </a:p>
          <a:p>
            <a:pPr marL="912813" lvl="3" indent="-457200"/>
            <a:r>
              <a:rPr lang="en-US" sz="2600" dirty="0">
                <a:solidFill>
                  <a:schemeClr val="tx1"/>
                </a:solidFill>
              </a:rPr>
              <a:t>A3.3  Option 1:  Fill the Casing with Corrosion-Inhibiting Gel Filler</a:t>
            </a:r>
          </a:p>
          <a:p>
            <a:pPr marL="912813" lvl="3" indent="-457200"/>
            <a:endParaRPr lang="en-US" sz="2600" dirty="0">
              <a:solidFill>
                <a:schemeClr val="tx1"/>
              </a:solidFill>
            </a:endParaRPr>
          </a:p>
          <a:p>
            <a:pPr marL="912813" lvl="3" indent="-457200"/>
            <a:r>
              <a:rPr lang="en-US" sz="2600" dirty="0">
                <a:solidFill>
                  <a:schemeClr val="tx1"/>
                </a:solidFill>
              </a:rPr>
              <a:t>A3.4  Option 2:  Leave the Casing Annulus Unfilled and Apply a Multiphase Vapor Corrosion Inhibitor System</a:t>
            </a:r>
          </a:p>
        </p:txBody>
      </p:sp>
    </p:spTree>
    <p:extLst>
      <p:ext uri="{BB962C8B-B14F-4D97-AF65-F5344CB8AC3E}">
        <p14:creationId xmlns:p14="http://schemas.microsoft.com/office/powerpoint/2010/main" val="18655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14319-F887-4F1D-BCF3-7B4860C2356E}"/>
              </a:ext>
            </a:extLst>
          </p:cNvPr>
          <p:cNvSpPr>
            <a:spLocks noGrp="1"/>
          </p:cNvSpPr>
          <p:nvPr>
            <p:ph type="title"/>
          </p:nvPr>
        </p:nvSpPr>
        <p:spPr/>
        <p:txBody>
          <a:bodyPr/>
          <a:lstStyle/>
          <a:p>
            <a:r>
              <a:rPr lang="en-US" dirty="0"/>
              <a:t>Pipe-Casings: Metallic Short</a:t>
            </a:r>
          </a:p>
        </p:txBody>
      </p:sp>
      <p:sp>
        <p:nvSpPr>
          <p:cNvPr id="5" name="Slide Number Placeholder 4">
            <a:extLst>
              <a:ext uri="{FF2B5EF4-FFF2-40B4-BE49-F238E27FC236}">
                <a16:creationId xmlns:a16="http://schemas.microsoft.com/office/drawing/2014/main" id="{1066CBB3-5CF2-4E81-BA09-A9F95884148A}"/>
              </a:ext>
            </a:extLst>
          </p:cNvPr>
          <p:cNvSpPr>
            <a:spLocks noGrp="1"/>
          </p:cNvSpPr>
          <p:nvPr>
            <p:ph type="sldNum"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9B2E84-C6C1-41C2-8E52-FD66363399BA}" type="slidenum">
              <a:rPr lang="en-US" smtClean="0"/>
              <a:pPr/>
              <a:t>12</a:t>
            </a:fld>
            <a:endParaRPr lang="en-US" dirty="0"/>
          </a:p>
        </p:txBody>
      </p:sp>
      <p:grpSp>
        <p:nvGrpSpPr>
          <p:cNvPr id="4" name="Group 3">
            <a:extLst>
              <a:ext uri="{FF2B5EF4-FFF2-40B4-BE49-F238E27FC236}">
                <a16:creationId xmlns:a16="http://schemas.microsoft.com/office/drawing/2014/main" id="{E4E62CC5-4DFC-8961-C92A-189548968CFE}"/>
              </a:ext>
            </a:extLst>
          </p:cNvPr>
          <p:cNvGrpSpPr/>
          <p:nvPr/>
        </p:nvGrpSpPr>
        <p:grpSpPr>
          <a:xfrm>
            <a:off x="793200" y="1807284"/>
            <a:ext cx="10564278" cy="4238513"/>
            <a:chOff x="1521068" y="2447073"/>
            <a:chExt cx="9884278" cy="3690366"/>
          </a:xfrm>
        </p:grpSpPr>
        <p:sp>
          <p:nvSpPr>
            <p:cNvPr id="6" name="Rectangle 5">
              <a:extLst>
                <a:ext uri="{FF2B5EF4-FFF2-40B4-BE49-F238E27FC236}">
                  <a16:creationId xmlns:a16="http://schemas.microsoft.com/office/drawing/2014/main" id="{27471260-4BD9-4781-B4E5-3AB0D2DD7878}"/>
                </a:ext>
              </a:extLst>
            </p:cNvPr>
            <p:cNvSpPr/>
            <p:nvPr/>
          </p:nvSpPr>
          <p:spPr>
            <a:xfrm>
              <a:off x="1521068" y="2949389"/>
              <a:ext cx="9729638" cy="3137646"/>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6EECD4F-BE40-4408-A90F-C7B8D0E2D78E}"/>
                </a:ext>
              </a:extLst>
            </p:cNvPr>
            <p:cNvSpPr/>
            <p:nvPr/>
          </p:nvSpPr>
          <p:spPr>
            <a:xfrm rot="21404451">
              <a:off x="1780259" y="4955789"/>
              <a:ext cx="974135" cy="555905"/>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0364A8E-5741-4093-A460-82EE068EF327}"/>
                </a:ext>
              </a:extLst>
            </p:cNvPr>
            <p:cNvSpPr txBox="1"/>
            <p:nvPr/>
          </p:nvSpPr>
          <p:spPr>
            <a:xfrm>
              <a:off x="5652232" y="4634445"/>
              <a:ext cx="1407459" cy="369332"/>
            </a:xfrm>
            <a:prstGeom prst="rect">
              <a:avLst/>
            </a:prstGeom>
            <a:noFill/>
          </p:spPr>
          <p:txBody>
            <a:bodyPr wrap="square" rtlCol="0">
              <a:spAutoFit/>
            </a:bodyPr>
            <a:lstStyle/>
            <a:p>
              <a:r>
                <a:rPr lang="en-US" dirty="0"/>
                <a:t>Carrier Pipe</a:t>
              </a:r>
            </a:p>
          </p:txBody>
        </p:sp>
        <p:cxnSp>
          <p:nvCxnSpPr>
            <p:cNvPr id="10" name="Straight Arrow Connector 9">
              <a:extLst>
                <a:ext uri="{FF2B5EF4-FFF2-40B4-BE49-F238E27FC236}">
                  <a16:creationId xmlns:a16="http://schemas.microsoft.com/office/drawing/2014/main" id="{8EC5D176-69C2-44C9-8E37-BFA8374A0E09}"/>
                </a:ext>
              </a:extLst>
            </p:cNvPr>
            <p:cNvCxnSpPr/>
            <p:nvPr/>
          </p:nvCxnSpPr>
          <p:spPr>
            <a:xfrm>
              <a:off x="1963273" y="4471793"/>
              <a:ext cx="0" cy="502023"/>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5B9C645-99A3-481B-A92D-136A16512E5A}"/>
                </a:ext>
              </a:extLst>
            </p:cNvPr>
            <p:cNvCxnSpPr>
              <a:cxnSpLocks/>
            </p:cNvCxnSpPr>
            <p:nvPr/>
          </p:nvCxnSpPr>
          <p:spPr>
            <a:xfrm>
              <a:off x="10847289" y="4061006"/>
              <a:ext cx="0" cy="502023"/>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C4C60A2-D7FC-43CF-827E-23933C1DC453}"/>
                </a:ext>
              </a:extLst>
            </p:cNvPr>
            <p:cNvCxnSpPr>
              <a:cxnSpLocks/>
            </p:cNvCxnSpPr>
            <p:nvPr/>
          </p:nvCxnSpPr>
          <p:spPr>
            <a:xfrm flipV="1">
              <a:off x="2214285" y="5502539"/>
              <a:ext cx="0" cy="530464"/>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890114A-7D56-4330-9FDA-DE25C12FAF25}"/>
                </a:ext>
              </a:extLst>
            </p:cNvPr>
            <p:cNvCxnSpPr>
              <a:cxnSpLocks/>
            </p:cNvCxnSpPr>
            <p:nvPr/>
          </p:nvCxnSpPr>
          <p:spPr>
            <a:xfrm flipV="1">
              <a:off x="10697159" y="5118938"/>
              <a:ext cx="0" cy="530464"/>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EE9BC53-10D7-41B4-A3B2-FF2561BA6EFC}"/>
                </a:ext>
              </a:extLst>
            </p:cNvPr>
            <p:cNvCxnSpPr/>
            <p:nvPr/>
          </p:nvCxnSpPr>
          <p:spPr>
            <a:xfrm flipH="1">
              <a:off x="1963273" y="5217844"/>
              <a:ext cx="502024" cy="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BEEA4A1-B58D-47D3-A2C6-B5EF78094087}"/>
                </a:ext>
              </a:extLst>
            </p:cNvPr>
            <p:cNvSpPr txBox="1"/>
            <p:nvPr/>
          </p:nvSpPr>
          <p:spPr>
            <a:xfrm>
              <a:off x="4901376" y="5829662"/>
              <a:ext cx="2415979" cy="307777"/>
            </a:xfrm>
            <a:prstGeom prst="rect">
              <a:avLst/>
            </a:prstGeom>
            <a:noFill/>
          </p:spPr>
          <p:txBody>
            <a:bodyPr wrap="square" rtlCol="0">
              <a:spAutoFit/>
            </a:bodyPr>
            <a:lstStyle/>
            <a:p>
              <a:r>
                <a:rPr lang="en-US" sz="1400" b="1" dirty="0">
                  <a:solidFill>
                    <a:srgbClr val="7030A0"/>
                  </a:solidFill>
                </a:rPr>
                <a:t>Cathodic Protection Current</a:t>
              </a:r>
            </a:p>
          </p:txBody>
        </p:sp>
        <p:sp>
          <p:nvSpPr>
            <p:cNvPr id="49" name="TextBox 48">
              <a:extLst>
                <a:ext uri="{FF2B5EF4-FFF2-40B4-BE49-F238E27FC236}">
                  <a16:creationId xmlns:a16="http://schemas.microsoft.com/office/drawing/2014/main" id="{44BC13CB-8FC8-4888-827F-CDE264DB922D}"/>
                </a:ext>
              </a:extLst>
            </p:cNvPr>
            <p:cNvSpPr txBox="1"/>
            <p:nvPr/>
          </p:nvSpPr>
          <p:spPr>
            <a:xfrm>
              <a:off x="10066670" y="2705572"/>
              <a:ext cx="1338676" cy="307777"/>
            </a:xfrm>
            <a:prstGeom prst="rect">
              <a:avLst/>
            </a:prstGeom>
            <a:noFill/>
          </p:spPr>
          <p:txBody>
            <a:bodyPr wrap="square" rtlCol="0">
              <a:spAutoFit/>
            </a:bodyPr>
            <a:lstStyle/>
            <a:p>
              <a:r>
                <a:rPr lang="en-US" sz="1400" b="1" dirty="0">
                  <a:solidFill>
                    <a:srgbClr val="00B050"/>
                  </a:solidFill>
                </a:rPr>
                <a:t>Ground Level</a:t>
              </a:r>
            </a:p>
          </p:txBody>
        </p:sp>
        <p:sp>
          <p:nvSpPr>
            <p:cNvPr id="9" name="Rectangle 8">
              <a:extLst>
                <a:ext uri="{FF2B5EF4-FFF2-40B4-BE49-F238E27FC236}">
                  <a16:creationId xmlns:a16="http://schemas.microsoft.com/office/drawing/2014/main" id="{2DE7A148-5D47-4438-AD73-9067A4780475}"/>
                </a:ext>
              </a:extLst>
            </p:cNvPr>
            <p:cNvSpPr/>
            <p:nvPr/>
          </p:nvSpPr>
          <p:spPr>
            <a:xfrm>
              <a:off x="3939988" y="2770002"/>
              <a:ext cx="4670612" cy="17938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C735AF7-51AF-4573-9E33-7FC7398F9D13}"/>
                </a:ext>
              </a:extLst>
            </p:cNvPr>
            <p:cNvSpPr txBox="1"/>
            <p:nvPr/>
          </p:nvSpPr>
          <p:spPr>
            <a:xfrm>
              <a:off x="5799421" y="2705571"/>
              <a:ext cx="1113080" cy="307777"/>
            </a:xfrm>
            <a:prstGeom prst="rect">
              <a:avLst/>
            </a:prstGeom>
            <a:noFill/>
          </p:spPr>
          <p:txBody>
            <a:bodyPr wrap="square" rtlCol="0">
              <a:spAutoFit/>
            </a:bodyPr>
            <a:lstStyle/>
            <a:p>
              <a:r>
                <a:rPr lang="en-US" sz="1400" b="1" dirty="0">
                  <a:solidFill>
                    <a:schemeClr val="bg1"/>
                  </a:solidFill>
                </a:rPr>
                <a:t>Roadway</a:t>
              </a:r>
            </a:p>
          </p:txBody>
        </p:sp>
        <p:sp>
          <p:nvSpPr>
            <p:cNvPr id="16" name="Rectangle 15">
              <a:extLst>
                <a:ext uri="{FF2B5EF4-FFF2-40B4-BE49-F238E27FC236}">
                  <a16:creationId xmlns:a16="http://schemas.microsoft.com/office/drawing/2014/main" id="{9C2176D7-8D02-43F4-9079-272F5E5B71AE}"/>
                </a:ext>
              </a:extLst>
            </p:cNvPr>
            <p:cNvSpPr/>
            <p:nvPr/>
          </p:nvSpPr>
          <p:spPr>
            <a:xfrm>
              <a:off x="2758183" y="4201268"/>
              <a:ext cx="7440694" cy="1279436"/>
            </a:xfrm>
            <a:prstGeom prst="rect">
              <a:avLst/>
            </a:prstGeom>
            <a:solidFill>
              <a:schemeClr val="accent2">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718C4C7-E40D-47FC-889F-A1302E4924CF}"/>
                </a:ext>
              </a:extLst>
            </p:cNvPr>
            <p:cNvSpPr/>
            <p:nvPr/>
          </p:nvSpPr>
          <p:spPr>
            <a:xfrm>
              <a:off x="10183196" y="4559855"/>
              <a:ext cx="974135" cy="555905"/>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0C56BB1-BA9A-43BE-9EAB-11B0AA13CC38}"/>
                </a:ext>
              </a:extLst>
            </p:cNvPr>
            <p:cNvSpPr/>
            <p:nvPr/>
          </p:nvSpPr>
          <p:spPr>
            <a:xfrm rot="21436162">
              <a:off x="2725763" y="4738485"/>
              <a:ext cx="7463922" cy="563770"/>
            </a:xfrm>
            <a:prstGeom prst="rect">
              <a:avLst/>
            </a:prstGeom>
            <a:solidFill>
              <a:schemeClr val="bg1">
                <a:lumMod val="85000"/>
              </a:schemeClr>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DBF237-FF41-49B2-A951-75AD4F834D04}"/>
                </a:ext>
              </a:extLst>
            </p:cNvPr>
            <p:cNvSpPr/>
            <p:nvPr/>
          </p:nvSpPr>
          <p:spPr>
            <a:xfrm rot="21136304">
              <a:off x="2667191" y="4195964"/>
              <a:ext cx="89673" cy="12852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B80F1C7-6885-4DD2-A568-5D2B0287190D}"/>
                </a:ext>
              </a:extLst>
            </p:cNvPr>
            <p:cNvSpPr/>
            <p:nvPr/>
          </p:nvSpPr>
          <p:spPr>
            <a:xfrm rot="21202141">
              <a:off x="10194390" y="4194451"/>
              <a:ext cx="89673" cy="12852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0E1E32B-D0F4-4A58-96AB-31845EBDBDEA}"/>
                </a:ext>
              </a:extLst>
            </p:cNvPr>
            <p:cNvSpPr/>
            <p:nvPr/>
          </p:nvSpPr>
          <p:spPr>
            <a:xfrm>
              <a:off x="3872753" y="4194451"/>
              <a:ext cx="184154" cy="1285204"/>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BDBAC46-F649-4B24-B14B-B987D95114A6}"/>
                </a:ext>
              </a:extLst>
            </p:cNvPr>
            <p:cNvSpPr/>
            <p:nvPr/>
          </p:nvSpPr>
          <p:spPr>
            <a:xfrm>
              <a:off x="5399367" y="4194445"/>
              <a:ext cx="184154" cy="1285204"/>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E630E60-A1E2-4EA8-A6B1-25BBB28A7E22}"/>
                </a:ext>
              </a:extLst>
            </p:cNvPr>
            <p:cNvSpPr/>
            <p:nvPr/>
          </p:nvSpPr>
          <p:spPr>
            <a:xfrm>
              <a:off x="6925981" y="4194439"/>
              <a:ext cx="184154" cy="1285204"/>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8699895-3B39-46BD-B798-DB355B650003}"/>
                </a:ext>
              </a:extLst>
            </p:cNvPr>
            <p:cNvSpPr/>
            <p:nvPr/>
          </p:nvSpPr>
          <p:spPr>
            <a:xfrm>
              <a:off x="8452595" y="4194433"/>
              <a:ext cx="184154" cy="1285204"/>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00004E82-17E5-46BC-B0FB-888311AA7FAA}"/>
                </a:ext>
              </a:extLst>
            </p:cNvPr>
            <p:cNvSpPr txBox="1"/>
            <p:nvPr/>
          </p:nvSpPr>
          <p:spPr>
            <a:xfrm rot="16200000">
              <a:off x="3509950" y="4601475"/>
              <a:ext cx="886693" cy="307777"/>
            </a:xfrm>
            <a:prstGeom prst="rect">
              <a:avLst/>
            </a:prstGeom>
            <a:noFill/>
          </p:spPr>
          <p:txBody>
            <a:bodyPr wrap="square" rtlCol="0">
              <a:spAutoFit/>
            </a:bodyPr>
            <a:lstStyle/>
            <a:p>
              <a:r>
                <a:rPr lang="en-US" sz="1400" b="1" dirty="0">
                  <a:solidFill>
                    <a:schemeClr val="bg1"/>
                  </a:solidFill>
                </a:rPr>
                <a:t>Spacers</a:t>
              </a:r>
            </a:p>
          </p:txBody>
        </p:sp>
        <p:cxnSp>
          <p:nvCxnSpPr>
            <p:cNvPr id="52" name="Straight Arrow Connector 51">
              <a:extLst>
                <a:ext uri="{FF2B5EF4-FFF2-40B4-BE49-F238E27FC236}">
                  <a16:creationId xmlns:a16="http://schemas.microsoft.com/office/drawing/2014/main" id="{F74528C6-5690-4E89-B90E-05C9D72D2CD8}"/>
                </a:ext>
              </a:extLst>
            </p:cNvPr>
            <p:cNvCxnSpPr/>
            <p:nvPr/>
          </p:nvCxnSpPr>
          <p:spPr>
            <a:xfrm flipH="1">
              <a:off x="10419252" y="4858871"/>
              <a:ext cx="502024" cy="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D2471BD-BCDE-447C-8586-C5C95B0E20C5}"/>
                </a:ext>
              </a:extLst>
            </p:cNvPr>
            <p:cNvSpPr txBox="1"/>
            <p:nvPr/>
          </p:nvSpPr>
          <p:spPr>
            <a:xfrm>
              <a:off x="4982919" y="3527238"/>
              <a:ext cx="2415979" cy="307777"/>
            </a:xfrm>
            <a:prstGeom prst="rect">
              <a:avLst/>
            </a:prstGeom>
            <a:noFill/>
          </p:spPr>
          <p:txBody>
            <a:bodyPr wrap="square" rtlCol="0">
              <a:spAutoFit/>
            </a:bodyPr>
            <a:lstStyle/>
            <a:p>
              <a:r>
                <a:rPr lang="en-US" sz="1400" b="1" dirty="0">
                  <a:solidFill>
                    <a:srgbClr val="7030A0"/>
                  </a:solidFill>
                </a:rPr>
                <a:t>Cathodic Protection Current</a:t>
              </a:r>
            </a:p>
          </p:txBody>
        </p:sp>
        <p:sp>
          <p:nvSpPr>
            <p:cNvPr id="22" name="Rectangle 21">
              <a:extLst>
                <a:ext uri="{FF2B5EF4-FFF2-40B4-BE49-F238E27FC236}">
                  <a16:creationId xmlns:a16="http://schemas.microsoft.com/office/drawing/2014/main" id="{5FFC91CB-5A2B-4C72-99D2-DC0697BB5037}"/>
                </a:ext>
              </a:extLst>
            </p:cNvPr>
            <p:cNvSpPr/>
            <p:nvPr/>
          </p:nvSpPr>
          <p:spPr>
            <a:xfrm>
              <a:off x="3065929" y="2635065"/>
              <a:ext cx="122898" cy="15583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6BA84D70-A4C6-4305-ACC8-2EE43D8AC4C5}"/>
                </a:ext>
              </a:extLst>
            </p:cNvPr>
            <p:cNvSpPr/>
            <p:nvPr/>
          </p:nvSpPr>
          <p:spPr>
            <a:xfrm>
              <a:off x="9653585" y="2649831"/>
              <a:ext cx="122898" cy="15583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Block Arc 22">
              <a:extLst>
                <a:ext uri="{FF2B5EF4-FFF2-40B4-BE49-F238E27FC236}">
                  <a16:creationId xmlns:a16="http://schemas.microsoft.com/office/drawing/2014/main" id="{2B57BCC1-0AD1-44A8-BA21-920CDC1C2163}"/>
                </a:ext>
              </a:extLst>
            </p:cNvPr>
            <p:cNvSpPr/>
            <p:nvPr/>
          </p:nvSpPr>
          <p:spPr>
            <a:xfrm>
              <a:off x="2798437" y="2447073"/>
              <a:ext cx="390389" cy="375959"/>
            </a:xfrm>
            <a:prstGeom prst="blockArc">
              <a:avLst>
                <a:gd name="adj1" fmla="val 10800000"/>
                <a:gd name="adj2" fmla="val 23"/>
                <a:gd name="adj3" fmla="val 3215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Block Arc 53">
              <a:extLst>
                <a:ext uri="{FF2B5EF4-FFF2-40B4-BE49-F238E27FC236}">
                  <a16:creationId xmlns:a16="http://schemas.microsoft.com/office/drawing/2014/main" id="{D38D9D38-79EC-49E7-A9A0-D00550513159}"/>
                </a:ext>
              </a:extLst>
            </p:cNvPr>
            <p:cNvSpPr/>
            <p:nvPr/>
          </p:nvSpPr>
          <p:spPr>
            <a:xfrm>
              <a:off x="9653584" y="2470444"/>
              <a:ext cx="390389" cy="375959"/>
            </a:xfrm>
            <a:prstGeom prst="blockArc">
              <a:avLst>
                <a:gd name="adj1" fmla="val 10800000"/>
                <a:gd name="adj2" fmla="val 23"/>
                <a:gd name="adj3" fmla="val 3215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FF297C44-4575-4D59-B824-56D5B06714B5}"/>
                </a:ext>
              </a:extLst>
            </p:cNvPr>
            <p:cNvSpPr txBox="1"/>
            <p:nvPr/>
          </p:nvSpPr>
          <p:spPr>
            <a:xfrm>
              <a:off x="5583182" y="4807059"/>
              <a:ext cx="1273749" cy="523220"/>
            </a:xfrm>
            <a:prstGeom prst="rect">
              <a:avLst/>
            </a:prstGeom>
            <a:noFill/>
          </p:spPr>
          <p:txBody>
            <a:bodyPr wrap="square" rtlCol="0">
              <a:spAutoFit/>
            </a:bodyPr>
            <a:lstStyle/>
            <a:p>
              <a:pPr algn="ctr"/>
              <a:r>
                <a:rPr lang="en-US" sz="1400" b="1" dirty="0">
                  <a:solidFill>
                    <a:srgbClr val="00B050"/>
                  </a:solidFill>
                </a:rPr>
                <a:t>Cased Carrier Pipe</a:t>
              </a:r>
            </a:p>
          </p:txBody>
        </p:sp>
        <p:sp>
          <p:nvSpPr>
            <p:cNvPr id="56" name="TextBox 55">
              <a:extLst>
                <a:ext uri="{FF2B5EF4-FFF2-40B4-BE49-F238E27FC236}">
                  <a16:creationId xmlns:a16="http://schemas.microsoft.com/office/drawing/2014/main" id="{F860504E-0261-4713-951E-83E9E6ACE3E6}"/>
                </a:ext>
              </a:extLst>
            </p:cNvPr>
            <p:cNvSpPr txBox="1"/>
            <p:nvPr/>
          </p:nvSpPr>
          <p:spPr>
            <a:xfrm rot="16200000">
              <a:off x="5034816" y="4601475"/>
              <a:ext cx="886693" cy="307777"/>
            </a:xfrm>
            <a:prstGeom prst="rect">
              <a:avLst/>
            </a:prstGeom>
            <a:noFill/>
          </p:spPr>
          <p:txBody>
            <a:bodyPr wrap="square" rtlCol="0">
              <a:spAutoFit/>
            </a:bodyPr>
            <a:lstStyle/>
            <a:p>
              <a:r>
                <a:rPr lang="en-US" sz="1400" b="1" dirty="0">
                  <a:solidFill>
                    <a:schemeClr val="bg1"/>
                  </a:solidFill>
                </a:rPr>
                <a:t>Spacers</a:t>
              </a:r>
            </a:p>
          </p:txBody>
        </p:sp>
        <p:sp>
          <p:nvSpPr>
            <p:cNvPr id="57" name="TextBox 56">
              <a:extLst>
                <a:ext uri="{FF2B5EF4-FFF2-40B4-BE49-F238E27FC236}">
                  <a16:creationId xmlns:a16="http://schemas.microsoft.com/office/drawing/2014/main" id="{92837699-D54F-428D-B578-B770F60BCB06}"/>
                </a:ext>
              </a:extLst>
            </p:cNvPr>
            <p:cNvSpPr txBox="1"/>
            <p:nvPr/>
          </p:nvSpPr>
          <p:spPr>
            <a:xfrm rot="16200000">
              <a:off x="6559682" y="4601475"/>
              <a:ext cx="886693" cy="307777"/>
            </a:xfrm>
            <a:prstGeom prst="rect">
              <a:avLst/>
            </a:prstGeom>
            <a:noFill/>
          </p:spPr>
          <p:txBody>
            <a:bodyPr wrap="square" rtlCol="0">
              <a:spAutoFit/>
            </a:bodyPr>
            <a:lstStyle/>
            <a:p>
              <a:r>
                <a:rPr lang="en-US" sz="1400" b="1" dirty="0">
                  <a:solidFill>
                    <a:schemeClr val="bg1"/>
                  </a:solidFill>
                </a:rPr>
                <a:t>Spacers</a:t>
              </a:r>
            </a:p>
          </p:txBody>
        </p:sp>
        <p:sp>
          <p:nvSpPr>
            <p:cNvPr id="58" name="TextBox 57">
              <a:extLst>
                <a:ext uri="{FF2B5EF4-FFF2-40B4-BE49-F238E27FC236}">
                  <a16:creationId xmlns:a16="http://schemas.microsoft.com/office/drawing/2014/main" id="{A00DD040-5098-4EB3-9EC8-8B0360446724}"/>
                </a:ext>
              </a:extLst>
            </p:cNvPr>
            <p:cNvSpPr txBox="1"/>
            <p:nvPr/>
          </p:nvSpPr>
          <p:spPr>
            <a:xfrm rot="16200000">
              <a:off x="8084548" y="4601475"/>
              <a:ext cx="886693" cy="307777"/>
            </a:xfrm>
            <a:prstGeom prst="rect">
              <a:avLst/>
            </a:prstGeom>
            <a:noFill/>
          </p:spPr>
          <p:txBody>
            <a:bodyPr wrap="square" rtlCol="0">
              <a:spAutoFit/>
            </a:bodyPr>
            <a:lstStyle/>
            <a:p>
              <a:r>
                <a:rPr lang="en-US" sz="1400" b="1" dirty="0">
                  <a:solidFill>
                    <a:schemeClr val="bg1"/>
                  </a:solidFill>
                </a:rPr>
                <a:t>Spacers</a:t>
              </a:r>
            </a:p>
          </p:txBody>
        </p:sp>
        <p:sp>
          <p:nvSpPr>
            <p:cNvPr id="59" name="TextBox 58">
              <a:extLst>
                <a:ext uri="{FF2B5EF4-FFF2-40B4-BE49-F238E27FC236}">
                  <a16:creationId xmlns:a16="http://schemas.microsoft.com/office/drawing/2014/main" id="{0397A07E-2F93-4851-ADC1-B705D091B63D}"/>
                </a:ext>
              </a:extLst>
            </p:cNvPr>
            <p:cNvSpPr txBox="1"/>
            <p:nvPr/>
          </p:nvSpPr>
          <p:spPr>
            <a:xfrm>
              <a:off x="4112364" y="4183973"/>
              <a:ext cx="1273749" cy="307777"/>
            </a:xfrm>
            <a:prstGeom prst="rect">
              <a:avLst/>
            </a:prstGeom>
            <a:noFill/>
          </p:spPr>
          <p:txBody>
            <a:bodyPr wrap="square" rtlCol="0">
              <a:spAutoFit/>
            </a:bodyPr>
            <a:lstStyle/>
            <a:p>
              <a:pPr algn="ctr"/>
              <a:r>
                <a:rPr lang="en-US" sz="1400" b="1" dirty="0"/>
                <a:t>Mud Water</a:t>
              </a:r>
            </a:p>
          </p:txBody>
        </p:sp>
        <p:sp>
          <p:nvSpPr>
            <p:cNvPr id="60" name="TextBox 59">
              <a:extLst>
                <a:ext uri="{FF2B5EF4-FFF2-40B4-BE49-F238E27FC236}">
                  <a16:creationId xmlns:a16="http://schemas.microsoft.com/office/drawing/2014/main" id="{E4A63514-596B-432D-83B0-2C44CDF90111}"/>
                </a:ext>
              </a:extLst>
            </p:cNvPr>
            <p:cNvSpPr txBox="1"/>
            <p:nvPr/>
          </p:nvSpPr>
          <p:spPr>
            <a:xfrm>
              <a:off x="1987461" y="3891858"/>
              <a:ext cx="808192" cy="307777"/>
            </a:xfrm>
            <a:prstGeom prst="rect">
              <a:avLst/>
            </a:prstGeom>
            <a:noFill/>
          </p:spPr>
          <p:txBody>
            <a:bodyPr wrap="square" rtlCol="0">
              <a:spAutoFit/>
            </a:bodyPr>
            <a:lstStyle/>
            <a:p>
              <a:r>
                <a:rPr lang="en-US" sz="1400" b="1" dirty="0"/>
                <a:t>End Seal</a:t>
              </a:r>
            </a:p>
          </p:txBody>
        </p:sp>
        <p:sp>
          <p:nvSpPr>
            <p:cNvPr id="61" name="TextBox 60">
              <a:extLst>
                <a:ext uri="{FF2B5EF4-FFF2-40B4-BE49-F238E27FC236}">
                  <a16:creationId xmlns:a16="http://schemas.microsoft.com/office/drawing/2014/main" id="{1BF78951-6560-40AE-B9F2-5859D8119C51}"/>
                </a:ext>
              </a:extLst>
            </p:cNvPr>
            <p:cNvSpPr txBox="1"/>
            <p:nvPr/>
          </p:nvSpPr>
          <p:spPr>
            <a:xfrm>
              <a:off x="10177077" y="3869124"/>
              <a:ext cx="808192" cy="307777"/>
            </a:xfrm>
            <a:prstGeom prst="rect">
              <a:avLst/>
            </a:prstGeom>
            <a:noFill/>
          </p:spPr>
          <p:txBody>
            <a:bodyPr wrap="square" rtlCol="0">
              <a:spAutoFit/>
            </a:bodyPr>
            <a:lstStyle/>
            <a:p>
              <a:r>
                <a:rPr lang="en-US" sz="1400" b="1" dirty="0"/>
                <a:t>End Seal</a:t>
              </a:r>
            </a:p>
          </p:txBody>
        </p:sp>
        <p:sp>
          <p:nvSpPr>
            <p:cNvPr id="62" name="TextBox 61">
              <a:extLst>
                <a:ext uri="{FF2B5EF4-FFF2-40B4-BE49-F238E27FC236}">
                  <a16:creationId xmlns:a16="http://schemas.microsoft.com/office/drawing/2014/main" id="{9F76ABF3-BFE4-4B04-AA82-FC9D3A68F755}"/>
                </a:ext>
              </a:extLst>
            </p:cNvPr>
            <p:cNvSpPr txBox="1"/>
            <p:nvPr/>
          </p:nvSpPr>
          <p:spPr>
            <a:xfrm>
              <a:off x="2213806" y="2489247"/>
              <a:ext cx="908676" cy="307777"/>
            </a:xfrm>
            <a:prstGeom prst="rect">
              <a:avLst/>
            </a:prstGeom>
            <a:noFill/>
          </p:spPr>
          <p:txBody>
            <a:bodyPr wrap="square" rtlCol="0">
              <a:spAutoFit/>
            </a:bodyPr>
            <a:lstStyle/>
            <a:p>
              <a:r>
                <a:rPr lang="en-US" sz="1400" b="1" dirty="0"/>
                <a:t>Vent Pipe</a:t>
              </a:r>
            </a:p>
          </p:txBody>
        </p:sp>
        <p:cxnSp>
          <p:nvCxnSpPr>
            <p:cNvPr id="63" name="Straight Arrow Connector 62">
              <a:extLst>
                <a:ext uri="{FF2B5EF4-FFF2-40B4-BE49-F238E27FC236}">
                  <a16:creationId xmlns:a16="http://schemas.microsoft.com/office/drawing/2014/main" id="{EA6B5C61-F743-465B-B6DD-4976F8BE4F44}"/>
                </a:ext>
              </a:extLst>
            </p:cNvPr>
            <p:cNvCxnSpPr>
              <a:cxnSpLocks/>
            </p:cNvCxnSpPr>
            <p:nvPr/>
          </p:nvCxnSpPr>
          <p:spPr>
            <a:xfrm>
              <a:off x="6113928" y="3792071"/>
              <a:ext cx="0" cy="401331"/>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4D34214-1BF0-4810-A868-436F51D03870}"/>
                </a:ext>
              </a:extLst>
            </p:cNvPr>
            <p:cNvCxnSpPr>
              <a:cxnSpLocks/>
            </p:cNvCxnSpPr>
            <p:nvPr/>
          </p:nvCxnSpPr>
          <p:spPr>
            <a:xfrm flipV="1">
              <a:off x="6109365" y="5490949"/>
              <a:ext cx="1" cy="376576"/>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87F8F2C6-8060-4E32-848D-47358CF2F560}"/>
                </a:ext>
              </a:extLst>
            </p:cNvPr>
            <p:cNvSpPr/>
            <p:nvPr/>
          </p:nvSpPr>
          <p:spPr>
            <a:xfrm>
              <a:off x="9848778" y="5137347"/>
              <a:ext cx="186052" cy="9002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ED3586D7-490A-44F3-A55D-7B3B4F19AE2F}"/>
                </a:ext>
              </a:extLst>
            </p:cNvPr>
            <p:cNvSpPr txBox="1"/>
            <p:nvPr/>
          </p:nvSpPr>
          <p:spPr>
            <a:xfrm>
              <a:off x="7331806" y="3970696"/>
              <a:ext cx="1273749" cy="307777"/>
            </a:xfrm>
            <a:prstGeom prst="rect">
              <a:avLst/>
            </a:prstGeom>
            <a:noFill/>
          </p:spPr>
          <p:txBody>
            <a:bodyPr wrap="square" rtlCol="0">
              <a:spAutoFit/>
            </a:bodyPr>
            <a:lstStyle/>
            <a:p>
              <a:pPr algn="ctr"/>
              <a:r>
                <a:rPr lang="en-US" sz="1400" b="1" dirty="0">
                  <a:solidFill>
                    <a:srgbClr val="00B050"/>
                  </a:solidFill>
                </a:rPr>
                <a:t>Casing</a:t>
              </a:r>
            </a:p>
          </p:txBody>
        </p:sp>
        <p:sp>
          <p:nvSpPr>
            <p:cNvPr id="72" name="TextBox 71">
              <a:extLst>
                <a:ext uri="{FF2B5EF4-FFF2-40B4-BE49-F238E27FC236}">
                  <a16:creationId xmlns:a16="http://schemas.microsoft.com/office/drawing/2014/main" id="{840E8560-0D02-47E4-8DB0-F08F78676B4E}"/>
                </a:ext>
              </a:extLst>
            </p:cNvPr>
            <p:cNvSpPr txBox="1"/>
            <p:nvPr/>
          </p:nvSpPr>
          <p:spPr>
            <a:xfrm>
              <a:off x="8635730" y="4674921"/>
              <a:ext cx="1273749" cy="523220"/>
            </a:xfrm>
            <a:prstGeom prst="rect">
              <a:avLst/>
            </a:prstGeom>
            <a:noFill/>
          </p:spPr>
          <p:txBody>
            <a:bodyPr wrap="square" rtlCol="0">
              <a:spAutoFit/>
            </a:bodyPr>
            <a:lstStyle/>
            <a:p>
              <a:pPr algn="ctr"/>
              <a:r>
                <a:rPr lang="en-US" sz="1400" b="1" dirty="0">
                  <a:solidFill>
                    <a:srgbClr val="C00000"/>
                  </a:solidFill>
                </a:rPr>
                <a:t>Corrosion on Carrier Pipe</a:t>
              </a:r>
            </a:p>
          </p:txBody>
        </p:sp>
        <p:sp>
          <p:nvSpPr>
            <p:cNvPr id="65" name="TextBox 64">
              <a:extLst>
                <a:ext uri="{FF2B5EF4-FFF2-40B4-BE49-F238E27FC236}">
                  <a16:creationId xmlns:a16="http://schemas.microsoft.com/office/drawing/2014/main" id="{EE2F6C7C-B0A3-4577-A424-144415A640D4}"/>
                </a:ext>
              </a:extLst>
            </p:cNvPr>
            <p:cNvSpPr txBox="1"/>
            <p:nvPr/>
          </p:nvSpPr>
          <p:spPr>
            <a:xfrm>
              <a:off x="7110135" y="3534055"/>
              <a:ext cx="2415979" cy="307777"/>
            </a:xfrm>
            <a:prstGeom prst="rect">
              <a:avLst/>
            </a:prstGeom>
            <a:noFill/>
          </p:spPr>
          <p:txBody>
            <a:bodyPr wrap="square" rtlCol="0">
              <a:spAutoFit/>
            </a:bodyPr>
            <a:lstStyle/>
            <a:p>
              <a:r>
                <a:rPr lang="en-US" sz="1400" b="1" dirty="0">
                  <a:solidFill>
                    <a:srgbClr val="7030A0"/>
                  </a:solidFill>
                </a:rPr>
                <a:t>(will go to Casing)</a:t>
              </a:r>
            </a:p>
          </p:txBody>
        </p:sp>
        <p:cxnSp>
          <p:nvCxnSpPr>
            <p:cNvPr id="73" name="Straight Arrow Connector 72">
              <a:extLst>
                <a:ext uri="{FF2B5EF4-FFF2-40B4-BE49-F238E27FC236}">
                  <a16:creationId xmlns:a16="http://schemas.microsoft.com/office/drawing/2014/main" id="{CFE93B2A-E3CA-4650-9674-5BE116087EEE}"/>
                </a:ext>
              </a:extLst>
            </p:cNvPr>
            <p:cNvCxnSpPr>
              <a:cxnSpLocks/>
            </p:cNvCxnSpPr>
            <p:nvPr/>
          </p:nvCxnSpPr>
          <p:spPr>
            <a:xfrm>
              <a:off x="7618552" y="3789692"/>
              <a:ext cx="0" cy="401331"/>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0A911C61-1433-45A2-8BFA-7D0F563D728B}"/>
                </a:ext>
              </a:extLst>
            </p:cNvPr>
            <p:cNvCxnSpPr>
              <a:cxnSpLocks/>
            </p:cNvCxnSpPr>
            <p:nvPr/>
          </p:nvCxnSpPr>
          <p:spPr>
            <a:xfrm flipV="1">
              <a:off x="7613989" y="5488570"/>
              <a:ext cx="1" cy="376576"/>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F60721D-74BC-4A26-8CE8-5949B1C1354C}"/>
                </a:ext>
              </a:extLst>
            </p:cNvPr>
            <p:cNvCxnSpPr>
              <a:cxnSpLocks/>
            </p:cNvCxnSpPr>
            <p:nvPr/>
          </p:nvCxnSpPr>
          <p:spPr>
            <a:xfrm>
              <a:off x="9123176" y="3787313"/>
              <a:ext cx="0" cy="401331"/>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C3E2143-973A-450B-857A-889432C11D8A}"/>
                </a:ext>
              </a:extLst>
            </p:cNvPr>
            <p:cNvCxnSpPr>
              <a:cxnSpLocks/>
            </p:cNvCxnSpPr>
            <p:nvPr/>
          </p:nvCxnSpPr>
          <p:spPr>
            <a:xfrm flipV="1">
              <a:off x="9118613" y="5486191"/>
              <a:ext cx="1" cy="376576"/>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9913150B-C275-4928-B026-2BF99C845727}"/>
                </a:ext>
              </a:extLst>
            </p:cNvPr>
            <p:cNvCxnSpPr>
              <a:cxnSpLocks/>
            </p:cNvCxnSpPr>
            <p:nvPr/>
          </p:nvCxnSpPr>
          <p:spPr>
            <a:xfrm>
              <a:off x="4731780" y="3794441"/>
              <a:ext cx="0" cy="401331"/>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E0DC4CE8-CC0D-4761-85FE-2C3719D9FD60}"/>
                </a:ext>
              </a:extLst>
            </p:cNvPr>
            <p:cNvCxnSpPr>
              <a:cxnSpLocks/>
            </p:cNvCxnSpPr>
            <p:nvPr/>
          </p:nvCxnSpPr>
          <p:spPr>
            <a:xfrm flipV="1">
              <a:off x="4727217" y="5493319"/>
              <a:ext cx="1" cy="376576"/>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F3FFF215-6954-405F-B155-6B0D7DCEA940}"/>
                </a:ext>
              </a:extLst>
            </p:cNvPr>
            <p:cNvCxnSpPr>
              <a:cxnSpLocks/>
            </p:cNvCxnSpPr>
            <p:nvPr/>
          </p:nvCxnSpPr>
          <p:spPr>
            <a:xfrm>
              <a:off x="3394354" y="3792520"/>
              <a:ext cx="0" cy="401331"/>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B8AD32F4-A91F-4913-8DAA-ED6573BCEF1D}"/>
                </a:ext>
              </a:extLst>
            </p:cNvPr>
            <p:cNvCxnSpPr>
              <a:cxnSpLocks/>
            </p:cNvCxnSpPr>
            <p:nvPr/>
          </p:nvCxnSpPr>
          <p:spPr>
            <a:xfrm flipV="1">
              <a:off x="3389791" y="5491398"/>
              <a:ext cx="1" cy="376576"/>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3" name="Explosion: 8 Points 12">
              <a:extLst>
                <a:ext uri="{FF2B5EF4-FFF2-40B4-BE49-F238E27FC236}">
                  <a16:creationId xmlns:a16="http://schemas.microsoft.com/office/drawing/2014/main" id="{796C13BB-E865-495E-9D41-1409349FDACA}"/>
                </a:ext>
              </a:extLst>
            </p:cNvPr>
            <p:cNvSpPr/>
            <p:nvPr/>
          </p:nvSpPr>
          <p:spPr>
            <a:xfrm>
              <a:off x="2839803" y="5401595"/>
              <a:ext cx="209066" cy="156083"/>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ED9C9BF8-AD5E-4884-94A1-C7EF65A77AD6}"/>
                </a:ext>
              </a:extLst>
            </p:cNvPr>
            <p:cNvSpPr/>
            <p:nvPr/>
          </p:nvSpPr>
          <p:spPr>
            <a:xfrm>
              <a:off x="6343634" y="4632777"/>
              <a:ext cx="186052" cy="9002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Block Arc 63">
              <a:extLst>
                <a:ext uri="{FF2B5EF4-FFF2-40B4-BE49-F238E27FC236}">
                  <a16:creationId xmlns:a16="http://schemas.microsoft.com/office/drawing/2014/main" id="{3F363E0E-5950-4AFD-B9D8-2BD6D36760EE}"/>
                </a:ext>
              </a:extLst>
            </p:cNvPr>
            <p:cNvSpPr/>
            <p:nvPr/>
          </p:nvSpPr>
          <p:spPr>
            <a:xfrm rot="10800000">
              <a:off x="3075885" y="5301573"/>
              <a:ext cx="390389" cy="352510"/>
            </a:xfrm>
            <a:prstGeom prst="blockArc">
              <a:avLst>
                <a:gd name="adj1" fmla="val 10800000"/>
                <a:gd name="adj2" fmla="val 23"/>
                <a:gd name="adj3" fmla="val 3215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Rectangle 65">
              <a:extLst>
                <a:ext uri="{FF2B5EF4-FFF2-40B4-BE49-F238E27FC236}">
                  <a16:creationId xmlns:a16="http://schemas.microsoft.com/office/drawing/2014/main" id="{C8E0B827-BCE3-483C-9611-59854E0D7553}"/>
                </a:ext>
              </a:extLst>
            </p:cNvPr>
            <p:cNvSpPr/>
            <p:nvPr/>
          </p:nvSpPr>
          <p:spPr>
            <a:xfrm>
              <a:off x="3063143" y="4193402"/>
              <a:ext cx="130337" cy="1294128"/>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08993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14319-F887-4F1D-BCF3-7B4860C2356E}"/>
              </a:ext>
            </a:extLst>
          </p:cNvPr>
          <p:cNvSpPr>
            <a:spLocks noGrp="1"/>
          </p:cNvSpPr>
          <p:nvPr>
            <p:ph type="title"/>
          </p:nvPr>
        </p:nvSpPr>
        <p:spPr/>
        <p:txBody>
          <a:bodyPr/>
          <a:lstStyle/>
          <a:p>
            <a:r>
              <a:rPr lang="en-US" dirty="0"/>
              <a:t>Pipe-Casings: Electrolytic Couple</a:t>
            </a:r>
          </a:p>
        </p:txBody>
      </p:sp>
      <p:sp>
        <p:nvSpPr>
          <p:cNvPr id="5" name="Slide Number Placeholder 4">
            <a:extLst>
              <a:ext uri="{FF2B5EF4-FFF2-40B4-BE49-F238E27FC236}">
                <a16:creationId xmlns:a16="http://schemas.microsoft.com/office/drawing/2014/main" id="{1066CBB3-5CF2-4E81-BA09-A9F95884148A}"/>
              </a:ext>
            </a:extLst>
          </p:cNvPr>
          <p:cNvSpPr>
            <a:spLocks noGrp="1"/>
          </p:cNvSpPr>
          <p:nvPr>
            <p:ph type="sldNum"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9B2E84-C6C1-41C2-8E52-FD66363399BA}" type="slidenum">
              <a:rPr lang="en-US" smtClean="0"/>
              <a:pPr/>
              <a:t>13</a:t>
            </a:fld>
            <a:endParaRPr lang="en-US" dirty="0"/>
          </a:p>
        </p:txBody>
      </p:sp>
      <p:grpSp>
        <p:nvGrpSpPr>
          <p:cNvPr id="4" name="Group 3">
            <a:extLst>
              <a:ext uri="{FF2B5EF4-FFF2-40B4-BE49-F238E27FC236}">
                <a16:creationId xmlns:a16="http://schemas.microsoft.com/office/drawing/2014/main" id="{80ECE888-5EA7-3845-9D84-F59621832B1B}"/>
              </a:ext>
            </a:extLst>
          </p:cNvPr>
          <p:cNvGrpSpPr/>
          <p:nvPr/>
        </p:nvGrpSpPr>
        <p:grpSpPr>
          <a:xfrm>
            <a:off x="793200" y="1796527"/>
            <a:ext cx="10612146" cy="4340912"/>
            <a:chOff x="1521068" y="2447073"/>
            <a:chExt cx="9884278" cy="3690366"/>
          </a:xfrm>
        </p:grpSpPr>
        <p:sp>
          <p:nvSpPr>
            <p:cNvPr id="6" name="Rectangle 5">
              <a:extLst>
                <a:ext uri="{FF2B5EF4-FFF2-40B4-BE49-F238E27FC236}">
                  <a16:creationId xmlns:a16="http://schemas.microsoft.com/office/drawing/2014/main" id="{27471260-4BD9-4781-B4E5-3AB0D2DD7878}"/>
                </a:ext>
              </a:extLst>
            </p:cNvPr>
            <p:cNvSpPr/>
            <p:nvPr/>
          </p:nvSpPr>
          <p:spPr>
            <a:xfrm>
              <a:off x="1521068" y="2949389"/>
              <a:ext cx="9729638" cy="3137646"/>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6EECD4F-BE40-4408-A90F-C7B8D0E2D78E}"/>
                </a:ext>
              </a:extLst>
            </p:cNvPr>
            <p:cNvSpPr/>
            <p:nvPr/>
          </p:nvSpPr>
          <p:spPr>
            <a:xfrm>
              <a:off x="1800440" y="4563034"/>
              <a:ext cx="974135" cy="555905"/>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0364A8E-5741-4093-A460-82EE068EF327}"/>
                </a:ext>
              </a:extLst>
            </p:cNvPr>
            <p:cNvSpPr txBox="1"/>
            <p:nvPr/>
          </p:nvSpPr>
          <p:spPr>
            <a:xfrm>
              <a:off x="5652232" y="4634445"/>
              <a:ext cx="1407459" cy="369332"/>
            </a:xfrm>
            <a:prstGeom prst="rect">
              <a:avLst/>
            </a:prstGeom>
            <a:noFill/>
          </p:spPr>
          <p:txBody>
            <a:bodyPr wrap="square" rtlCol="0">
              <a:spAutoFit/>
            </a:bodyPr>
            <a:lstStyle/>
            <a:p>
              <a:r>
                <a:rPr lang="en-US" dirty="0"/>
                <a:t>Carrier Pipe</a:t>
              </a:r>
            </a:p>
          </p:txBody>
        </p:sp>
        <p:cxnSp>
          <p:nvCxnSpPr>
            <p:cNvPr id="10" name="Straight Arrow Connector 9">
              <a:extLst>
                <a:ext uri="{FF2B5EF4-FFF2-40B4-BE49-F238E27FC236}">
                  <a16:creationId xmlns:a16="http://schemas.microsoft.com/office/drawing/2014/main" id="{8EC5D176-69C2-44C9-8E37-BFA8374A0E09}"/>
                </a:ext>
              </a:extLst>
            </p:cNvPr>
            <p:cNvCxnSpPr/>
            <p:nvPr/>
          </p:nvCxnSpPr>
          <p:spPr>
            <a:xfrm>
              <a:off x="1972234" y="4061011"/>
              <a:ext cx="0" cy="502023"/>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5B9C645-99A3-481B-A92D-136A16512E5A}"/>
                </a:ext>
              </a:extLst>
            </p:cNvPr>
            <p:cNvCxnSpPr/>
            <p:nvPr/>
          </p:nvCxnSpPr>
          <p:spPr>
            <a:xfrm>
              <a:off x="10847289" y="4061006"/>
              <a:ext cx="0" cy="502023"/>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C4C60A2-D7FC-43CF-827E-23933C1DC453}"/>
                </a:ext>
              </a:extLst>
            </p:cNvPr>
            <p:cNvCxnSpPr>
              <a:cxnSpLocks/>
            </p:cNvCxnSpPr>
            <p:nvPr/>
          </p:nvCxnSpPr>
          <p:spPr>
            <a:xfrm flipV="1">
              <a:off x="2214284" y="5133251"/>
              <a:ext cx="0" cy="530464"/>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890114A-7D56-4330-9FDA-DE25C12FAF25}"/>
                </a:ext>
              </a:extLst>
            </p:cNvPr>
            <p:cNvCxnSpPr>
              <a:cxnSpLocks/>
            </p:cNvCxnSpPr>
            <p:nvPr/>
          </p:nvCxnSpPr>
          <p:spPr>
            <a:xfrm flipV="1">
              <a:off x="10697159" y="5118938"/>
              <a:ext cx="0" cy="530464"/>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EE9BC53-10D7-41B4-A3B2-FF2561BA6EFC}"/>
                </a:ext>
              </a:extLst>
            </p:cNvPr>
            <p:cNvCxnSpPr/>
            <p:nvPr/>
          </p:nvCxnSpPr>
          <p:spPr>
            <a:xfrm flipH="1">
              <a:off x="1963272" y="4858871"/>
              <a:ext cx="502024" cy="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BEEA4A1-B58D-47D3-A2C6-B5EF78094087}"/>
                </a:ext>
              </a:extLst>
            </p:cNvPr>
            <p:cNvSpPr txBox="1"/>
            <p:nvPr/>
          </p:nvSpPr>
          <p:spPr>
            <a:xfrm>
              <a:off x="4901376" y="5829662"/>
              <a:ext cx="2415979" cy="307777"/>
            </a:xfrm>
            <a:prstGeom prst="rect">
              <a:avLst/>
            </a:prstGeom>
            <a:noFill/>
          </p:spPr>
          <p:txBody>
            <a:bodyPr wrap="square" rtlCol="0">
              <a:spAutoFit/>
            </a:bodyPr>
            <a:lstStyle/>
            <a:p>
              <a:r>
                <a:rPr lang="en-US" sz="1400" b="1" dirty="0">
                  <a:solidFill>
                    <a:srgbClr val="7030A0"/>
                  </a:solidFill>
                </a:rPr>
                <a:t>Cathodic Protection Current</a:t>
              </a:r>
            </a:p>
          </p:txBody>
        </p:sp>
        <p:sp>
          <p:nvSpPr>
            <p:cNvPr id="49" name="TextBox 48">
              <a:extLst>
                <a:ext uri="{FF2B5EF4-FFF2-40B4-BE49-F238E27FC236}">
                  <a16:creationId xmlns:a16="http://schemas.microsoft.com/office/drawing/2014/main" id="{44BC13CB-8FC8-4888-827F-CDE264DB922D}"/>
                </a:ext>
              </a:extLst>
            </p:cNvPr>
            <p:cNvSpPr txBox="1"/>
            <p:nvPr/>
          </p:nvSpPr>
          <p:spPr>
            <a:xfrm>
              <a:off x="10066670" y="2705572"/>
              <a:ext cx="1338676" cy="307777"/>
            </a:xfrm>
            <a:prstGeom prst="rect">
              <a:avLst/>
            </a:prstGeom>
            <a:noFill/>
          </p:spPr>
          <p:txBody>
            <a:bodyPr wrap="square" rtlCol="0">
              <a:spAutoFit/>
            </a:bodyPr>
            <a:lstStyle/>
            <a:p>
              <a:r>
                <a:rPr lang="en-US" sz="1400" b="1" dirty="0">
                  <a:solidFill>
                    <a:srgbClr val="00B050"/>
                  </a:solidFill>
                </a:rPr>
                <a:t>Ground Level</a:t>
              </a:r>
            </a:p>
          </p:txBody>
        </p:sp>
        <p:sp>
          <p:nvSpPr>
            <p:cNvPr id="9" name="Rectangle 8">
              <a:extLst>
                <a:ext uri="{FF2B5EF4-FFF2-40B4-BE49-F238E27FC236}">
                  <a16:creationId xmlns:a16="http://schemas.microsoft.com/office/drawing/2014/main" id="{2DE7A148-5D47-4438-AD73-9067A4780475}"/>
                </a:ext>
              </a:extLst>
            </p:cNvPr>
            <p:cNvSpPr/>
            <p:nvPr/>
          </p:nvSpPr>
          <p:spPr>
            <a:xfrm>
              <a:off x="3939988" y="2770002"/>
              <a:ext cx="4670612" cy="17938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C735AF7-51AF-4573-9E33-7FC7398F9D13}"/>
                </a:ext>
              </a:extLst>
            </p:cNvPr>
            <p:cNvSpPr txBox="1"/>
            <p:nvPr/>
          </p:nvSpPr>
          <p:spPr>
            <a:xfrm>
              <a:off x="5799421" y="2705571"/>
              <a:ext cx="1113080" cy="307777"/>
            </a:xfrm>
            <a:prstGeom prst="rect">
              <a:avLst/>
            </a:prstGeom>
            <a:noFill/>
          </p:spPr>
          <p:txBody>
            <a:bodyPr wrap="square" rtlCol="0">
              <a:spAutoFit/>
            </a:bodyPr>
            <a:lstStyle/>
            <a:p>
              <a:r>
                <a:rPr lang="en-US" sz="1400" b="1" dirty="0">
                  <a:solidFill>
                    <a:schemeClr val="bg1"/>
                  </a:solidFill>
                </a:rPr>
                <a:t>Roadway</a:t>
              </a:r>
            </a:p>
          </p:txBody>
        </p:sp>
        <p:sp>
          <p:nvSpPr>
            <p:cNvPr id="16" name="Rectangle 15">
              <a:extLst>
                <a:ext uri="{FF2B5EF4-FFF2-40B4-BE49-F238E27FC236}">
                  <a16:creationId xmlns:a16="http://schemas.microsoft.com/office/drawing/2014/main" id="{9C2176D7-8D02-43F4-9079-272F5E5B71AE}"/>
                </a:ext>
              </a:extLst>
            </p:cNvPr>
            <p:cNvSpPr/>
            <p:nvPr/>
          </p:nvSpPr>
          <p:spPr>
            <a:xfrm>
              <a:off x="2758183" y="4201268"/>
              <a:ext cx="7440694" cy="1279436"/>
            </a:xfrm>
            <a:prstGeom prst="rect">
              <a:avLst/>
            </a:prstGeom>
            <a:solidFill>
              <a:schemeClr val="accent2">
                <a:lumMod val="60000"/>
                <a:lumOff val="4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718C4C7-E40D-47FC-889F-A1302E4924CF}"/>
                </a:ext>
              </a:extLst>
            </p:cNvPr>
            <p:cNvSpPr/>
            <p:nvPr/>
          </p:nvSpPr>
          <p:spPr>
            <a:xfrm>
              <a:off x="10219058" y="4563034"/>
              <a:ext cx="974135" cy="555905"/>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0C56BB1-BA9A-43BE-9EAB-11B0AA13CC38}"/>
                </a:ext>
              </a:extLst>
            </p:cNvPr>
            <p:cNvSpPr/>
            <p:nvPr/>
          </p:nvSpPr>
          <p:spPr>
            <a:xfrm>
              <a:off x="2755124" y="4555168"/>
              <a:ext cx="7463922" cy="563770"/>
            </a:xfrm>
            <a:prstGeom prst="rect">
              <a:avLst/>
            </a:prstGeom>
            <a:solidFill>
              <a:schemeClr val="bg1">
                <a:lumMod val="85000"/>
              </a:schemeClr>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DBF237-FF41-49B2-A951-75AD4F834D04}"/>
                </a:ext>
              </a:extLst>
            </p:cNvPr>
            <p:cNvSpPr/>
            <p:nvPr/>
          </p:nvSpPr>
          <p:spPr>
            <a:xfrm rot="21136304">
              <a:off x="2692346" y="4195488"/>
              <a:ext cx="89673" cy="12852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B80F1C7-6885-4DD2-A568-5D2B0287190D}"/>
                </a:ext>
              </a:extLst>
            </p:cNvPr>
            <p:cNvSpPr/>
            <p:nvPr/>
          </p:nvSpPr>
          <p:spPr>
            <a:xfrm rot="21096387">
              <a:off x="10176178" y="4194432"/>
              <a:ext cx="89673" cy="12852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0E1E32B-D0F4-4A58-96AB-31845EBDBDEA}"/>
                </a:ext>
              </a:extLst>
            </p:cNvPr>
            <p:cNvSpPr/>
            <p:nvPr/>
          </p:nvSpPr>
          <p:spPr>
            <a:xfrm>
              <a:off x="3872753" y="4194451"/>
              <a:ext cx="184154" cy="1285204"/>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BDBAC46-F649-4B24-B14B-B987D95114A6}"/>
                </a:ext>
              </a:extLst>
            </p:cNvPr>
            <p:cNvSpPr/>
            <p:nvPr/>
          </p:nvSpPr>
          <p:spPr>
            <a:xfrm>
              <a:off x="5399367" y="4194445"/>
              <a:ext cx="184154" cy="1285204"/>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E630E60-A1E2-4EA8-A6B1-25BBB28A7E22}"/>
                </a:ext>
              </a:extLst>
            </p:cNvPr>
            <p:cNvSpPr/>
            <p:nvPr/>
          </p:nvSpPr>
          <p:spPr>
            <a:xfrm>
              <a:off x="6925981" y="4194439"/>
              <a:ext cx="184154" cy="1285204"/>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58699895-3B39-46BD-B798-DB355B650003}"/>
                </a:ext>
              </a:extLst>
            </p:cNvPr>
            <p:cNvSpPr/>
            <p:nvPr/>
          </p:nvSpPr>
          <p:spPr>
            <a:xfrm>
              <a:off x="8452595" y="4194433"/>
              <a:ext cx="184154" cy="1285204"/>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00004E82-17E5-46BC-B0FB-888311AA7FAA}"/>
                </a:ext>
              </a:extLst>
            </p:cNvPr>
            <p:cNvSpPr txBox="1"/>
            <p:nvPr/>
          </p:nvSpPr>
          <p:spPr>
            <a:xfrm rot="16200000">
              <a:off x="3509950" y="4601475"/>
              <a:ext cx="886693" cy="307777"/>
            </a:xfrm>
            <a:prstGeom prst="rect">
              <a:avLst/>
            </a:prstGeom>
            <a:noFill/>
          </p:spPr>
          <p:txBody>
            <a:bodyPr wrap="square" rtlCol="0">
              <a:spAutoFit/>
            </a:bodyPr>
            <a:lstStyle/>
            <a:p>
              <a:r>
                <a:rPr lang="en-US" sz="1400" b="1" dirty="0">
                  <a:solidFill>
                    <a:schemeClr val="bg1"/>
                  </a:solidFill>
                </a:rPr>
                <a:t>Spacers</a:t>
              </a:r>
            </a:p>
          </p:txBody>
        </p:sp>
        <p:cxnSp>
          <p:nvCxnSpPr>
            <p:cNvPr id="52" name="Straight Arrow Connector 51">
              <a:extLst>
                <a:ext uri="{FF2B5EF4-FFF2-40B4-BE49-F238E27FC236}">
                  <a16:creationId xmlns:a16="http://schemas.microsoft.com/office/drawing/2014/main" id="{F74528C6-5690-4E89-B90E-05C9D72D2CD8}"/>
                </a:ext>
              </a:extLst>
            </p:cNvPr>
            <p:cNvCxnSpPr/>
            <p:nvPr/>
          </p:nvCxnSpPr>
          <p:spPr>
            <a:xfrm flipH="1">
              <a:off x="10419252" y="4858871"/>
              <a:ext cx="502024" cy="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D2471BD-BCDE-447C-8586-C5C95B0E20C5}"/>
                </a:ext>
              </a:extLst>
            </p:cNvPr>
            <p:cNvSpPr txBox="1"/>
            <p:nvPr/>
          </p:nvSpPr>
          <p:spPr>
            <a:xfrm>
              <a:off x="4982919" y="3527238"/>
              <a:ext cx="2415979" cy="307777"/>
            </a:xfrm>
            <a:prstGeom prst="rect">
              <a:avLst/>
            </a:prstGeom>
            <a:noFill/>
          </p:spPr>
          <p:txBody>
            <a:bodyPr wrap="square" rtlCol="0">
              <a:spAutoFit/>
            </a:bodyPr>
            <a:lstStyle/>
            <a:p>
              <a:r>
                <a:rPr lang="en-US" sz="1400" b="1" dirty="0">
                  <a:solidFill>
                    <a:srgbClr val="7030A0"/>
                  </a:solidFill>
                </a:rPr>
                <a:t>Cathodic Protection Current</a:t>
              </a:r>
            </a:p>
          </p:txBody>
        </p:sp>
        <p:sp>
          <p:nvSpPr>
            <p:cNvPr id="22" name="Rectangle 21">
              <a:extLst>
                <a:ext uri="{FF2B5EF4-FFF2-40B4-BE49-F238E27FC236}">
                  <a16:creationId xmlns:a16="http://schemas.microsoft.com/office/drawing/2014/main" id="{5FFC91CB-5A2B-4C72-99D2-DC0697BB5037}"/>
                </a:ext>
              </a:extLst>
            </p:cNvPr>
            <p:cNvSpPr/>
            <p:nvPr/>
          </p:nvSpPr>
          <p:spPr>
            <a:xfrm>
              <a:off x="3065929" y="2635065"/>
              <a:ext cx="122898" cy="15583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6BA84D70-A4C6-4305-ACC8-2EE43D8AC4C5}"/>
                </a:ext>
              </a:extLst>
            </p:cNvPr>
            <p:cNvSpPr/>
            <p:nvPr/>
          </p:nvSpPr>
          <p:spPr>
            <a:xfrm>
              <a:off x="9653585" y="2649831"/>
              <a:ext cx="122898" cy="15583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Block Arc 22">
              <a:extLst>
                <a:ext uri="{FF2B5EF4-FFF2-40B4-BE49-F238E27FC236}">
                  <a16:creationId xmlns:a16="http://schemas.microsoft.com/office/drawing/2014/main" id="{2B57BCC1-0AD1-44A8-BA21-920CDC1C2163}"/>
                </a:ext>
              </a:extLst>
            </p:cNvPr>
            <p:cNvSpPr/>
            <p:nvPr/>
          </p:nvSpPr>
          <p:spPr>
            <a:xfrm>
              <a:off x="2798437" y="2447073"/>
              <a:ext cx="390389" cy="375959"/>
            </a:xfrm>
            <a:prstGeom prst="blockArc">
              <a:avLst>
                <a:gd name="adj1" fmla="val 10800000"/>
                <a:gd name="adj2" fmla="val 23"/>
                <a:gd name="adj3" fmla="val 3215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Block Arc 53">
              <a:extLst>
                <a:ext uri="{FF2B5EF4-FFF2-40B4-BE49-F238E27FC236}">
                  <a16:creationId xmlns:a16="http://schemas.microsoft.com/office/drawing/2014/main" id="{D38D9D38-79EC-49E7-A9A0-D00550513159}"/>
                </a:ext>
              </a:extLst>
            </p:cNvPr>
            <p:cNvSpPr/>
            <p:nvPr/>
          </p:nvSpPr>
          <p:spPr>
            <a:xfrm>
              <a:off x="9653584" y="2470444"/>
              <a:ext cx="390389" cy="375959"/>
            </a:xfrm>
            <a:prstGeom prst="blockArc">
              <a:avLst>
                <a:gd name="adj1" fmla="val 10800000"/>
                <a:gd name="adj2" fmla="val 23"/>
                <a:gd name="adj3" fmla="val 3215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TextBox 54">
              <a:extLst>
                <a:ext uri="{FF2B5EF4-FFF2-40B4-BE49-F238E27FC236}">
                  <a16:creationId xmlns:a16="http://schemas.microsoft.com/office/drawing/2014/main" id="{FF297C44-4575-4D59-B824-56D5B06714B5}"/>
                </a:ext>
              </a:extLst>
            </p:cNvPr>
            <p:cNvSpPr txBox="1"/>
            <p:nvPr/>
          </p:nvSpPr>
          <p:spPr>
            <a:xfrm>
              <a:off x="5583521" y="4563029"/>
              <a:ext cx="1273749" cy="523220"/>
            </a:xfrm>
            <a:prstGeom prst="rect">
              <a:avLst/>
            </a:prstGeom>
            <a:noFill/>
          </p:spPr>
          <p:txBody>
            <a:bodyPr wrap="square" rtlCol="0">
              <a:spAutoFit/>
            </a:bodyPr>
            <a:lstStyle/>
            <a:p>
              <a:pPr algn="ctr"/>
              <a:r>
                <a:rPr lang="en-US" sz="1400" b="1" dirty="0">
                  <a:solidFill>
                    <a:srgbClr val="00B050"/>
                  </a:solidFill>
                </a:rPr>
                <a:t>Cased Carrier Pipe</a:t>
              </a:r>
            </a:p>
          </p:txBody>
        </p:sp>
        <p:sp>
          <p:nvSpPr>
            <p:cNvPr id="56" name="TextBox 55">
              <a:extLst>
                <a:ext uri="{FF2B5EF4-FFF2-40B4-BE49-F238E27FC236}">
                  <a16:creationId xmlns:a16="http://schemas.microsoft.com/office/drawing/2014/main" id="{F860504E-0261-4713-951E-83E9E6ACE3E6}"/>
                </a:ext>
              </a:extLst>
            </p:cNvPr>
            <p:cNvSpPr txBox="1"/>
            <p:nvPr/>
          </p:nvSpPr>
          <p:spPr>
            <a:xfrm rot="16200000">
              <a:off x="5034816" y="4601475"/>
              <a:ext cx="886693" cy="307777"/>
            </a:xfrm>
            <a:prstGeom prst="rect">
              <a:avLst/>
            </a:prstGeom>
            <a:noFill/>
          </p:spPr>
          <p:txBody>
            <a:bodyPr wrap="square" rtlCol="0">
              <a:spAutoFit/>
            </a:bodyPr>
            <a:lstStyle/>
            <a:p>
              <a:r>
                <a:rPr lang="en-US" sz="1400" b="1" dirty="0">
                  <a:solidFill>
                    <a:schemeClr val="bg1"/>
                  </a:solidFill>
                </a:rPr>
                <a:t>Spacers</a:t>
              </a:r>
            </a:p>
          </p:txBody>
        </p:sp>
        <p:sp>
          <p:nvSpPr>
            <p:cNvPr id="57" name="TextBox 56">
              <a:extLst>
                <a:ext uri="{FF2B5EF4-FFF2-40B4-BE49-F238E27FC236}">
                  <a16:creationId xmlns:a16="http://schemas.microsoft.com/office/drawing/2014/main" id="{92837699-D54F-428D-B578-B770F60BCB06}"/>
                </a:ext>
              </a:extLst>
            </p:cNvPr>
            <p:cNvSpPr txBox="1"/>
            <p:nvPr/>
          </p:nvSpPr>
          <p:spPr>
            <a:xfrm rot="16200000">
              <a:off x="6559682" y="4601475"/>
              <a:ext cx="886693" cy="307777"/>
            </a:xfrm>
            <a:prstGeom prst="rect">
              <a:avLst/>
            </a:prstGeom>
            <a:noFill/>
          </p:spPr>
          <p:txBody>
            <a:bodyPr wrap="square" rtlCol="0">
              <a:spAutoFit/>
            </a:bodyPr>
            <a:lstStyle/>
            <a:p>
              <a:r>
                <a:rPr lang="en-US" sz="1400" b="1" dirty="0">
                  <a:solidFill>
                    <a:schemeClr val="bg1"/>
                  </a:solidFill>
                </a:rPr>
                <a:t>Spacers</a:t>
              </a:r>
            </a:p>
          </p:txBody>
        </p:sp>
        <p:sp>
          <p:nvSpPr>
            <p:cNvPr id="58" name="TextBox 57">
              <a:extLst>
                <a:ext uri="{FF2B5EF4-FFF2-40B4-BE49-F238E27FC236}">
                  <a16:creationId xmlns:a16="http://schemas.microsoft.com/office/drawing/2014/main" id="{A00DD040-5098-4EB3-9EC8-8B0360446724}"/>
                </a:ext>
              </a:extLst>
            </p:cNvPr>
            <p:cNvSpPr txBox="1"/>
            <p:nvPr/>
          </p:nvSpPr>
          <p:spPr>
            <a:xfrm rot="16200000">
              <a:off x="8084548" y="4601475"/>
              <a:ext cx="886693" cy="307777"/>
            </a:xfrm>
            <a:prstGeom prst="rect">
              <a:avLst/>
            </a:prstGeom>
            <a:noFill/>
          </p:spPr>
          <p:txBody>
            <a:bodyPr wrap="square" rtlCol="0">
              <a:spAutoFit/>
            </a:bodyPr>
            <a:lstStyle/>
            <a:p>
              <a:r>
                <a:rPr lang="en-US" sz="1400" b="1" dirty="0">
                  <a:solidFill>
                    <a:schemeClr val="bg1"/>
                  </a:solidFill>
                </a:rPr>
                <a:t>Spacers</a:t>
              </a:r>
            </a:p>
          </p:txBody>
        </p:sp>
        <p:sp>
          <p:nvSpPr>
            <p:cNvPr id="59" name="TextBox 58">
              <a:extLst>
                <a:ext uri="{FF2B5EF4-FFF2-40B4-BE49-F238E27FC236}">
                  <a16:creationId xmlns:a16="http://schemas.microsoft.com/office/drawing/2014/main" id="{0397A07E-2F93-4851-ADC1-B705D091B63D}"/>
                </a:ext>
              </a:extLst>
            </p:cNvPr>
            <p:cNvSpPr txBox="1"/>
            <p:nvPr/>
          </p:nvSpPr>
          <p:spPr>
            <a:xfrm>
              <a:off x="5621038" y="4284134"/>
              <a:ext cx="1273749" cy="307777"/>
            </a:xfrm>
            <a:prstGeom prst="rect">
              <a:avLst/>
            </a:prstGeom>
            <a:noFill/>
          </p:spPr>
          <p:txBody>
            <a:bodyPr wrap="square" rtlCol="0">
              <a:spAutoFit/>
            </a:bodyPr>
            <a:lstStyle/>
            <a:p>
              <a:pPr algn="ctr"/>
              <a:r>
                <a:rPr lang="en-US" sz="1400" b="1" dirty="0"/>
                <a:t>Mud Water</a:t>
              </a:r>
            </a:p>
          </p:txBody>
        </p:sp>
        <p:sp>
          <p:nvSpPr>
            <p:cNvPr id="60" name="TextBox 59">
              <a:extLst>
                <a:ext uri="{FF2B5EF4-FFF2-40B4-BE49-F238E27FC236}">
                  <a16:creationId xmlns:a16="http://schemas.microsoft.com/office/drawing/2014/main" id="{E4A63514-596B-432D-83B0-2C44CDF90111}"/>
                </a:ext>
              </a:extLst>
            </p:cNvPr>
            <p:cNvSpPr txBox="1"/>
            <p:nvPr/>
          </p:nvSpPr>
          <p:spPr>
            <a:xfrm>
              <a:off x="2109791" y="3840908"/>
              <a:ext cx="808192" cy="307777"/>
            </a:xfrm>
            <a:prstGeom prst="rect">
              <a:avLst/>
            </a:prstGeom>
            <a:noFill/>
          </p:spPr>
          <p:txBody>
            <a:bodyPr wrap="square" rtlCol="0">
              <a:spAutoFit/>
            </a:bodyPr>
            <a:lstStyle/>
            <a:p>
              <a:r>
                <a:rPr lang="en-US" sz="1400" b="1" dirty="0"/>
                <a:t>End Seal</a:t>
              </a:r>
            </a:p>
          </p:txBody>
        </p:sp>
        <p:sp>
          <p:nvSpPr>
            <p:cNvPr id="61" name="TextBox 60">
              <a:extLst>
                <a:ext uri="{FF2B5EF4-FFF2-40B4-BE49-F238E27FC236}">
                  <a16:creationId xmlns:a16="http://schemas.microsoft.com/office/drawing/2014/main" id="{1BF78951-6560-40AE-B9F2-5859D8119C51}"/>
                </a:ext>
              </a:extLst>
            </p:cNvPr>
            <p:cNvSpPr txBox="1"/>
            <p:nvPr/>
          </p:nvSpPr>
          <p:spPr>
            <a:xfrm>
              <a:off x="10157426" y="3856750"/>
              <a:ext cx="808192" cy="307777"/>
            </a:xfrm>
            <a:prstGeom prst="rect">
              <a:avLst/>
            </a:prstGeom>
            <a:noFill/>
          </p:spPr>
          <p:txBody>
            <a:bodyPr wrap="square" rtlCol="0">
              <a:spAutoFit/>
            </a:bodyPr>
            <a:lstStyle/>
            <a:p>
              <a:r>
                <a:rPr lang="en-US" sz="1400" b="1" dirty="0"/>
                <a:t>End Seal</a:t>
              </a:r>
            </a:p>
          </p:txBody>
        </p:sp>
        <p:sp>
          <p:nvSpPr>
            <p:cNvPr id="62" name="TextBox 61">
              <a:extLst>
                <a:ext uri="{FF2B5EF4-FFF2-40B4-BE49-F238E27FC236}">
                  <a16:creationId xmlns:a16="http://schemas.microsoft.com/office/drawing/2014/main" id="{9F76ABF3-BFE4-4B04-AA82-FC9D3A68F755}"/>
                </a:ext>
              </a:extLst>
            </p:cNvPr>
            <p:cNvSpPr txBox="1"/>
            <p:nvPr/>
          </p:nvSpPr>
          <p:spPr>
            <a:xfrm>
              <a:off x="2201393" y="2464662"/>
              <a:ext cx="908676" cy="307777"/>
            </a:xfrm>
            <a:prstGeom prst="rect">
              <a:avLst/>
            </a:prstGeom>
            <a:noFill/>
          </p:spPr>
          <p:txBody>
            <a:bodyPr wrap="square" rtlCol="0">
              <a:spAutoFit/>
            </a:bodyPr>
            <a:lstStyle/>
            <a:p>
              <a:r>
                <a:rPr lang="en-US" sz="1400" b="1" dirty="0"/>
                <a:t>Vent Pipe</a:t>
              </a:r>
            </a:p>
          </p:txBody>
        </p:sp>
        <p:sp>
          <p:nvSpPr>
            <p:cNvPr id="14" name="Oval 13">
              <a:extLst>
                <a:ext uri="{FF2B5EF4-FFF2-40B4-BE49-F238E27FC236}">
                  <a16:creationId xmlns:a16="http://schemas.microsoft.com/office/drawing/2014/main" id="{62E065F7-F57C-4FDA-A56E-D60963EA85C9}"/>
                </a:ext>
              </a:extLst>
            </p:cNvPr>
            <p:cNvSpPr/>
            <p:nvPr/>
          </p:nvSpPr>
          <p:spPr>
            <a:xfrm>
              <a:off x="4380633" y="4473001"/>
              <a:ext cx="186052" cy="9002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22F0D570-1C8F-4E47-8102-653CAD471B96}"/>
                </a:ext>
              </a:extLst>
            </p:cNvPr>
            <p:cNvSpPr/>
            <p:nvPr/>
          </p:nvSpPr>
          <p:spPr>
            <a:xfrm>
              <a:off x="6292478" y="5120512"/>
              <a:ext cx="186052" cy="9002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72D50FE9-8AE5-4AC5-80F6-A1A3AAAFFF35}"/>
                </a:ext>
              </a:extLst>
            </p:cNvPr>
            <p:cNvSpPr/>
            <p:nvPr/>
          </p:nvSpPr>
          <p:spPr>
            <a:xfrm>
              <a:off x="7390774" y="4450523"/>
              <a:ext cx="186052" cy="9002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ACD56FFA-1F33-4151-B73A-C22E0A04283B}"/>
                </a:ext>
              </a:extLst>
            </p:cNvPr>
            <p:cNvSpPr/>
            <p:nvPr/>
          </p:nvSpPr>
          <p:spPr>
            <a:xfrm>
              <a:off x="3236182" y="5115265"/>
              <a:ext cx="186052" cy="9002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87F8F2C6-8060-4E32-848D-47358CF2F560}"/>
                </a:ext>
              </a:extLst>
            </p:cNvPr>
            <p:cNvSpPr/>
            <p:nvPr/>
          </p:nvSpPr>
          <p:spPr>
            <a:xfrm>
              <a:off x="9483305" y="5088237"/>
              <a:ext cx="186052" cy="9002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ED3586D7-490A-44F3-A55D-7B3B4F19AE2F}"/>
                </a:ext>
              </a:extLst>
            </p:cNvPr>
            <p:cNvSpPr txBox="1"/>
            <p:nvPr/>
          </p:nvSpPr>
          <p:spPr>
            <a:xfrm>
              <a:off x="7331806" y="3970696"/>
              <a:ext cx="1273749" cy="307777"/>
            </a:xfrm>
            <a:prstGeom prst="rect">
              <a:avLst/>
            </a:prstGeom>
            <a:noFill/>
          </p:spPr>
          <p:txBody>
            <a:bodyPr wrap="square" rtlCol="0">
              <a:spAutoFit/>
            </a:bodyPr>
            <a:lstStyle/>
            <a:p>
              <a:pPr algn="ctr"/>
              <a:r>
                <a:rPr lang="en-US" sz="1400" b="1" dirty="0">
                  <a:solidFill>
                    <a:srgbClr val="00B050"/>
                  </a:solidFill>
                </a:rPr>
                <a:t>Casing</a:t>
              </a:r>
            </a:p>
          </p:txBody>
        </p:sp>
        <p:sp>
          <p:nvSpPr>
            <p:cNvPr id="72" name="TextBox 71">
              <a:extLst>
                <a:ext uri="{FF2B5EF4-FFF2-40B4-BE49-F238E27FC236}">
                  <a16:creationId xmlns:a16="http://schemas.microsoft.com/office/drawing/2014/main" id="{840E8560-0D02-47E4-8DB0-F08F78676B4E}"/>
                </a:ext>
              </a:extLst>
            </p:cNvPr>
            <p:cNvSpPr txBox="1"/>
            <p:nvPr/>
          </p:nvSpPr>
          <p:spPr>
            <a:xfrm>
              <a:off x="8696168" y="4594806"/>
              <a:ext cx="1273749" cy="523220"/>
            </a:xfrm>
            <a:prstGeom prst="rect">
              <a:avLst/>
            </a:prstGeom>
            <a:noFill/>
          </p:spPr>
          <p:txBody>
            <a:bodyPr wrap="square" rtlCol="0">
              <a:spAutoFit/>
            </a:bodyPr>
            <a:lstStyle/>
            <a:p>
              <a:pPr algn="ctr"/>
              <a:r>
                <a:rPr lang="en-US" sz="1400" b="1" dirty="0">
                  <a:solidFill>
                    <a:srgbClr val="C00000"/>
                  </a:solidFill>
                </a:rPr>
                <a:t>Corrosion on Carrier Pipe</a:t>
              </a:r>
            </a:p>
          </p:txBody>
        </p:sp>
        <p:cxnSp>
          <p:nvCxnSpPr>
            <p:cNvPr id="74" name="Straight Arrow Connector 73">
              <a:extLst>
                <a:ext uri="{FF2B5EF4-FFF2-40B4-BE49-F238E27FC236}">
                  <a16:creationId xmlns:a16="http://schemas.microsoft.com/office/drawing/2014/main" id="{686FF1F0-0B9B-42AF-8FA4-99C6AEBBDDDA}"/>
                </a:ext>
              </a:extLst>
            </p:cNvPr>
            <p:cNvCxnSpPr>
              <a:cxnSpLocks/>
            </p:cNvCxnSpPr>
            <p:nvPr/>
          </p:nvCxnSpPr>
          <p:spPr>
            <a:xfrm>
              <a:off x="4688842" y="3999028"/>
              <a:ext cx="0" cy="401331"/>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04CE6204-C6B6-40DC-BEB4-E9A4655CB6A7}"/>
                </a:ext>
              </a:extLst>
            </p:cNvPr>
            <p:cNvCxnSpPr>
              <a:cxnSpLocks/>
            </p:cNvCxnSpPr>
            <p:nvPr/>
          </p:nvCxnSpPr>
          <p:spPr>
            <a:xfrm flipV="1">
              <a:off x="4688842" y="5320600"/>
              <a:ext cx="1" cy="376576"/>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2EFEAF43-48FD-454F-B9CB-590E52E7B309}"/>
                </a:ext>
              </a:extLst>
            </p:cNvPr>
            <p:cNvCxnSpPr>
              <a:cxnSpLocks/>
            </p:cNvCxnSpPr>
            <p:nvPr/>
          </p:nvCxnSpPr>
          <p:spPr>
            <a:xfrm>
              <a:off x="3269130" y="3995033"/>
              <a:ext cx="0" cy="401331"/>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53402ADC-BEAB-44A4-B2F3-DB36BE8548A4}"/>
                </a:ext>
              </a:extLst>
            </p:cNvPr>
            <p:cNvCxnSpPr>
              <a:cxnSpLocks/>
            </p:cNvCxnSpPr>
            <p:nvPr/>
          </p:nvCxnSpPr>
          <p:spPr>
            <a:xfrm flipV="1">
              <a:off x="3269130" y="5316605"/>
              <a:ext cx="1" cy="376576"/>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8CFAC9AD-9A0C-472D-942D-5EA5728CA11E}"/>
                </a:ext>
              </a:extLst>
            </p:cNvPr>
            <p:cNvCxnSpPr>
              <a:cxnSpLocks/>
            </p:cNvCxnSpPr>
            <p:nvPr/>
          </p:nvCxnSpPr>
          <p:spPr>
            <a:xfrm>
              <a:off x="7669987" y="3990727"/>
              <a:ext cx="0" cy="401331"/>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D08B9DC9-DE69-4EA3-9EBF-A1DA4439BC46}"/>
                </a:ext>
              </a:extLst>
            </p:cNvPr>
            <p:cNvCxnSpPr>
              <a:cxnSpLocks/>
            </p:cNvCxnSpPr>
            <p:nvPr/>
          </p:nvCxnSpPr>
          <p:spPr>
            <a:xfrm flipV="1">
              <a:off x="7669987" y="5312299"/>
              <a:ext cx="1" cy="376576"/>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BC42C8C4-B17F-4F4D-B8A2-D47ADD6842A1}"/>
                </a:ext>
              </a:extLst>
            </p:cNvPr>
            <p:cNvCxnSpPr>
              <a:cxnSpLocks/>
            </p:cNvCxnSpPr>
            <p:nvPr/>
          </p:nvCxnSpPr>
          <p:spPr>
            <a:xfrm>
              <a:off x="9415568" y="3951254"/>
              <a:ext cx="0" cy="401331"/>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5FFC6D55-FDB5-4C6B-A377-C56221EC6F5D}"/>
                </a:ext>
              </a:extLst>
            </p:cNvPr>
            <p:cNvCxnSpPr>
              <a:cxnSpLocks/>
            </p:cNvCxnSpPr>
            <p:nvPr/>
          </p:nvCxnSpPr>
          <p:spPr>
            <a:xfrm flipV="1">
              <a:off x="9415568" y="5272826"/>
              <a:ext cx="1" cy="376576"/>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BBBC3D37-81B9-481E-9E8A-B11D5A9F1CB8}"/>
                </a:ext>
              </a:extLst>
            </p:cNvPr>
            <p:cNvCxnSpPr>
              <a:cxnSpLocks/>
            </p:cNvCxnSpPr>
            <p:nvPr/>
          </p:nvCxnSpPr>
          <p:spPr>
            <a:xfrm>
              <a:off x="6215455" y="3920634"/>
              <a:ext cx="0" cy="401331"/>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DE48E95F-0061-41F5-894B-07FD2BF8C4AA}"/>
                </a:ext>
              </a:extLst>
            </p:cNvPr>
            <p:cNvCxnSpPr>
              <a:cxnSpLocks/>
            </p:cNvCxnSpPr>
            <p:nvPr/>
          </p:nvCxnSpPr>
          <p:spPr>
            <a:xfrm flipV="1">
              <a:off x="6215455" y="5329703"/>
              <a:ext cx="1" cy="376576"/>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A5383833-1F0A-45DE-BBED-2CCFC03BF6C5}"/>
                </a:ext>
              </a:extLst>
            </p:cNvPr>
            <p:cNvSpPr txBox="1"/>
            <p:nvPr/>
          </p:nvSpPr>
          <p:spPr>
            <a:xfrm>
              <a:off x="7075054" y="3541855"/>
              <a:ext cx="1561695" cy="307777"/>
            </a:xfrm>
            <a:prstGeom prst="rect">
              <a:avLst/>
            </a:prstGeom>
            <a:noFill/>
          </p:spPr>
          <p:txBody>
            <a:bodyPr wrap="square" rtlCol="0">
              <a:spAutoFit/>
            </a:bodyPr>
            <a:lstStyle/>
            <a:p>
              <a:r>
                <a:rPr lang="en-US" sz="1400" b="1" dirty="0">
                  <a:solidFill>
                    <a:srgbClr val="7030A0"/>
                  </a:solidFill>
                </a:rPr>
                <a:t>(may go through)</a:t>
              </a:r>
            </a:p>
          </p:txBody>
        </p:sp>
        <p:sp>
          <p:nvSpPr>
            <p:cNvPr id="63" name="Block Arc 62">
              <a:extLst>
                <a:ext uri="{FF2B5EF4-FFF2-40B4-BE49-F238E27FC236}">
                  <a16:creationId xmlns:a16="http://schemas.microsoft.com/office/drawing/2014/main" id="{89FCC52F-D5B6-41D3-B5A8-9A69378E0777}"/>
                </a:ext>
              </a:extLst>
            </p:cNvPr>
            <p:cNvSpPr/>
            <p:nvPr/>
          </p:nvSpPr>
          <p:spPr>
            <a:xfrm rot="10800000">
              <a:off x="3075885" y="5301573"/>
              <a:ext cx="390389" cy="352510"/>
            </a:xfrm>
            <a:prstGeom prst="blockArc">
              <a:avLst>
                <a:gd name="adj1" fmla="val 10800000"/>
                <a:gd name="adj2" fmla="val 23"/>
                <a:gd name="adj3" fmla="val 3215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Rectangle 63">
              <a:extLst>
                <a:ext uri="{FF2B5EF4-FFF2-40B4-BE49-F238E27FC236}">
                  <a16:creationId xmlns:a16="http://schemas.microsoft.com/office/drawing/2014/main" id="{B6EC5CBD-3A29-41FD-98AD-2298829D49C5}"/>
                </a:ext>
              </a:extLst>
            </p:cNvPr>
            <p:cNvSpPr/>
            <p:nvPr/>
          </p:nvSpPr>
          <p:spPr>
            <a:xfrm>
              <a:off x="3063143" y="4193402"/>
              <a:ext cx="130337" cy="1294128"/>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58376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B8C2-588E-D946-9FB6-DD4237F0136C}"/>
              </a:ext>
            </a:extLst>
          </p:cNvPr>
          <p:cNvSpPr>
            <a:spLocks noGrp="1"/>
          </p:cNvSpPr>
          <p:nvPr>
            <p:ph type="title"/>
          </p:nvPr>
        </p:nvSpPr>
        <p:spPr/>
        <p:txBody>
          <a:bodyPr/>
          <a:lstStyle/>
          <a:p>
            <a:r>
              <a:rPr lang="en-US" dirty="0"/>
              <a:t>Before you go!</a:t>
            </a:r>
          </a:p>
        </p:txBody>
      </p:sp>
      <p:sp>
        <p:nvSpPr>
          <p:cNvPr id="4" name="TextBox 3">
            <a:extLst>
              <a:ext uri="{FF2B5EF4-FFF2-40B4-BE49-F238E27FC236}">
                <a16:creationId xmlns:a16="http://schemas.microsoft.com/office/drawing/2014/main" id="{F8D35D02-E429-4D57-9E97-088E70A4B67C}"/>
              </a:ext>
            </a:extLst>
          </p:cNvPr>
          <p:cNvSpPr txBox="1"/>
          <p:nvPr/>
        </p:nvSpPr>
        <p:spPr>
          <a:xfrm>
            <a:off x="380999" y="2373217"/>
            <a:ext cx="6094378" cy="2890663"/>
          </a:xfrm>
          <a:prstGeom prst="rect">
            <a:avLst/>
          </a:prstGeom>
          <a:noFill/>
        </p:spPr>
        <p:txBody>
          <a:bodyPr wrap="square">
            <a:spAutoFit/>
          </a:bodyPr>
          <a:lstStyle/>
          <a:p>
            <a:pPr marL="342900" marR="0" lvl="0" indent="-342900">
              <a:lnSpc>
                <a:spcPct val="115000"/>
              </a:lnSpc>
              <a:spcBef>
                <a:spcPts val="0"/>
              </a:spcBef>
              <a:spcAft>
                <a:spcPts val="0"/>
              </a:spcAft>
              <a:buFont typeface="+mj-lt"/>
              <a:buAutoNum type="arabicPeriod"/>
            </a:pPr>
            <a:r>
              <a:rPr lang="en-US" sz="3200" dirty="0">
                <a:effectLst/>
                <a:latin typeface="Calibri" panose="020F0502020204030204" pitchFamily="34" charset="0"/>
                <a:ea typeface="Calibri" panose="020F0502020204030204" pitchFamily="34" charset="0"/>
                <a:cs typeface="Times New Roman" panose="02020603050405020304" pitchFamily="18" charset="0"/>
              </a:rPr>
              <a:t>General Casing Information</a:t>
            </a:r>
          </a:p>
          <a:p>
            <a:pPr marL="342900" marR="0" lvl="0" indent="-342900">
              <a:lnSpc>
                <a:spcPct val="115000"/>
              </a:lnSpc>
              <a:spcBef>
                <a:spcPts val="0"/>
              </a:spcBef>
              <a:spcAft>
                <a:spcPts val="0"/>
              </a:spcAft>
              <a:buFont typeface="+mj-lt"/>
              <a:buAutoNum type="arabicPeriod"/>
            </a:pPr>
            <a:r>
              <a:rPr lang="en-US" sz="3200" dirty="0">
                <a:effectLst/>
                <a:latin typeface="Calibri" panose="020F0502020204030204" pitchFamily="34" charset="0"/>
                <a:ea typeface="Calibri" panose="020F0502020204030204" pitchFamily="34" charset="0"/>
                <a:cs typeface="Times New Roman" panose="02020603050405020304" pitchFamily="18" charset="0"/>
              </a:rPr>
              <a:t>Camera Inspection of Vent Pipes</a:t>
            </a:r>
          </a:p>
          <a:p>
            <a:pPr marL="342900" marR="0" lvl="0" indent="-342900">
              <a:lnSpc>
                <a:spcPct val="115000"/>
              </a:lnSpc>
              <a:spcBef>
                <a:spcPts val="0"/>
              </a:spcBef>
              <a:spcAft>
                <a:spcPts val="0"/>
              </a:spcAft>
              <a:buFont typeface="+mj-lt"/>
              <a:buAutoNum type="arabicPeriod"/>
            </a:pPr>
            <a:r>
              <a:rPr lang="en-US" sz="3200" dirty="0">
                <a:effectLst/>
                <a:latin typeface="Calibri" panose="020F0502020204030204" pitchFamily="34" charset="0"/>
                <a:ea typeface="Calibri" panose="020F0502020204030204" pitchFamily="34" charset="0"/>
                <a:cs typeface="Times New Roman" panose="02020603050405020304" pitchFamily="18" charset="0"/>
              </a:rPr>
              <a:t>Casing Air Flow</a:t>
            </a:r>
          </a:p>
          <a:p>
            <a:pPr marL="342900" marR="0" lvl="0" indent="-342900">
              <a:lnSpc>
                <a:spcPct val="115000"/>
              </a:lnSpc>
              <a:spcBef>
                <a:spcPts val="0"/>
              </a:spcBef>
              <a:spcAft>
                <a:spcPts val="0"/>
              </a:spcAft>
              <a:buFont typeface="+mj-lt"/>
              <a:buAutoNum type="arabicPeriod"/>
            </a:pPr>
            <a:r>
              <a:rPr lang="en-US" sz="3200" dirty="0">
                <a:effectLst/>
                <a:latin typeface="Calibri" panose="020F0502020204030204" pitchFamily="34" charset="0"/>
                <a:ea typeface="Calibri" panose="020F0502020204030204" pitchFamily="34" charset="0"/>
                <a:cs typeface="Times New Roman" panose="02020603050405020304" pitchFamily="18" charset="0"/>
              </a:rPr>
              <a:t>Casing Pressure Test</a:t>
            </a:r>
          </a:p>
          <a:p>
            <a:pPr marL="342900" marR="0" lvl="0" indent="-342900">
              <a:lnSpc>
                <a:spcPct val="115000"/>
              </a:lnSpc>
              <a:spcBef>
                <a:spcPts val="0"/>
              </a:spcBef>
              <a:spcAft>
                <a:spcPts val="0"/>
              </a:spcAft>
              <a:buFont typeface="+mj-lt"/>
              <a:buAutoNum type="arabicPeriod"/>
            </a:pPr>
            <a:r>
              <a:rPr lang="en-US" sz="3200" dirty="0">
                <a:effectLst/>
                <a:latin typeface="Calibri" panose="020F0502020204030204" pitchFamily="34" charset="0"/>
                <a:ea typeface="Calibri" panose="020F0502020204030204" pitchFamily="34" charset="0"/>
                <a:cs typeface="Times New Roman" panose="02020603050405020304" pitchFamily="18" charset="0"/>
              </a:rPr>
              <a:t>Site Access Information</a:t>
            </a:r>
          </a:p>
        </p:txBody>
      </p:sp>
      <p:pic>
        <p:nvPicPr>
          <p:cNvPr id="5" name="Picture 4">
            <a:extLst>
              <a:ext uri="{FF2B5EF4-FFF2-40B4-BE49-F238E27FC236}">
                <a16:creationId xmlns:a16="http://schemas.microsoft.com/office/drawing/2014/main" id="{2CC70376-97B4-450A-A59A-0B85D330354D}"/>
              </a:ext>
            </a:extLst>
          </p:cNvPr>
          <p:cNvPicPr>
            <a:picLocks noChangeAspect="1"/>
          </p:cNvPicPr>
          <p:nvPr/>
        </p:nvPicPr>
        <p:blipFill>
          <a:blip r:embed="rId3"/>
          <a:stretch>
            <a:fillRect/>
          </a:stretch>
        </p:blipFill>
        <p:spPr>
          <a:xfrm>
            <a:off x="7190868" y="2869680"/>
            <a:ext cx="3976485" cy="1983131"/>
          </a:xfrm>
          <a:prstGeom prst="rect">
            <a:avLst/>
          </a:prstGeom>
        </p:spPr>
      </p:pic>
    </p:spTree>
    <p:extLst>
      <p:ext uri="{BB962C8B-B14F-4D97-AF65-F5344CB8AC3E}">
        <p14:creationId xmlns:p14="http://schemas.microsoft.com/office/powerpoint/2010/main" val="697041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B8C2-588E-D946-9FB6-DD4237F0136C}"/>
              </a:ext>
            </a:extLst>
          </p:cNvPr>
          <p:cNvSpPr>
            <a:spLocks noGrp="1"/>
          </p:cNvSpPr>
          <p:nvPr>
            <p:ph type="title"/>
          </p:nvPr>
        </p:nvSpPr>
        <p:spPr/>
        <p:txBody>
          <a:bodyPr/>
          <a:lstStyle/>
          <a:p>
            <a:r>
              <a:rPr lang="en-US" dirty="0"/>
              <a:t>Other Questions?</a:t>
            </a:r>
          </a:p>
        </p:txBody>
      </p:sp>
      <p:sp>
        <p:nvSpPr>
          <p:cNvPr id="6" name="TextBox 5">
            <a:extLst>
              <a:ext uri="{FF2B5EF4-FFF2-40B4-BE49-F238E27FC236}">
                <a16:creationId xmlns:a16="http://schemas.microsoft.com/office/drawing/2014/main" id="{E8387790-5CDA-4C58-B6EA-507497F360E4}"/>
              </a:ext>
            </a:extLst>
          </p:cNvPr>
          <p:cNvSpPr txBox="1"/>
          <p:nvPr/>
        </p:nvSpPr>
        <p:spPr>
          <a:xfrm>
            <a:off x="926757" y="1472315"/>
            <a:ext cx="10354962" cy="4996240"/>
          </a:xfrm>
          <a:prstGeom prst="rect">
            <a:avLst/>
          </a:prstGeom>
          <a:solidFill>
            <a:srgbClr val="FFFFFF"/>
          </a:solidFill>
        </p:spPr>
        <p:txBody>
          <a:bodyPr wrap="square">
            <a:spAutoFit/>
          </a:bodyPr>
          <a:lstStyle/>
          <a:p>
            <a:pPr marL="342900" marR="0" lvl="0" indent="-342900">
              <a:spcBef>
                <a:spcPts val="0"/>
              </a:spcBef>
              <a:spcAft>
                <a:spcPts val="1000"/>
              </a:spcAft>
              <a:buFont typeface="+mj-lt"/>
              <a:buAutoNum type="arabicPeriod"/>
              <a:tabLst>
                <a:tab pos="45720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Is the casing shorted – Metallic or Electrolytic?</a:t>
            </a:r>
          </a:p>
          <a:p>
            <a:pPr marL="342900" marR="0" lvl="0" indent="-342900">
              <a:spcBef>
                <a:spcPts val="0"/>
              </a:spcBef>
              <a:spcAft>
                <a:spcPts val="1000"/>
              </a:spcAft>
              <a:buFont typeface="+mj-lt"/>
              <a:buAutoNum type="arabicPeriod"/>
              <a:tabLst>
                <a:tab pos="45720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Vent pipe size and penetration size through the casing?</a:t>
            </a:r>
          </a:p>
          <a:p>
            <a:pPr marL="342900" marR="0" lvl="0" indent="-342900">
              <a:spcBef>
                <a:spcPts val="0"/>
              </a:spcBef>
              <a:spcAft>
                <a:spcPts val="1000"/>
              </a:spcAft>
              <a:buFont typeface="+mj-lt"/>
              <a:buAutoNum type="arabicPeriod"/>
              <a:tabLst>
                <a:tab pos="45720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Is the vent pipe, open, closed, has a relief valve, can it be modified?</a:t>
            </a:r>
          </a:p>
          <a:p>
            <a:pPr marL="342900" marR="0" lvl="0" indent="-342900">
              <a:spcBef>
                <a:spcPts val="0"/>
              </a:spcBef>
              <a:spcAft>
                <a:spcPts val="1000"/>
              </a:spcAft>
              <a:buFont typeface="+mj-lt"/>
              <a:buAutoNum type="arabicPeriod"/>
              <a:tabLst>
                <a:tab pos="45720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Vent pipe connection – which one is top and which one is bottom?</a:t>
            </a:r>
          </a:p>
          <a:p>
            <a:pPr marL="342900" marR="0" lvl="0" indent="-342900">
              <a:spcBef>
                <a:spcPts val="0"/>
              </a:spcBef>
              <a:spcAft>
                <a:spcPts val="1000"/>
              </a:spcAft>
              <a:buFont typeface="+mj-lt"/>
              <a:buAutoNum type="arabicPeriod"/>
              <a:tabLst>
                <a:tab pos="45720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Will they be digging and repair/replace the seals? </a:t>
            </a:r>
          </a:p>
          <a:p>
            <a:pPr marL="342900" marR="0" lvl="0" indent="-342900">
              <a:spcBef>
                <a:spcPts val="0"/>
              </a:spcBef>
              <a:spcAft>
                <a:spcPts val="1000"/>
              </a:spcAft>
              <a:buFont typeface="+mj-lt"/>
              <a:buAutoNum type="arabicPeriod"/>
              <a:tabLst>
                <a:tab pos="45720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Is the casing below the water table?</a:t>
            </a:r>
          </a:p>
          <a:p>
            <a:pPr marL="342900" marR="0" lvl="0" indent="-342900">
              <a:spcBef>
                <a:spcPts val="0"/>
              </a:spcBef>
              <a:spcAft>
                <a:spcPts val="1000"/>
              </a:spcAft>
              <a:buFont typeface="+mj-lt"/>
              <a:buAutoNum type="arabicPeriod"/>
              <a:tabLst>
                <a:tab pos="45720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Elevation difference along the length of the casing?</a:t>
            </a:r>
          </a:p>
          <a:p>
            <a:pPr marL="342900" marR="0" lvl="0" indent="-342900">
              <a:spcBef>
                <a:spcPts val="0"/>
              </a:spcBef>
              <a:spcAft>
                <a:spcPts val="1000"/>
              </a:spcAft>
              <a:buFont typeface="+mj-lt"/>
              <a:buAutoNum type="arabicPeriod"/>
              <a:tabLst>
                <a:tab pos="457200" algn="l"/>
              </a:tabLst>
            </a:pPr>
            <a:r>
              <a:rPr lang="en-US" sz="2800" dirty="0">
                <a:latin typeface="Calibri" panose="020F0502020204030204" pitchFamily="34" charset="0"/>
                <a:ea typeface="Calibri" panose="020F0502020204030204" pitchFamily="34" charset="0"/>
                <a:cs typeface="Times New Roman" panose="02020603050405020304" pitchFamily="18" charset="0"/>
              </a:rPr>
              <a:t>M</a:t>
            </a:r>
            <a:r>
              <a:rPr lang="en-US" sz="2800" dirty="0">
                <a:effectLst/>
                <a:latin typeface="Calibri" panose="020F0502020204030204" pitchFamily="34" charset="0"/>
                <a:ea typeface="Calibri" panose="020F0502020204030204" pitchFamily="34" charset="0"/>
                <a:cs typeface="Times New Roman" panose="02020603050405020304" pitchFamily="18" charset="0"/>
              </a:rPr>
              <a:t>ost current ILI (In-Line Inspection) report? History of service?</a:t>
            </a:r>
            <a:r>
              <a:rPr lang="en-US" sz="2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000"/>
              </a:spcAft>
              <a:buFont typeface="+mj-lt"/>
              <a:buAutoNum type="arabicPeriod"/>
              <a:tabLst>
                <a:tab pos="45720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Casing depth in relation to Frost depth?</a:t>
            </a:r>
          </a:p>
        </p:txBody>
      </p:sp>
    </p:spTree>
    <p:extLst>
      <p:ext uri="{BB962C8B-B14F-4D97-AF65-F5344CB8AC3E}">
        <p14:creationId xmlns:p14="http://schemas.microsoft.com/office/powerpoint/2010/main" val="2994197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B8C2-588E-D946-9FB6-DD4237F0136C}"/>
              </a:ext>
            </a:extLst>
          </p:cNvPr>
          <p:cNvSpPr>
            <a:spLocks noGrp="1"/>
          </p:cNvSpPr>
          <p:nvPr>
            <p:ph type="title"/>
          </p:nvPr>
        </p:nvSpPr>
        <p:spPr/>
        <p:txBody>
          <a:bodyPr/>
          <a:lstStyle/>
          <a:p>
            <a:r>
              <a:rPr lang="en-US" dirty="0"/>
              <a:t>CP to Carrier in Casing</a:t>
            </a:r>
          </a:p>
        </p:txBody>
      </p:sp>
      <p:sp>
        <p:nvSpPr>
          <p:cNvPr id="3" name="TextBox 2">
            <a:extLst>
              <a:ext uri="{FF2B5EF4-FFF2-40B4-BE49-F238E27FC236}">
                <a16:creationId xmlns:a16="http://schemas.microsoft.com/office/drawing/2014/main" id="{93A75547-6965-40E4-96AD-A6BBFE9D0081}"/>
              </a:ext>
            </a:extLst>
          </p:cNvPr>
          <p:cNvSpPr txBox="1"/>
          <p:nvPr/>
        </p:nvSpPr>
        <p:spPr>
          <a:xfrm>
            <a:off x="316454" y="1826049"/>
            <a:ext cx="3578158" cy="584775"/>
          </a:xfrm>
          <a:prstGeom prst="rect">
            <a:avLst/>
          </a:prstGeom>
          <a:noFill/>
        </p:spPr>
        <p:txBody>
          <a:bodyPr wrap="square">
            <a:spAutoFit/>
          </a:bodyPr>
          <a:lstStyle/>
          <a:p>
            <a:pPr marR="0" lvl="0">
              <a:spcBef>
                <a:spcPts val="0"/>
              </a:spcBef>
              <a:spcAft>
                <a:spcPts val="1000"/>
              </a:spcAft>
              <a:tabLst>
                <a:tab pos="457200" algn="l"/>
              </a:tabLst>
            </a:pPr>
            <a:r>
              <a:rPr lang="en-US" sz="3200" dirty="0">
                <a:effectLst/>
                <a:latin typeface="Calibri" panose="020F0502020204030204" pitchFamily="34" charset="0"/>
                <a:ea typeface="Calibri" panose="020F0502020204030204" pitchFamily="34" charset="0"/>
                <a:cs typeface="Times New Roman" panose="02020603050405020304" pitchFamily="18" charset="0"/>
              </a:rPr>
              <a:t>Clear the short</a:t>
            </a:r>
          </a:p>
        </p:txBody>
      </p:sp>
      <p:sp>
        <p:nvSpPr>
          <p:cNvPr id="4" name="TextBox 3">
            <a:extLst>
              <a:ext uri="{FF2B5EF4-FFF2-40B4-BE49-F238E27FC236}">
                <a16:creationId xmlns:a16="http://schemas.microsoft.com/office/drawing/2014/main" id="{215793BC-C875-4271-84A0-6A103676C296}"/>
              </a:ext>
            </a:extLst>
          </p:cNvPr>
          <p:cNvSpPr txBox="1"/>
          <p:nvPr/>
        </p:nvSpPr>
        <p:spPr>
          <a:xfrm>
            <a:off x="4332359" y="1828869"/>
            <a:ext cx="7441659" cy="584775"/>
          </a:xfrm>
          <a:prstGeom prst="rect">
            <a:avLst/>
          </a:prstGeom>
          <a:noFill/>
        </p:spPr>
        <p:txBody>
          <a:bodyPr wrap="square">
            <a:spAutoFit/>
          </a:bodyPr>
          <a:lstStyle/>
          <a:p>
            <a:pPr marL="342900" marR="0" lvl="0" indent="-342900">
              <a:spcBef>
                <a:spcPts val="0"/>
              </a:spcBef>
              <a:spcAft>
                <a:spcPts val="1000"/>
              </a:spcAft>
              <a:buFont typeface="Wingdings" panose="05000000000000000000" pitchFamily="2" charset="2"/>
              <a:buChar char="Ø"/>
              <a:tabLst>
                <a:tab pos="457200" algn="l"/>
              </a:tabLst>
            </a:pPr>
            <a:r>
              <a:rPr lang="en-US" sz="3200" dirty="0">
                <a:effectLst/>
                <a:latin typeface="Calibri" panose="020F0502020204030204" pitchFamily="34" charset="0"/>
                <a:ea typeface="Calibri" panose="020F0502020204030204" pitchFamily="34" charset="0"/>
                <a:cs typeface="Times New Roman" panose="02020603050405020304" pitchFamily="18" charset="0"/>
              </a:rPr>
              <a:t>No CP penetrates to carrier</a:t>
            </a:r>
          </a:p>
        </p:txBody>
      </p:sp>
      <p:sp>
        <p:nvSpPr>
          <p:cNvPr id="5" name="TextBox 4">
            <a:extLst>
              <a:ext uri="{FF2B5EF4-FFF2-40B4-BE49-F238E27FC236}">
                <a16:creationId xmlns:a16="http://schemas.microsoft.com/office/drawing/2014/main" id="{F2A1111D-F5C0-416D-9774-277E5FAA30ED}"/>
              </a:ext>
            </a:extLst>
          </p:cNvPr>
          <p:cNvSpPr txBox="1"/>
          <p:nvPr/>
        </p:nvSpPr>
        <p:spPr>
          <a:xfrm>
            <a:off x="316455" y="2596179"/>
            <a:ext cx="3578158" cy="1077218"/>
          </a:xfrm>
          <a:prstGeom prst="rect">
            <a:avLst/>
          </a:prstGeom>
          <a:noFill/>
        </p:spPr>
        <p:txBody>
          <a:bodyPr wrap="square">
            <a:spAutoFit/>
          </a:bodyPr>
          <a:lstStyle/>
          <a:p>
            <a:pPr marR="0" lvl="0">
              <a:spcBef>
                <a:spcPts val="0"/>
              </a:spcBef>
              <a:spcAft>
                <a:spcPts val="1000"/>
              </a:spcAft>
              <a:tabLst>
                <a:tab pos="457200" algn="l"/>
              </a:tabLst>
            </a:pPr>
            <a:r>
              <a:rPr lang="en-US" sz="3200" dirty="0">
                <a:effectLst/>
                <a:latin typeface="Calibri" panose="020F0502020204030204" pitchFamily="34" charset="0"/>
                <a:ea typeface="Calibri" panose="020F0502020204030204" pitchFamily="34" charset="0"/>
                <a:cs typeface="Times New Roman" panose="02020603050405020304" pitchFamily="18" charset="0"/>
              </a:rPr>
              <a:t>Apply High Dielectric</a:t>
            </a:r>
          </a:p>
        </p:txBody>
      </p:sp>
      <p:sp>
        <p:nvSpPr>
          <p:cNvPr id="6" name="TextBox 5">
            <a:extLst>
              <a:ext uri="{FF2B5EF4-FFF2-40B4-BE49-F238E27FC236}">
                <a16:creationId xmlns:a16="http://schemas.microsoft.com/office/drawing/2014/main" id="{15B600E2-BA25-49A3-ACF1-4DEBDB71472C}"/>
              </a:ext>
            </a:extLst>
          </p:cNvPr>
          <p:cNvSpPr txBox="1"/>
          <p:nvPr/>
        </p:nvSpPr>
        <p:spPr>
          <a:xfrm>
            <a:off x="4332360" y="2598999"/>
            <a:ext cx="7441659" cy="1077218"/>
          </a:xfrm>
          <a:prstGeom prst="rect">
            <a:avLst/>
          </a:prstGeom>
          <a:noFill/>
        </p:spPr>
        <p:txBody>
          <a:bodyPr wrap="square">
            <a:spAutoFit/>
          </a:bodyPr>
          <a:lstStyle/>
          <a:p>
            <a:pPr marL="342900" marR="0" lvl="0" indent="-342900">
              <a:spcBef>
                <a:spcPts val="0"/>
              </a:spcBef>
              <a:spcAft>
                <a:spcPts val="1000"/>
              </a:spcAft>
              <a:buFont typeface="Wingdings" panose="05000000000000000000" pitchFamily="2" charset="2"/>
              <a:buChar char="Ø"/>
              <a:tabLst>
                <a:tab pos="457200" algn="l"/>
              </a:tabLst>
            </a:pPr>
            <a:r>
              <a:rPr lang="en-US" sz="3200" dirty="0">
                <a:effectLst/>
                <a:latin typeface="Calibri" panose="020F0502020204030204" pitchFamily="34" charset="0"/>
                <a:ea typeface="Calibri" panose="020F0502020204030204" pitchFamily="34" charset="0"/>
                <a:cs typeface="Times New Roman" panose="02020603050405020304" pitchFamily="18" charset="0"/>
              </a:rPr>
              <a:t>No CP penetrates to carrier, non-conductive</a:t>
            </a:r>
          </a:p>
        </p:txBody>
      </p:sp>
      <p:sp>
        <p:nvSpPr>
          <p:cNvPr id="7" name="TextBox 6">
            <a:extLst>
              <a:ext uri="{FF2B5EF4-FFF2-40B4-BE49-F238E27FC236}">
                <a16:creationId xmlns:a16="http://schemas.microsoft.com/office/drawing/2014/main" id="{F8C44D30-69C8-4859-8E72-59DED5A7D10C}"/>
              </a:ext>
            </a:extLst>
          </p:cNvPr>
          <p:cNvSpPr txBox="1"/>
          <p:nvPr/>
        </p:nvSpPr>
        <p:spPr>
          <a:xfrm>
            <a:off x="316453" y="3855932"/>
            <a:ext cx="3947807" cy="1077218"/>
          </a:xfrm>
          <a:prstGeom prst="rect">
            <a:avLst/>
          </a:prstGeom>
          <a:noFill/>
        </p:spPr>
        <p:txBody>
          <a:bodyPr wrap="square">
            <a:spAutoFit/>
          </a:bodyPr>
          <a:lstStyle/>
          <a:p>
            <a:pPr marR="0" lvl="0">
              <a:spcBef>
                <a:spcPts val="0"/>
              </a:spcBef>
              <a:spcAft>
                <a:spcPts val="1000"/>
              </a:spcAft>
              <a:tabLst>
                <a:tab pos="457200" algn="l"/>
              </a:tabLst>
            </a:pPr>
            <a:r>
              <a:rPr lang="en-US" sz="3200" dirty="0">
                <a:effectLst/>
                <a:latin typeface="Calibri" panose="020F0502020204030204" pitchFamily="34" charset="0"/>
                <a:ea typeface="Calibri" panose="020F0502020204030204" pitchFamily="34" charset="0"/>
                <a:cs typeface="Times New Roman" panose="02020603050405020304" pitchFamily="18" charset="0"/>
              </a:rPr>
              <a:t>Apply Corrosion Inhibitor</a:t>
            </a:r>
          </a:p>
        </p:txBody>
      </p:sp>
      <p:sp>
        <p:nvSpPr>
          <p:cNvPr id="8" name="TextBox 7">
            <a:extLst>
              <a:ext uri="{FF2B5EF4-FFF2-40B4-BE49-F238E27FC236}">
                <a16:creationId xmlns:a16="http://schemas.microsoft.com/office/drawing/2014/main" id="{C64DE49E-772D-458D-84AF-D1E3F247DA3F}"/>
              </a:ext>
            </a:extLst>
          </p:cNvPr>
          <p:cNvSpPr txBox="1"/>
          <p:nvPr/>
        </p:nvSpPr>
        <p:spPr>
          <a:xfrm>
            <a:off x="4332359" y="3858752"/>
            <a:ext cx="7441659" cy="1077218"/>
          </a:xfrm>
          <a:prstGeom prst="rect">
            <a:avLst/>
          </a:prstGeom>
          <a:noFill/>
        </p:spPr>
        <p:txBody>
          <a:bodyPr wrap="square">
            <a:spAutoFit/>
          </a:bodyPr>
          <a:lstStyle/>
          <a:p>
            <a:pPr marL="342900" marR="0" lvl="0" indent="-342900">
              <a:spcBef>
                <a:spcPts val="0"/>
              </a:spcBef>
              <a:spcAft>
                <a:spcPts val="1000"/>
              </a:spcAft>
              <a:buFont typeface="Wingdings" panose="05000000000000000000" pitchFamily="2" charset="2"/>
              <a:buChar char="Ø"/>
              <a:tabLst>
                <a:tab pos="457200" algn="l"/>
              </a:tabLst>
            </a:pPr>
            <a:r>
              <a:rPr lang="en-US" sz="3200" dirty="0">
                <a:effectLst/>
                <a:latin typeface="Calibri" panose="020F0502020204030204" pitchFamily="34" charset="0"/>
                <a:ea typeface="Calibri" panose="020F0502020204030204" pitchFamily="34" charset="0"/>
                <a:cs typeface="Times New Roman" panose="02020603050405020304" pitchFamily="18" charset="0"/>
              </a:rPr>
              <a:t>CP penetrates to carrier, inhibitor medium is conductive</a:t>
            </a:r>
          </a:p>
        </p:txBody>
      </p:sp>
    </p:spTree>
    <p:extLst>
      <p:ext uri="{BB962C8B-B14F-4D97-AF65-F5344CB8AC3E}">
        <p14:creationId xmlns:p14="http://schemas.microsoft.com/office/powerpoint/2010/main" val="687766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DB928-7826-431F-85FF-905AF4A7805A}"/>
              </a:ext>
            </a:extLst>
          </p:cNvPr>
          <p:cNvSpPr>
            <a:spLocks noGrp="1"/>
          </p:cNvSpPr>
          <p:nvPr>
            <p:ph type="title"/>
          </p:nvPr>
        </p:nvSpPr>
        <p:spPr/>
        <p:txBody>
          <a:bodyPr/>
          <a:lstStyle/>
          <a:p>
            <a:r>
              <a:rPr lang="en-US" dirty="0"/>
              <a:t>Monitoring Equipment</a:t>
            </a:r>
          </a:p>
        </p:txBody>
      </p:sp>
      <p:pic>
        <p:nvPicPr>
          <p:cNvPr id="5122" name="Picture 2">
            <a:extLst>
              <a:ext uri="{FF2B5EF4-FFF2-40B4-BE49-F238E27FC236}">
                <a16:creationId xmlns:a16="http://schemas.microsoft.com/office/drawing/2014/main" id="{B246FFEF-37F7-4877-BA8D-F2A384D9E1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565" y="2230573"/>
            <a:ext cx="4638675" cy="39338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FF3A26EB-13EC-4CAE-BCAB-A0B5A0F50C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9147" y="2190035"/>
            <a:ext cx="3310342" cy="3974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730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B8C2-588E-D946-9FB6-DD4237F0136C}"/>
              </a:ext>
            </a:extLst>
          </p:cNvPr>
          <p:cNvSpPr>
            <a:spLocks noGrp="1"/>
          </p:cNvSpPr>
          <p:nvPr>
            <p:ph type="title"/>
          </p:nvPr>
        </p:nvSpPr>
        <p:spPr/>
        <p:txBody>
          <a:bodyPr/>
          <a:lstStyle/>
          <a:p>
            <a:r>
              <a:rPr lang="en-US" dirty="0"/>
              <a:t>Casing Potential</a:t>
            </a:r>
          </a:p>
        </p:txBody>
      </p:sp>
      <p:pic>
        <p:nvPicPr>
          <p:cNvPr id="2050" name="Picture 2">
            <a:extLst>
              <a:ext uri="{FF2B5EF4-FFF2-40B4-BE49-F238E27FC236}">
                <a16:creationId xmlns:a16="http://schemas.microsoft.com/office/drawing/2014/main" id="{E67533B1-32A5-47B5-AD90-C4147F0E5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4260" y="1366901"/>
            <a:ext cx="7510487" cy="504362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4282C8D1-ED80-42A8-A551-72904F9292D4}"/>
              </a:ext>
            </a:extLst>
          </p:cNvPr>
          <p:cNvCxnSpPr>
            <a:cxnSpLocks/>
          </p:cNvCxnSpPr>
          <p:nvPr/>
        </p:nvCxnSpPr>
        <p:spPr>
          <a:xfrm flipH="1">
            <a:off x="6820930" y="3336587"/>
            <a:ext cx="2692721" cy="2240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C3324AE-ACE6-4D4D-88B7-71BE5D8AC99B}"/>
              </a:ext>
            </a:extLst>
          </p:cNvPr>
          <p:cNvSpPr txBox="1"/>
          <p:nvPr/>
        </p:nvSpPr>
        <p:spPr>
          <a:xfrm>
            <a:off x="9513651" y="3119718"/>
            <a:ext cx="2405822" cy="369332"/>
          </a:xfrm>
          <a:prstGeom prst="rect">
            <a:avLst/>
          </a:prstGeom>
          <a:noFill/>
        </p:spPr>
        <p:txBody>
          <a:bodyPr wrap="square" rtlCol="0">
            <a:spAutoFit/>
          </a:bodyPr>
          <a:lstStyle/>
          <a:p>
            <a:r>
              <a:rPr lang="en-US" dirty="0"/>
              <a:t>Metallic short event</a:t>
            </a:r>
          </a:p>
        </p:txBody>
      </p:sp>
    </p:spTree>
    <p:extLst>
      <p:ext uri="{BB962C8B-B14F-4D97-AF65-F5344CB8AC3E}">
        <p14:creationId xmlns:p14="http://schemas.microsoft.com/office/powerpoint/2010/main" val="2198417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B8C2-588E-D946-9FB6-DD4237F0136C}"/>
              </a:ext>
            </a:extLst>
          </p:cNvPr>
          <p:cNvSpPr>
            <a:spLocks noGrp="1"/>
          </p:cNvSpPr>
          <p:nvPr>
            <p:ph type="title"/>
          </p:nvPr>
        </p:nvSpPr>
        <p:spPr/>
        <p:txBody>
          <a:bodyPr/>
          <a:lstStyle/>
          <a:p>
            <a:r>
              <a:rPr lang="en-US" dirty="0"/>
              <a:t>Carrier Potential</a:t>
            </a:r>
          </a:p>
        </p:txBody>
      </p:sp>
      <p:pic>
        <p:nvPicPr>
          <p:cNvPr id="3074" name="Picture 2">
            <a:extLst>
              <a:ext uri="{FF2B5EF4-FFF2-40B4-BE49-F238E27FC236}">
                <a16:creationId xmlns:a16="http://schemas.microsoft.com/office/drawing/2014/main" id="{A49A21C1-7BD7-47B4-ADE9-797A85B84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650" y="1356236"/>
            <a:ext cx="7129726" cy="5054292"/>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3E49DFC3-A9C3-4DA9-A047-6D0E8722AA0A}"/>
              </a:ext>
            </a:extLst>
          </p:cNvPr>
          <p:cNvCxnSpPr>
            <a:cxnSpLocks/>
          </p:cNvCxnSpPr>
          <p:nvPr/>
        </p:nvCxnSpPr>
        <p:spPr>
          <a:xfrm flipH="1">
            <a:off x="6796216" y="3336587"/>
            <a:ext cx="2608960" cy="2240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629F6BE-96FE-45AD-9FA0-2C860788822D}"/>
              </a:ext>
            </a:extLst>
          </p:cNvPr>
          <p:cNvSpPr txBox="1"/>
          <p:nvPr/>
        </p:nvSpPr>
        <p:spPr>
          <a:xfrm>
            <a:off x="9405176" y="3119718"/>
            <a:ext cx="2405822" cy="369332"/>
          </a:xfrm>
          <a:prstGeom prst="rect">
            <a:avLst/>
          </a:prstGeom>
          <a:noFill/>
        </p:spPr>
        <p:txBody>
          <a:bodyPr wrap="square" rtlCol="0">
            <a:spAutoFit/>
          </a:bodyPr>
          <a:lstStyle/>
          <a:p>
            <a:r>
              <a:rPr lang="en-US" dirty="0"/>
              <a:t>Metallic short event</a:t>
            </a:r>
          </a:p>
        </p:txBody>
      </p:sp>
    </p:spTree>
    <p:extLst>
      <p:ext uri="{BB962C8B-B14F-4D97-AF65-F5344CB8AC3E}">
        <p14:creationId xmlns:p14="http://schemas.microsoft.com/office/powerpoint/2010/main" val="2816118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D9355-A6FA-FB4B-B4F7-1025F9D8148B}"/>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85D4A02D-6159-B042-B95E-B419959BB88A}"/>
              </a:ext>
            </a:extLst>
          </p:cNvPr>
          <p:cNvSpPr>
            <a:spLocks noGrp="1"/>
          </p:cNvSpPr>
          <p:nvPr>
            <p:ph type="body" idx="1"/>
          </p:nvPr>
        </p:nvSpPr>
        <p:spPr>
          <a:xfrm>
            <a:off x="1041400" y="1512410"/>
            <a:ext cx="10109200" cy="4864400"/>
          </a:xfrm>
        </p:spPr>
        <p:txBody>
          <a:bodyPr/>
          <a:lstStyle/>
          <a:p>
            <a:r>
              <a:rPr lang="en-US" sz="3200" dirty="0"/>
              <a:t>AMPP SP0200-2023 – Pipe Casings</a:t>
            </a:r>
          </a:p>
          <a:p>
            <a:r>
              <a:rPr lang="en-US" sz="3200" dirty="0"/>
              <a:t>Florida DEP</a:t>
            </a:r>
          </a:p>
          <a:p>
            <a:r>
              <a:rPr lang="en-US" sz="3200" dirty="0"/>
              <a:t>API 2610</a:t>
            </a:r>
          </a:p>
          <a:p>
            <a:r>
              <a:rPr lang="en-US" sz="3200" dirty="0"/>
              <a:t>API 655 TR</a:t>
            </a:r>
          </a:p>
          <a:p>
            <a:r>
              <a:rPr lang="en-US" sz="3200" dirty="0"/>
              <a:t>AMPP SP21474</a:t>
            </a:r>
          </a:p>
          <a:p>
            <a:r>
              <a:rPr lang="en-US" sz="3200" dirty="0"/>
              <a:t>PRCI - #1 &amp; #2</a:t>
            </a:r>
          </a:p>
          <a:p>
            <a:r>
              <a:rPr lang="en-US" sz="3200" dirty="0"/>
              <a:t>DOT PHMSA and the Special Permit Process</a:t>
            </a:r>
          </a:p>
          <a:p>
            <a:r>
              <a:rPr lang="en-US" sz="3200" dirty="0"/>
              <a:t>AMPP – VCI Application Options</a:t>
            </a:r>
          </a:p>
          <a:p>
            <a:r>
              <a:rPr lang="en-US" sz="3200" dirty="0"/>
              <a:t>API – Double Bottoms &amp; VCI</a:t>
            </a:r>
          </a:p>
          <a:p>
            <a:r>
              <a:rPr lang="en-US" sz="3200" dirty="0"/>
              <a:t>Summary</a:t>
            </a:r>
          </a:p>
        </p:txBody>
      </p:sp>
    </p:spTree>
    <p:extLst>
      <p:ext uri="{BB962C8B-B14F-4D97-AF65-F5344CB8AC3E}">
        <p14:creationId xmlns:p14="http://schemas.microsoft.com/office/powerpoint/2010/main" val="741500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B8C2-588E-D946-9FB6-DD4237F0136C}"/>
              </a:ext>
            </a:extLst>
          </p:cNvPr>
          <p:cNvSpPr>
            <a:spLocks noGrp="1"/>
          </p:cNvSpPr>
          <p:nvPr>
            <p:ph type="title"/>
          </p:nvPr>
        </p:nvSpPr>
        <p:spPr/>
        <p:txBody>
          <a:bodyPr/>
          <a:lstStyle/>
          <a:p>
            <a:r>
              <a:rPr lang="en-US" dirty="0"/>
              <a:t>Corrosion Trend Line</a:t>
            </a:r>
          </a:p>
        </p:txBody>
      </p:sp>
      <p:pic>
        <p:nvPicPr>
          <p:cNvPr id="4098" name="Picture 2">
            <a:extLst>
              <a:ext uri="{FF2B5EF4-FFF2-40B4-BE49-F238E27FC236}">
                <a16:creationId xmlns:a16="http://schemas.microsoft.com/office/drawing/2014/main" id="{7558E0BF-3910-4D08-997D-EFA09FA4E9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06" y="1366901"/>
            <a:ext cx="9203393" cy="50339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18607DE5-17FD-473A-8945-0DF37F938940}"/>
              </a:ext>
            </a:extLst>
          </p:cNvPr>
          <p:cNvCxnSpPr>
            <a:cxnSpLocks/>
            <a:stCxn id="5" idx="1"/>
          </p:cNvCxnSpPr>
          <p:nvPr/>
        </p:nvCxnSpPr>
        <p:spPr>
          <a:xfrm flipH="1" flipV="1">
            <a:off x="6685005" y="2236573"/>
            <a:ext cx="3454459" cy="13947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4A97CC5-53AD-414B-BDA2-DEC2B78CD05C}"/>
              </a:ext>
            </a:extLst>
          </p:cNvPr>
          <p:cNvSpPr txBox="1"/>
          <p:nvPr/>
        </p:nvSpPr>
        <p:spPr>
          <a:xfrm>
            <a:off x="10139464" y="3031132"/>
            <a:ext cx="2052536" cy="1200329"/>
          </a:xfrm>
          <a:prstGeom prst="rect">
            <a:avLst/>
          </a:prstGeom>
          <a:noFill/>
        </p:spPr>
        <p:txBody>
          <a:bodyPr wrap="square" rtlCol="0">
            <a:spAutoFit/>
          </a:bodyPr>
          <a:lstStyle/>
          <a:p>
            <a:r>
              <a:rPr lang="en-US" dirty="0"/>
              <a:t>Corrosion Rate remained low, even after Metallic Short event</a:t>
            </a:r>
          </a:p>
        </p:txBody>
      </p:sp>
    </p:spTree>
    <p:extLst>
      <p:ext uri="{BB962C8B-B14F-4D97-AF65-F5344CB8AC3E}">
        <p14:creationId xmlns:p14="http://schemas.microsoft.com/office/powerpoint/2010/main" val="383990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B8C2-588E-D946-9FB6-DD4237F0136C}"/>
              </a:ext>
            </a:extLst>
          </p:cNvPr>
          <p:cNvSpPr>
            <a:spLocks noGrp="1"/>
          </p:cNvSpPr>
          <p:nvPr>
            <p:ph type="title"/>
          </p:nvPr>
        </p:nvSpPr>
        <p:spPr/>
        <p:txBody>
          <a:bodyPr/>
          <a:lstStyle/>
          <a:p>
            <a:r>
              <a:rPr lang="en-US" dirty="0"/>
              <a:t>Storage Tanks</a:t>
            </a:r>
          </a:p>
        </p:txBody>
      </p:sp>
      <p:sp>
        <p:nvSpPr>
          <p:cNvPr id="3" name="Text Placeholder 3">
            <a:extLst>
              <a:ext uri="{FF2B5EF4-FFF2-40B4-BE49-F238E27FC236}">
                <a16:creationId xmlns:a16="http://schemas.microsoft.com/office/drawing/2014/main" id="{87DF1BE9-461D-946B-448B-EAE16DF30036}"/>
              </a:ext>
            </a:extLst>
          </p:cNvPr>
          <p:cNvSpPr txBox="1">
            <a:spLocks/>
          </p:cNvSpPr>
          <p:nvPr/>
        </p:nvSpPr>
        <p:spPr>
          <a:xfrm>
            <a:off x="755188" y="3162748"/>
            <a:ext cx="10681624" cy="1804595"/>
          </a:xfrm>
          <a:prstGeom prst="rect">
            <a:avLst/>
          </a:prstGeom>
        </p:spPr>
        <p:txBody>
          <a:bodyPr vert="horz" lIns="91440" tIns="45720" rIns="91440" bIns="45720" rtlCol="0">
            <a:normAutofit/>
          </a:bodyPr>
          <a:lstStyle>
            <a:lvl1pPr marL="228600" indent="-228600" algn="l" defTabSz="914400" rtl="0" eaLnBrk="1" latinLnBrk="0" hangingPunct="1">
              <a:lnSpc>
                <a:spcPct val="8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098550" indent="-184150" algn="l" defTabSz="914400" rtl="0" eaLnBrk="1" latinLnBrk="0" hangingPunct="1">
              <a:lnSpc>
                <a:spcPct val="80000"/>
              </a:lnSpc>
              <a:spcBef>
                <a:spcPts val="500"/>
              </a:spcBef>
              <a:buFont typeface="Arial" panose="020B0604020202020204" pitchFamily="34" charset="0"/>
              <a:buChar char="•"/>
              <a:tabLst>
                <a:tab pos="912813" algn="l"/>
              </a:tabLst>
              <a:defRPr sz="2000" kern="1200">
                <a:solidFill>
                  <a:schemeClr val="accent1"/>
                </a:solidFill>
                <a:latin typeface="+mn-lt"/>
                <a:ea typeface="+mn-ea"/>
                <a:cs typeface="+mn-cs"/>
              </a:defRPr>
            </a:lvl3pPr>
            <a:lvl4pPr marL="15541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4pPr>
            <a:lvl5pPr marL="20113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377" lvl="2" indent="0">
              <a:buNone/>
            </a:pPr>
            <a:r>
              <a:rPr lang="en-US" sz="4000" dirty="0"/>
              <a:t>Aboveground Storage Tank Regulations</a:t>
            </a:r>
          </a:p>
        </p:txBody>
      </p:sp>
    </p:spTree>
    <p:extLst>
      <p:ext uri="{BB962C8B-B14F-4D97-AF65-F5344CB8AC3E}">
        <p14:creationId xmlns:p14="http://schemas.microsoft.com/office/powerpoint/2010/main" val="313502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2F1CB-6882-4B14-8B82-0A5E9A0CBFF0}"/>
              </a:ext>
            </a:extLst>
          </p:cNvPr>
          <p:cNvSpPr>
            <a:spLocks noGrp="1"/>
          </p:cNvSpPr>
          <p:nvPr>
            <p:ph type="title"/>
          </p:nvPr>
        </p:nvSpPr>
        <p:spPr/>
        <p:txBody>
          <a:bodyPr/>
          <a:lstStyle/>
          <a:p>
            <a:r>
              <a:rPr lang="en-US" dirty="0"/>
              <a:t>Current Documents</a:t>
            </a:r>
          </a:p>
        </p:txBody>
      </p:sp>
      <p:sp>
        <p:nvSpPr>
          <p:cNvPr id="3" name="Content Placeholder 2">
            <a:extLst>
              <a:ext uri="{FF2B5EF4-FFF2-40B4-BE49-F238E27FC236}">
                <a16:creationId xmlns:a16="http://schemas.microsoft.com/office/drawing/2014/main" id="{39D5179C-A491-4EF6-A535-E6A737D722D4}"/>
              </a:ext>
            </a:extLst>
          </p:cNvPr>
          <p:cNvSpPr>
            <a:spLocks noGrp="1"/>
          </p:cNvSpPr>
          <p:nvPr>
            <p:ph type="body" idx="1"/>
          </p:nvPr>
        </p:nvSpPr>
        <p:spPr>
          <a:xfrm>
            <a:off x="1088189" y="1634049"/>
            <a:ext cx="4826341" cy="767592"/>
          </a:xfrm>
        </p:spPr>
        <p:txBody>
          <a:bodyPr>
            <a:normAutofit/>
          </a:bodyPr>
          <a:lstStyle/>
          <a:p>
            <a:pPr marL="0" indent="0">
              <a:buNone/>
            </a:pPr>
            <a:r>
              <a:rPr lang="en-US" dirty="0"/>
              <a:t>Florida DEP - 2012 </a:t>
            </a:r>
          </a:p>
        </p:txBody>
      </p:sp>
      <p:sp>
        <p:nvSpPr>
          <p:cNvPr id="4" name="Content Placeholder 2">
            <a:extLst>
              <a:ext uri="{FF2B5EF4-FFF2-40B4-BE49-F238E27FC236}">
                <a16:creationId xmlns:a16="http://schemas.microsoft.com/office/drawing/2014/main" id="{2846BC78-F8A9-466A-B374-F5A2739AE5E4}"/>
              </a:ext>
            </a:extLst>
          </p:cNvPr>
          <p:cNvSpPr txBox="1">
            <a:spLocks/>
          </p:cNvSpPr>
          <p:nvPr/>
        </p:nvSpPr>
        <p:spPr>
          <a:xfrm>
            <a:off x="1088189" y="2252355"/>
            <a:ext cx="7469204" cy="191447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609585" marR="0" lvl="0" indent="-609585" algn="l" rtl="0">
              <a:lnSpc>
                <a:spcPct val="100000"/>
              </a:lnSpc>
              <a:spcBef>
                <a:spcPts val="0"/>
              </a:spcBef>
              <a:spcAft>
                <a:spcPts val="0"/>
              </a:spcAft>
              <a:buClrTx/>
              <a:buSzPct val="100000"/>
              <a:buFont typeface="Roboto"/>
              <a:buChar char="▸"/>
              <a:defRPr sz="3000" b="0" i="0" u="none" strike="noStrike" cap="none">
                <a:solidFill>
                  <a:srgbClr val="222222"/>
                </a:solidFill>
                <a:latin typeface="Roboto"/>
                <a:ea typeface="Roboto"/>
                <a:cs typeface="Roboto"/>
                <a:sym typeface="Roboto"/>
              </a:defRPr>
            </a:lvl1pPr>
            <a:lvl2pPr marR="0" lvl="1" algn="l" rtl="0">
              <a:lnSpc>
                <a:spcPct val="100000"/>
              </a:lnSpc>
              <a:spcBef>
                <a:spcPts val="0"/>
              </a:spcBef>
              <a:spcAft>
                <a:spcPts val="0"/>
              </a:spcAft>
              <a:buClr>
                <a:srgbClr val="FF8700"/>
              </a:buClr>
              <a:buSzPct val="100000"/>
              <a:buFont typeface="Roboto"/>
              <a:buChar char="▹"/>
              <a:defRPr sz="2400" b="0" i="0" u="none" strike="noStrike" cap="none">
                <a:solidFill>
                  <a:srgbClr val="222222"/>
                </a:solidFill>
                <a:latin typeface="Roboto"/>
                <a:ea typeface="Roboto"/>
                <a:cs typeface="Roboto"/>
                <a:sym typeface="Roboto"/>
              </a:defRPr>
            </a:lvl2pPr>
            <a:lvl3pPr marR="0" lvl="2" algn="l" rtl="0">
              <a:lnSpc>
                <a:spcPct val="100000"/>
              </a:lnSpc>
              <a:spcBef>
                <a:spcPts val="0"/>
              </a:spcBef>
              <a:spcAft>
                <a:spcPts val="0"/>
              </a:spcAft>
              <a:buClr>
                <a:srgbClr val="FF8700"/>
              </a:buClr>
              <a:buSzPct val="100000"/>
              <a:buFont typeface="Roboto"/>
              <a:buChar char="▹"/>
              <a:defRPr sz="2400" b="0" i="0" u="none" strike="noStrike" cap="none">
                <a:solidFill>
                  <a:srgbClr val="222222"/>
                </a:solidFill>
                <a:latin typeface="Roboto"/>
                <a:ea typeface="Roboto"/>
                <a:cs typeface="Roboto"/>
                <a:sym typeface="Roboto"/>
              </a:defRPr>
            </a:lvl3pPr>
            <a:lvl4pPr marR="0" lvl="3"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4pPr>
            <a:lvl5pPr marR="0" lvl="4"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5pPr>
            <a:lvl6pPr marR="0" lvl="5"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6pPr>
            <a:lvl7pPr marR="0" lvl="6"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7pPr>
            <a:lvl8pPr marR="0" lvl="7"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8pPr>
            <a:lvl9pPr marR="0" lvl="8"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9pPr>
          </a:lstStyle>
          <a:p>
            <a:pPr lvl="2">
              <a:lnSpc>
                <a:spcPct val="150000"/>
              </a:lnSpc>
            </a:pPr>
            <a:r>
              <a:rPr lang="en-US" sz="2800" dirty="0"/>
              <a:t>62-762.502 Storage Tank System Requirements for Field Erected Storage Tanks</a:t>
            </a:r>
          </a:p>
          <a:p>
            <a:pPr lvl="2">
              <a:lnSpc>
                <a:spcPct val="150000"/>
              </a:lnSpc>
            </a:pPr>
            <a:r>
              <a:rPr lang="en-US" sz="2800" dirty="0"/>
              <a:t>62-762.702 Repairs, Operation and Maintenance of Field Erected Storage Tank Systems</a:t>
            </a:r>
          </a:p>
        </p:txBody>
      </p:sp>
      <p:pic>
        <p:nvPicPr>
          <p:cNvPr id="6" name="Picture 5">
            <a:extLst>
              <a:ext uri="{FF2B5EF4-FFF2-40B4-BE49-F238E27FC236}">
                <a16:creationId xmlns:a16="http://schemas.microsoft.com/office/drawing/2014/main" id="{4D5587D7-1196-7EC4-1391-12655157088E}"/>
              </a:ext>
            </a:extLst>
          </p:cNvPr>
          <p:cNvPicPr>
            <a:picLocks noChangeAspect="1"/>
          </p:cNvPicPr>
          <p:nvPr/>
        </p:nvPicPr>
        <p:blipFill>
          <a:blip r:embed="rId3"/>
          <a:stretch>
            <a:fillRect/>
          </a:stretch>
        </p:blipFill>
        <p:spPr>
          <a:xfrm>
            <a:off x="9254646" y="2425704"/>
            <a:ext cx="2369107" cy="2446782"/>
          </a:xfrm>
          <a:prstGeom prst="rect">
            <a:avLst/>
          </a:prstGeom>
        </p:spPr>
      </p:pic>
    </p:spTree>
    <p:extLst>
      <p:ext uri="{BB962C8B-B14F-4D97-AF65-F5344CB8AC3E}">
        <p14:creationId xmlns:p14="http://schemas.microsoft.com/office/powerpoint/2010/main" val="3378751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2F1CB-6882-4B14-8B82-0A5E9A0CBFF0}"/>
              </a:ext>
            </a:extLst>
          </p:cNvPr>
          <p:cNvSpPr>
            <a:spLocks noGrp="1"/>
          </p:cNvSpPr>
          <p:nvPr>
            <p:ph type="title"/>
          </p:nvPr>
        </p:nvSpPr>
        <p:spPr/>
        <p:txBody>
          <a:bodyPr/>
          <a:lstStyle/>
          <a:p>
            <a:r>
              <a:rPr lang="en-US" dirty="0"/>
              <a:t>Current Documents</a:t>
            </a:r>
          </a:p>
        </p:txBody>
      </p:sp>
      <p:sp>
        <p:nvSpPr>
          <p:cNvPr id="5" name="Content Placeholder 2">
            <a:extLst>
              <a:ext uri="{FF2B5EF4-FFF2-40B4-BE49-F238E27FC236}">
                <a16:creationId xmlns:a16="http://schemas.microsoft.com/office/drawing/2014/main" id="{FE76311E-98AE-4FE9-9195-BA5D8A8C70A3}"/>
              </a:ext>
            </a:extLst>
          </p:cNvPr>
          <p:cNvSpPr txBox="1">
            <a:spLocks/>
          </p:cNvSpPr>
          <p:nvPr/>
        </p:nvSpPr>
        <p:spPr>
          <a:xfrm>
            <a:off x="907716" y="1569247"/>
            <a:ext cx="5202455" cy="692688"/>
          </a:xfrm>
          <a:prstGeom prst="rect">
            <a:avLst/>
          </a:prstGeom>
          <a:noFill/>
          <a:ln>
            <a:noFill/>
          </a:ln>
        </p:spPr>
        <p:txBody>
          <a:bodyPr lIns="91425" tIns="91425" rIns="91425" bIns="91425" anchor="t" anchorCtr="0">
            <a:normAutofit/>
          </a:bodyPr>
          <a:lstStyle>
            <a:defPPr marR="0" lvl="0" algn="l" rtl="0">
              <a:lnSpc>
                <a:spcPct val="100000"/>
              </a:lnSpc>
              <a:spcBef>
                <a:spcPts val="0"/>
              </a:spcBef>
              <a:spcAft>
                <a:spcPts val="0"/>
              </a:spcAft>
            </a:defPPr>
            <a:lvl1pPr marL="609585" marR="0" lvl="0" indent="-609585" algn="l" rtl="0">
              <a:lnSpc>
                <a:spcPct val="100000"/>
              </a:lnSpc>
              <a:spcBef>
                <a:spcPts val="0"/>
              </a:spcBef>
              <a:spcAft>
                <a:spcPts val="0"/>
              </a:spcAft>
              <a:buClrTx/>
              <a:buSzPct val="100000"/>
              <a:buFont typeface="Roboto"/>
              <a:buChar char="▸"/>
              <a:defRPr sz="3000" b="0" i="0" u="none" strike="noStrike" cap="none">
                <a:solidFill>
                  <a:srgbClr val="222222"/>
                </a:solidFill>
                <a:latin typeface="Roboto"/>
                <a:ea typeface="Roboto"/>
                <a:cs typeface="Roboto"/>
                <a:sym typeface="Roboto"/>
              </a:defRPr>
            </a:lvl1pPr>
            <a:lvl2pPr marR="0" lvl="1" algn="l" rtl="0">
              <a:lnSpc>
                <a:spcPct val="100000"/>
              </a:lnSpc>
              <a:spcBef>
                <a:spcPts val="0"/>
              </a:spcBef>
              <a:spcAft>
                <a:spcPts val="0"/>
              </a:spcAft>
              <a:buClr>
                <a:srgbClr val="FF8700"/>
              </a:buClr>
              <a:buSzPct val="100000"/>
              <a:buFont typeface="Roboto"/>
              <a:buChar char="▹"/>
              <a:defRPr sz="2400" b="0" i="0" u="none" strike="noStrike" cap="none">
                <a:solidFill>
                  <a:srgbClr val="222222"/>
                </a:solidFill>
                <a:latin typeface="Roboto"/>
                <a:ea typeface="Roboto"/>
                <a:cs typeface="Roboto"/>
                <a:sym typeface="Roboto"/>
              </a:defRPr>
            </a:lvl2pPr>
            <a:lvl3pPr marR="0" lvl="2" algn="l" rtl="0">
              <a:lnSpc>
                <a:spcPct val="100000"/>
              </a:lnSpc>
              <a:spcBef>
                <a:spcPts val="0"/>
              </a:spcBef>
              <a:spcAft>
                <a:spcPts val="0"/>
              </a:spcAft>
              <a:buClr>
                <a:srgbClr val="FF8700"/>
              </a:buClr>
              <a:buSzPct val="100000"/>
              <a:buFont typeface="Roboto"/>
              <a:buChar char="▹"/>
              <a:defRPr sz="2400" b="0" i="0" u="none" strike="noStrike" cap="none">
                <a:solidFill>
                  <a:srgbClr val="222222"/>
                </a:solidFill>
                <a:latin typeface="Roboto"/>
                <a:ea typeface="Roboto"/>
                <a:cs typeface="Roboto"/>
                <a:sym typeface="Roboto"/>
              </a:defRPr>
            </a:lvl3pPr>
            <a:lvl4pPr marR="0" lvl="3"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4pPr>
            <a:lvl5pPr marR="0" lvl="4"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5pPr>
            <a:lvl6pPr marR="0" lvl="5"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6pPr>
            <a:lvl7pPr marR="0" lvl="6"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7pPr>
            <a:lvl8pPr marR="0" lvl="7"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8pPr>
            <a:lvl9pPr marR="0" lvl="8"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9pPr>
          </a:lstStyle>
          <a:p>
            <a:pPr marL="0" indent="0">
              <a:buNone/>
            </a:pPr>
            <a:r>
              <a:rPr lang="en-US" dirty="0"/>
              <a:t>API 2610</a:t>
            </a:r>
          </a:p>
        </p:txBody>
      </p:sp>
      <p:sp>
        <p:nvSpPr>
          <p:cNvPr id="3" name="TextBox 2">
            <a:extLst>
              <a:ext uri="{FF2B5EF4-FFF2-40B4-BE49-F238E27FC236}">
                <a16:creationId xmlns:a16="http://schemas.microsoft.com/office/drawing/2014/main" id="{3EE37A0E-C699-5A72-2649-01AA810F5227}"/>
              </a:ext>
            </a:extLst>
          </p:cNvPr>
          <p:cNvSpPr txBox="1"/>
          <p:nvPr/>
        </p:nvSpPr>
        <p:spPr>
          <a:xfrm>
            <a:off x="907715" y="2261935"/>
            <a:ext cx="9812422" cy="1938992"/>
          </a:xfrm>
          <a:prstGeom prst="rect">
            <a:avLst/>
          </a:prstGeom>
          <a:noFill/>
        </p:spPr>
        <p:txBody>
          <a:bodyPr wrap="square" rtlCol="0">
            <a:spAutoFit/>
          </a:bodyPr>
          <a:lstStyle/>
          <a:p>
            <a:r>
              <a:rPr lang="en-US" sz="2400" dirty="0"/>
              <a:t>Design, Construction, Operation, Maintenance, and 	</a:t>
            </a:r>
          </a:p>
          <a:p>
            <a:r>
              <a:rPr lang="en-US" sz="2400" dirty="0"/>
              <a:t>Inspection of Terminal and Tank Facilities</a:t>
            </a:r>
          </a:p>
          <a:p>
            <a:endParaRPr lang="en-US" sz="2400" dirty="0"/>
          </a:p>
          <a:p>
            <a:r>
              <a:rPr lang="en-US" sz="2400" dirty="0"/>
              <a:t>Section </a:t>
            </a:r>
            <a:r>
              <a:rPr lang="it-IT" sz="2400" dirty="0"/>
              <a:t>12.5	Volatile Corrosion Inhibitors (VCI)</a:t>
            </a:r>
            <a:endParaRPr lang="en-US" sz="2400" dirty="0"/>
          </a:p>
          <a:p>
            <a:endParaRPr lang="en-US" sz="2400" dirty="0"/>
          </a:p>
        </p:txBody>
      </p:sp>
      <p:sp>
        <p:nvSpPr>
          <p:cNvPr id="4" name="Content Placeholder 2">
            <a:extLst>
              <a:ext uri="{FF2B5EF4-FFF2-40B4-BE49-F238E27FC236}">
                <a16:creationId xmlns:a16="http://schemas.microsoft.com/office/drawing/2014/main" id="{60AC3F23-5912-19B1-C730-7ACE83333FBA}"/>
              </a:ext>
            </a:extLst>
          </p:cNvPr>
          <p:cNvSpPr txBox="1">
            <a:spLocks/>
          </p:cNvSpPr>
          <p:nvPr/>
        </p:nvSpPr>
        <p:spPr>
          <a:xfrm>
            <a:off x="907715" y="4143625"/>
            <a:ext cx="5202455" cy="692688"/>
          </a:xfrm>
          <a:prstGeom prst="rect">
            <a:avLst/>
          </a:prstGeom>
          <a:noFill/>
          <a:ln>
            <a:noFill/>
          </a:ln>
        </p:spPr>
        <p:txBody>
          <a:bodyPr lIns="91425" tIns="91425" rIns="91425" bIns="91425" anchor="t" anchorCtr="0">
            <a:normAutofit/>
          </a:bodyPr>
          <a:lstStyle>
            <a:defPPr marR="0" lvl="0" algn="l" rtl="0">
              <a:lnSpc>
                <a:spcPct val="100000"/>
              </a:lnSpc>
              <a:spcBef>
                <a:spcPts val="0"/>
              </a:spcBef>
              <a:spcAft>
                <a:spcPts val="0"/>
              </a:spcAft>
            </a:defPPr>
            <a:lvl1pPr marL="609585" marR="0" lvl="0" indent="-609585" algn="l" rtl="0">
              <a:lnSpc>
                <a:spcPct val="100000"/>
              </a:lnSpc>
              <a:spcBef>
                <a:spcPts val="0"/>
              </a:spcBef>
              <a:spcAft>
                <a:spcPts val="0"/>
              </a:spcAft>
              <a:buClrTx/>
              <a:buSzPct val="100000"/>
              <a:buFont typeface="Roboto"/>
              <a:buChar char="▸"/>
              <a:defRPr sz="3000" b="0" i="0" u="none" strike="noStrike" cap="none">
                <a:solidFill>
                  <a:srgbClr val="222222"/>
                </a:solidFill>
                <a:latin typeface="Roboto"/>
                <a:ea typeface="Roboto"/>
                <a:cs typeface="Roboto"/>
                <a:sym typeface="Roboto"/>
              </a:defRPr>
            </a:lvl1pPr>
            <a:lvl2pPr marR="0" lvl="1" algn="l" rtl="0">
              <a:lnSpc>
                <a:spcPct val="100000"/>
              </a:lnSpc>
              <a:spcBef>
                <a:spcPts val="0"/>
              </a:spcBef>
              <a:spcAft>
                <a:spcPts val="0"/>
              </a:spcAft>
              <a:buClr>
                <a:srgbClr val="FF8700"/>
              </a:buClr>
              <a:buSzPct val="100000"/>
              <a:buFont typeface="Roboto"/>
              <a:buChar char="▹"/>
              <a:defRPr sz="2400" b="0" i="0" u="none" strike="noStrike" cap="none">
                <a:solidFill>
                  <a:srgbClr val="222222"/>
                </a:solidFill>
                <a:latin typeface="Roboto"/>
                <a:ea typeface="Roboto"/>
                <a:cs typeface="Roboto"/>
                <a:sym typeface="Roboto"/>
              </a:defRPr>
            </a:lvl2pPr>
            <a:lvl3pPr marR="0" lvl="2" algn="l" rtl="0">
              <a:lnSpc>
                <a:spcPct val="100000"/>
              </a:lnSpc>
              <a:spcBef>
                <a:spcPts val="0"/>
              </a:spcBef>
              <a:spcAft>
                <a:spcPts val="0"/>
              </a:spcAft>
              <a:buClr>
                <a:srgbClr val="FF8700"/>
              </a:buClr>
              <a:buSzPct val="100000"/>
              <a:buFont typeface="Roboto"/>
              <a:buChar char="▹"/>
              <a:defRPr sz="2400" b="0" i="0" u="none" strike="noStrike" cap="none">
                <a:solidFill>
                  <a:srgbClr val="222222"/>
                </a:solidFill>
                <a:latin typeface="Roboto"/>
                <a:ea typeface="Roboto"/>
                <a:cs typeface="Roboto"/>
                <a:sym typeface="Roboto"/>
              </a:defRPr>
            </a:lvl3pPr>
            <a:lvl4pPr marR="0" lvl="3"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4pPr>
            <a:lvl5pPr marR="0" lvl="4"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5pPr>
            <a:lvl6pPr marR="0" lvl="5"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6pPr>
            <a:lvl7pPr marR="0" lvl="6"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7pPr>
            <a:lvl8pPr marR="0" lvl="7"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8pPr>
            <a:lvl9pPr marR="0" lvl="8"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9pPr>
          </a:lstStyle>
          <a:p>
            <a:pPr marL="0" indent="0">
              <a:buNone/>
            </a:pPr>
            <a:r>
              <a:rPr lang="en-US" dirty="0"/>
              <a:t>API 12R1</a:t>
            </a:r>
          </a:p>
        </p:txBody>
      </p:sp>
      <p:sp>
        <p:nvSpPr>
          <p:cNvPr id="6" name="TextBox 5">
            <a:extLst>
              <a:ext uri="{FF2B5EF4-FFF2-40B4-BE49-F238E27FC236}">
                <a16:creationId xmlns:a16="http://schemas.microsoft.com/office/drawing/2014/main" id="{435BC078-F491-243A-07DA-3BEBA8B5C9E1}"/>
              </a:ext>
            </a:extLst>
          </p:cNvPr>
          <p:cNvSpPr txBox="1"/>
          <p:nvPr/>
        </p:nvSpPr>
        <p:spPr>
          <a:xfrm>
            <a:off x="907714" y="4836313"/>
            <a:ext cx="9531485" cy="1200329"/>
          </a:xfrm>
          <a:prstGeom prst="rect">
            <a:avLst/>
          </a:prstGeom>
          <a:noFill/>
        </p:spPr>
        <p:txBody>
          <a:bodyPr wrap="square" rtlCol="0">
            <a:spAutoFit/>
          </a:bodyPr>
          <a:lstStyle/>
          <a:p>
            <a:r>
              <a:rPr lang="en-US" sz="2400" dirty="0"/>
              <a:t>Installation, Operation, Maintenance, Inspection, and </a:t>
            </a:r>
          </a:p>
          <a:p>
            <a:r>
              <a:rPr lang="en-US" sz="2400" dirty="0"/>
              <a:t>Repair of Tanks in Production Service</a:t>
            </a:r>
          </a:p>
          <a:p>
            <a:endParaRPr lang="en-US" sz="2400" dirty="0"/>
          </a:p>
        </p:txBody>
      </p:sp>
      <p:pic>
        <p:nvPicPr>
          <p:cNvPr id="7" name="Picture 6">
            <a:extLst>
              <a:ext uri="{FF2B5EF4-FFF2-40B4-BE49-F238E27FC236}">
                <a16:creationId xmlns:a16="http://schemas.microsoft.com/office/drawing/2014/main" id="{D80529D9-929E-41CF-F530-FDBE6D830678}"/>
              </a:ext>
            </a:extLst>
          </p:cNvPr>
          <p:cNvPicPr>
            <a:picLocks noChangeAspect="1"/>
          </p:cNvPicPr>
          <p:nvPr/>
        </p:nvPicPr>
        <p:blipFill>
          <a:blip r:embed="rId3"/>
          <a:stretch>
            <a:fillRect/>
          </a:stretch>
        </p:blipFill>
        <p:spPr>
          <a:xfrm>
            <a:off x="8165292" y="3101607"/>
            <a:ext cx="4026708" cy="1631216"/>
          </a:xfrm>
          <a:prstGeom prst="rect">
            <a:avLst/>
          </a:prstGeom>
        </p:spPr>
      </p:pic>
    </p:spTree>
    <p:extLst>
      <p:ext uri="{BB962C8B-B14F-4D97-AF65-F5344CB8AC3E}">
        <p14:creationId xmlns:p14="http://schemas.microsoft.com/office/powerpoint/2010/main" val="45309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A0326-392A-8741-AB06-B2C73284D773}"/>
              </a:ext>
            </a:extLst>
          </p:cNvPr>
          <p:cNvSpPr>
            <a:spLocks noGrp="1"/>
          </p:cNvSpPr>
          <p:nvPr>
            <p:ph type="title"/>
          </p:nvPr>
        </p:nvSpPr>
        <p:spPr/>
        <p:txBody>
          <a:bodyPr/>
          <a:lstStyle/>
          <a:p>
            <a:r>
              <a:rPr lang="en-US" dirty="0"/>
              <a:t>Current Documents</a:t>
            </a:r>
          </a:p>
        </p:txBody>
      </p:sp>
      <p:sp>
        <p:nvSpPr>
          <p:cNvPr id="3" name="Content Placeholder 2">
            <a:extLst>
              <a:ext uri="{FF2B5EF4-FFF2-40B4-BE49-F238E27FC236}">
                <a16:creationId xmlns:a16="http://schemas.microsoft.com/office/drawing/2014/main" id="{6D199AEC-88FE-8844-BC7D-3783A8566979}"/>
              </a:ext>
            </a:extLst>
          </p:cNvPr>
          <p:cNvSpPr>
            <a:spLocks noGrp="1"/>
          </p:cNvSpPr>
          <p:nvPr>
            <p:ph type="body" idx="1"/>
          </p:nvPr>
        </p:nvSpPr>
        <p:spPr>
          <a:xfrm>
            <a:off x="692912" y="1703499"/>
            <a:ext cx="11086004" cy="4864400"/>
          </a:xfrm>
        </p:spPr>
        <p:txBody>
          <a:bodyPr>
            <a:normAutofit/>
          </a:bodyPr>
          <a:lstStyle/>
          <a:p>
            <a:pPr marL="0" indent="0">
              <a:buNone/>
            </a:pPr>
            <a:r>
              <a:rPr lang="en-US" sz="3200" b="1" dirty="0">
                <a:latin typeface="Roboto" panose="02000000000000000000" pitchFamily="2" charset="0"/>
                <a:ea typeface="Roboto" panose="02000000000000000000" pitchFamily="2" charset="0"/>
              </a:rPr>
              <a:t>API Technical Report 655</a:t>
            </a:r>
          </a:p>
          <a:p>
            <a:pPr marL="0" indent="0">
              <a:buNone/>
            </a:pPr>
            <a:r>
              <a:rPr lang="en-US" sz="2800" b="1" dirty="0">
                <a:latin typeface="Roboto" panose="02000000000000000000" pitchFamily="2" charset="0"/>
                <a:ea typeface="Roboto" panose="02000000000000000000" pitchFamily="2" charset="0"/>
              </a:rPr>
              <a:t>FIRST EDITION, APRIL 2021</a:t>
            </a:r>
          </a:p>
          <a:p>
            <a:pPr marL="0" indent="0">
              <a:buNone/>
            </a:pPr>
            <a:endParaRPr lang="en-US" sz="2800" b="1" dirty="0">
              <a:latin typeface="Roboto" panose="02000000000000000000" pitchFamily="2" charset="0"/>
              <a:ea typeface="Roboto" panose="02000000000000000000" pitchFamily="2" charset="0"/>
            </a:endParaRPr>
          </a:p>
          <a:p>
            <a:pPr marL="0" indent="0">
              <a:buNone/>
            </a:pPr>
            <a:r>
              <a:rPr lang="en-US" sz="2800" b="1" dirty="0">
                <a:latin typeface="Roboto" panose="02000000000000000000" pitchFamily="2" charset="0"/>
                <a:ea typeface="Roboto" panose="02000000000000000000" pitchFamily="2" charset="0"/>
              </a:rPr>
              <a:t>Vapor Corrosion Inhibitors for Storage Tanks</a:t>
            </a:r>
          </a:p>
        </p:txBody>
      </p:sp>
      <p:sp>
        <p:nvSpPr>
          <p:cNvPr id="8" name="TextBox 7">
            <a:extLst>
              <a:ext uri="{FF2B5EF4-FFF2-40B4-BE49-F238E27FC236}">
                <a16:creationId xmlns:a16="http://schemas.microsoft.com/office/drawing/2014/main" id="{EE2B9292-B8FE-780E-0A87-C9BC2662C15D}"/>
              </a:ext>
            </a:extLst>
          </p:cNvPr>
          <p:cNvSpPr txBox="1"/>
          <p:nvPr/>
        </p:nvSpPr>
        <p:spPr>
          <a:xfrm>
            <a:off x="692912" y="3938783"/>
            <a:ext cx="8330772" cy="2923877"/>
          </a:xfrm>
          <a:prstGeom prst="rect">
            <a:avLst/>
          </a:prstGeom>
          <a:noFill/>
        </p:spPr>
        <p:txBody>
          <a:bodyPr wrap="square">
            <a:spAutoFit/>
          </a:bodyPr>
          <a:lstStyle/>
          <a:p>
            <a:pPr algn="l"/>
            <a:r>
              <a:rPr lang="en-US" sz="2000" b="1" i="0" u="none" strike="noStrike" baseline="0" dirty="0">
                <a:latin typeface="Arial-BoldMT"/>
              </a:rPr>
              <a:t>1 	</a:t>
            </a:r>
            <a:r>
              <a:rPr lang="en-US" sz="2000" b="0" i="0" u="none" strike="noStrike" baseline="0" dirty="0">
                <a:latin typeface="ArialMT"/>
              </a:rPr>
              <a:t>Scope.................................................................................. 1</a:t>
            </a:r>
          </a:p>
          <a:p>
            <a:pPr algn="l"/>
            <a:r>
              <a:rPr lang="en-US" sz="2000" b="1" i="0" u="none" strike="noStrike" baseline="0" dirty="0">
                <a:latin typeface="Arial-BoldMT"/>
              </a:rPr>
              <a:t>2 	</a:t>
            </a:r>
            <a:r>
              <a:rPr lang="en-US" sz="2000" b="0" i="0" u="none" strike="noStrike" baseline="0" dirty="0">
                <a:latin typeface="ArialMT"/>
              </a:rPr>
              <a:t>Normative References......................................................... 2</a:t>
            </a:r>
          </a:p>
          <a:p>
            <a:pPr algn="l"/>
            <a:r>
              <a:rPr lang="en-US" sz="2000" b="1" i="0" u="none" strike="noStrike" baseline="0" dirty="0">
                <a:latin typeface="Arial-BoldMT"/>
              </a:rPr>
              <a:t>3 	</a:t>
            </a:r>
            <a:r>
              <a:rPr lang="en-US" sz="2000" b="0" i="0" u="none" strike="noStrike" baseline="0" dirty="0">
                <a:latin typeface="ArialMT"/>
              </a:rPr>
              <a:t>Definitions............................................................................ 2</a:t>
            </a:r>
          </a:p>
          <a:p>
            <a:pPr algn="l"/>
            <a:r>
              <a:rPr lang="en-US" sz="2000" b="1" i="0" u="none" strike="noStrike" baseline="0" dirty="0">
                <a:latin typeface="Arial-BoldMT"/>
              </a:rPr>
              <a:t>4 	</a:t>
            </a:r>
            <a:r>
              <a:rPr lang="en-US" sz="2000" b="0" i="0" u="none" strike="noStrike" baseline="0" dirty="0">
                <a:latin typeface="ArialMT"/>
              </a:rPr>
              <a:t>VCI Application Method Options.......................................... 4</a:t>
            </a:r>
          </a:p>
          <a:p>
            <a:pPr algn="l"/>
            <a:r>
              <a:rPr lang="en-US" sz="2000" b="1" i="0" u="none" strike="noStrike" baseline="0" dirty="0">
                <a:latin typeface="Arial-BoldMT"/>
              </a:rPr>
              <a:t>5 	</a:t>
            </a:r>
            <a:r>
              <a:rPr lang="en-US" sz="2000" b="0" i="0" u="none" strike="noStrike" baseline="0" dirty="0">
                <a:latin typeface="ArialMT"/>
              </a:rPr>
              <a:t>Elements That Affect VCI Installation and Maintenance...... 9</a:t>
            </a:r>
          </a:p>
          <a:p>
            <a:pPr algn="l"/>
            <a:r>
              <a:rPr lang="en-US" sz="2000" b="1" i="0" u="none" strike="noStrike" baseline="0" dirty="0">
                <a:latin typeface="Arial-BoldMT"/>
              </a:rPr>
              <a:t>6 	</a:t>
            </a:r>
            <a:r>
              <a:rPr lang="en-US" sz="2000" b="0" i="0" u="none" strike="noStrike" baseline="0" dirty="0">
                <a:latin typeface="ArialMT"/>
              </a:rPr>
              <a:t>Monitoring and Replenishment............................................ 13</a:t>
            </a:r>
          </a:p>
          <a:p>
            <a:pPr algn="l"/>
            <a:r>
              <a:rPr lang="en-US" sz="2000" b="1" i="0" u="none" strike="noStrike" baseline="0" dirty="0">
                <a:latin typeface="Arial-BoldMT"/>
              </a:rPr>
              <a:t>7 	</a:t>
            </a:r>
            <a:r>
              <a:rPr lang="en-US" sz="2000" b="0" i="0" u="none" strike="noStrike" baseline="0" dirty="0">
                <a:latin typeface="ArialMT"/>
              </a:rPr>
              <a:t>VCI and Cathodic Protection............................................... 14</a:t>
            </a:r>
          </a:p>
          <a:p>
            <a:pPr algn="l"/>
            <a:endParaRPr lang="en-US" sz="4400" dirty="0"/>
          </a:p>
        </p:txBody>
      </p:sp>
    </p:spTree>
    <p:extLst>
      <p:ext uri="{BB962C8B-B14F-4D97-AF65-F5344CB8AC3E}">
        <p14:creationId xmlns:p14="http://schemas.microsoft.com/office/powerpoint/2010/main" val="1594118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2F1CB-6882-4B14-8B82-0A5E9A0CBFF0}"/>
              </a:ext>
            </a:extLst>
          </p:cNvPr>
          <p:cNvSpPr>
            <a:spLocks noGrp="1"/>
          </p:cNvSpPr>
          <p:nvPr>
            <p:ph type="title"/>
          </p:nvPr>
        </p:nvSpPr>
        <p:spPr/>
        <p:txBody>
          <a:bodyPr/>
          <a:lstStyle/>
          <a:p>
            <a:r>
              <a:rPr lang="en-US" dirty="0"/>
              <a:t>Future Documents</a:t>
            </a:r>
          </a:p>
        </p:txBody>
      </p:sp>
      <p:sp>
        <p:nvSpPr>
          <p:cNvPr id="5" name="Content Placeholder 2">
            <a:extLst>
              <a:ext uri="{FF2B5EF4-FFF2-40B4-BE49-F238E27FC236}">
                <a16:creationId xmlns:a16="http://schemas.microsoft.com/office/drawing/2014/main" id="{FE76311E-98AE-4FE9-9195-BA5D8A8C70A3}"/>
              </a:ext>
            </a:extLst>
          </p:cNvPr>
          <p:cNvSpPr txBox="1">
            <a:spLocks/>
          </p:cNvSpPr>
          <p:nvPr/>
        </p:nvSpPr>
        <p:spPr>
          <a:xfrm>
            <a:off x="548640" y="1870038"/>
            <a:ext cx="11094720" cy="1460324"/>
          </a:xfrm>
          <a:prstGeom prst="rect">
            <a:avLst/>
          </a:prstGeom>
          <a:noFill/>
          <a:ln>
            <a:noFill/>
          </a:ln>
        </p:spPr>
        <p:txBody>
          <a:bodyPr lIns="91425" tIns="91425" rIns="91425" bIns="91425" anchor="t" anchorCtr="0">
            <a:normAutofit lnSpcReduction="10000"/>
          </a:bodyPr>
          <a:lstStyle>
            <a:defPPr marR="0" lvl="0" algn="l" rtl="0">
              <a:lnSpc>
                <a:spcPct val="100000"/>
              </a:lnSpc>
              <a:spcBef>
                <a:spcPts val="0"/>
              </a:spcBef>
              <a:spcAft>
                <a:spcPts val="0"/>
              </a:spcAft>
            </a:defPPr>
            <a:lvl1pPr marL="609585" marR="0" lvl="0" indent="-609585" algn="l" rtl="0">
              <a:lnSpc>
                <a:spcPct val="100000"/>
              </a:lnSpc>
              <a:spcBef>
                <a:spcPts val="0"/>
              </a:spcBef>
              <a:spcAft>
                <a:spcPts val="0"/>
              </a:spcAft>
              <a:buClrTx/>
              <a:buSzPct val="100000"/>
              <a:buFont typeface="Roboto"/>
              <a:buChar char="▸"/>
              <a:defRPr sz="3000" b="0" i="0" u="none" strike="noStrike" cap="none">
                <a:solidFill>
                  <a:srgbClr val="222222"/>
                </a:solidFill>
                <a:latin typeface="Roboto"/>
                <a:ea typeface="Roboto"/>
                <a:cs typeface="Roboto"/>
                <a:sym typeface="Roboto"/>
              </a:defRPr>
            </a:lvl1pPr>
            <a:lvl2pPr marR="0" lvl="1" algn="l" rtl="0">
              <a:lnSpc>
                <a:spcPct val="100000"/>
              </a:lnSpc>
              <a:spcBef>
                <a:spcPts val="0"/>
              </a:spcBef>
              <a:spcAft>
                <a:spcPts val="0"/>
              </a:spcAft>
              <a:buClr>
                <a:srgbClr val="FF8700"/>
              </a:buClr>
              <a:buSzPct val="100000"/>
              <a:buFont typeface="Roboto"/>
              <a:buChar char="▹"/>
              <a:defRPr sz="2400" b="0" i="0" u="none" strike="noStrike" cap="none">
                <a:solidFill>
                  <a:srgbClr val="222222"/>
                </a:solidFill>
                <a:latin typeface="Roboto"/>
                <a:ea typeface="Roboto"/>
                <a:cs typeface="Roboto"/>
                <a:sym typeface="Roboto"/>
              </a:defRPr>
            </a:lvl2pPr>
            <a:lvl3pPr marR="0" lvl="2" algn="l" rtl="0">
              <a:lnSpc>
                <a:spcPct val="100000"/>
              </a:lnSpc>
              <a:spcBef>
                <a:spcPts val="0"/>
              </a:spcBef>
              <a:spcAft>
                <a:spcPts val="0"/>
              </a:spcAft>
              <a:buClr>
                <a:srgbClr val="FF8700"/>
              </a:buClr>
              <a:buSzPct val="100000"/>
              <a:buFont typeface="Roboto"/>
              <a:buChar char="▹"/>
              <a:defRPr sz="2400" b="0" i="0" u="none" strike="noStrike" cap="none">
                <a:solidFill>
                  <a:srgbClr val="222222"/>
                </a:solidFill>
                <a:latin typeface="Roboto"/>
                <a:ea typeface="Roboto"/>
                <a:cs typeface="Roboto"/>
                <a:sym typeface="Roboto"/>
              </a:defRPr>
            </a:lvl3pPr>
            <a:lvl4pPr marR="0" lvl="3"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4pPr>
            <a:lvl5pPr marR="0" lvl="4"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5pPr>
            <a:lvl6pPr marR="0" lvl="5"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6pPr>
            <a:lvl7pPr marR="0" lvl="6"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7pPr>
            <a:lvl8pPr marR="0" lvl="7"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8pPr>
            <a:lvl9pPr marR="0" lvl="8"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9pPr>
          </a:lstStyle>
          <a:p>
            <a:pPr marL="0" indent="0">
              <a:buNone/>
            </a:pPr>
            <a:r>
              <a:rPr lang="en-US" b="1" dirty="0">
                <a:solidFill>
                  <a:schemeClr val="tx1"/>
                </a:solidFill>
              </a:rPr>
              <a:t>AMPP SP21474-2023 </a:t>
            </a:r>
            <a:r>
              <a:rPr lang="en-US" dirty="0"/>
              <a:t>(originally NACE TG 543)</a:t>
            </a:r>
          </a:p>
          <a:p>
            <a:pPr marL="0" indent="0">
              <a:buNone/>
            </a:pPr>
            <a:r>
              <a:rPr lang="en-US" dirty="0"/>
              <a:t>Standard for External Corrosion Control of On-Grade Carbon Steel Storage Tank Bottoms</a:t>
            </a:r>
          </a:p>
        </p:txBody>
      </p:sp>
      <p:sp>
        <p:nvSpPr>
          <p:cNvPr id="3" name="TextBox 2">
            <a:extLst>
              <a:ext uri="{FF2B5EF4-FFF2-40B4-BE49-F238E27FC236}">
                <a16:creationId xmlns:a16="http://schemas.microsoft.com/office/drawing/2014/main" id="{4AC5DC2D-70C9-AC34-8226-8778A1BA4EC8}"/>
              </a:ext>
            </a:extLst>
          </p:cNvPr>
          <p:cNvSpPr txBox="1"/>
          <p:nvPr/>
        </p:nvSpPr>
        <p:spPr>
          <a:xfrm>
            <a:off x="548640" y="3729790"/>
            <a:ext cx="10467473" cy="1384995"/>
          </a:xfrm>
          <a:prstGeom prst="rect">
            <a:avLst/>
          </a:prstGeom>
          <a:noFill/>
        </p:spPr>
        <p:txBody>
          <a:bodyPr wrap="square" rtlCol="0">
            <a:spAutoFit/>
          </a:bodyPr>
          <a:lstStyle/>
          <a:p>
            <a:r>
              <a:rPr lang="en-US" sz="2800" dirty="0"/>
              <a:t>Original draft – 2016</a:t>
            </a:r>
          </a:p>
          <a:p>
            <a:endParaRPr lang="en-US" sz="2800" dirty="0"/>
          </a:p>
          <a:p>
            <a:r>
              <a:rPr lang="en-US" sz="2800" dirty="0"/>
              <a:t>Expected to publish - 2023</a:t>
            </a:r>
          </a:p>
        </p:txBody>
      </p:sp>
    </p:spTree>
    <p:extLst>
      <p:ext uri="{BB962C8B-B14F-4D97-AF65-F5344CB8AC3E}">
        <p14:creationId xmlns:p14="http://schemas.microsoft.com/office/powerpoint/2010/main" val="3231363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2F1CB-6882-4B14-8B82-0A5E9A0CBFF0}"/>
              </a:ext>
            </a:extLst>
          </p:cNvPr>
          <p:cNvSpPr>
            <a:spLocks noGrp="1"/>
          </p:cNvSpPr>
          <p:nvPr>
            <p:ph type="title"/>
          </p:nvPr>
        </p:nvSpPr>
        <p:spPr/>
        <p:txBody>
          <a:bodyPr/>
          <a:lstStyle/>
          <a:p>
            <a:r>
              <a:rPr lang="en-US" dirty="0"/>
              <a:t>Published Studies</a:t>
            </a:r>
          </a:p>
        </p:txBody>
      </p:sp>
      <p:sp>
        <p:nvSpPr>
          <p:cNvPr id="5" name="Content Placeholder 2">
            <a:extLst>
              <a:ext uri="{FF2B5EF4-FFF2-40B4-BE49-F238E27FC236}">
                <a16:creationId xmlns:a16="http://schemas.microsoft.com/office/drawing/2014/main" id="{FE76311E-98AE-4FE9-9195-BA5D8A8C70A3}"/>
              </a:ext>
            </a:extLst>
          </p:cNvPr>
          <p:cNvSpPr txBox="1">
            <a:spLocks/>
          </p:cNvSpPr>
          <p:nvPr/>
        </p:nvSpPr>
        <p:spPr>
          <a:xfrm>
            <a:off x="866273" y="2791325"/>
            <a:ext cx="11285855" cy="1460324"/>
          </a:xfrm>
          <a:prstGeom prst="rect">
            <a:avLst/>
          </a:prstGeom>
          <a:noFill/>
          <a:ln>
            <a:noFill/>
          </a:ln>
        </p:spPr>
        <p:txBody>
          <a:bodyPr lIns="91425" tIns="91425" rIns="91425" bIns="91425" anchor="t" anchorCtr="0">
            <a:normAutofit/>
          </a:bodyPr>
          <a:lstStyle>
            <a:defPPr marR="0" lvl="0" algn="l" rtl="0">
              <a:lnSpc>
                <a:spcPct val="100000"/>
              </a:lnSpc>
              <a:spcBef>
                <a:spcPts val="0"/>
              </a:spcBef>
              <a:spcAft>
                <a:spcPts val="0"/>
              </a:spcAft>
            </a:defPPr>
            <a:lvl1pPr marL="609585" marR="0" lvl="0" indent="-609585" algn="l" rtl="0">
              <a:lnSpc>
                <a:spcPct val="100000"/>
              </a:lnSpc>
              <a:spcBef>
                <a:spcPts val="0"/>
              </a:spcBef>
              <a:spcAft>
                <a:spcPts val="0"/>
              </a:spcAft>
              <a:buClrTx/>
              <a:buSzPct val="100000"/>
              <a:buFont typeface="Roboto"/>
              <a:buChar char="▸"/>
              <a:defRPr sz="3000" b="0" i="0" u="none" strike="noStrike" cap="none">
                <a:solidFill>
                  <a:srgbClr val="222222"/>
                </a:solidFill>
                <a:latin typeface="Roboto"/>
                <a:ea typeface="Roboto"/>
                <a:cs typeface="Roboto"/>
                <a:sym typeface="Roboto"/>
              </a:defRPr>
            </a:lvl1pPr>
            <a:lvl2pPr marR="0" lvl="1" algn="l" rtl="0">
              <a:lnSpc>
                <a:spcPct val="100000"/>
              </a:lnSpc>
              <a:spcBef>
                <a:spcPts val="0"/>
              </a:spcBef>
              <a:spcAft>
                <a:spcPts val="0"/>
              </a:spcAft>
              <a:buClr>
                <a:srgbClr val="FF8700"/>
              </a:buClr>
              <a:buSzPct val="100000"/>
              <a:buFont typeface="Roboto"/>
              <a:buChar char="▹"/>
              <a:defRPr sz="2400" b="0" i="0" u="none" strike="noStrike" cap="none">
                <a:solidFill>
                  <a:srgbClr val="222222"/>
                </a:solidFill>
                <a:latin typeface="Roboto"/>
                <a:ea typeface="Roboto"/>
                <a:cs typeface="Roboto"/>
                <a:sym typeface="Roboto"/>
              </a:defRPr>
            </a:lvl2pPr>
            <a:lvl3pPr marR="0" lvl="2" algn="l" rtl="0">
              <a:lnSpc>
                <a:spcPct val="100000"/>
              </a:lnSpc>
              <a:spcBef>
                <a:spcPts val="0"/>
              </a:spcBef>
              <a:spcAft>
                <a:spcPts val="0"/>
              </a:spcAft>
              <a:buClr>
                <a:srgbClr val="FF8700"/>
              </a:buClr>
              <a:buSzPct val="100000"/>
              <a:buFont typeface="Roboto"/>
              <a:buChar char="▹"/>
              <a:defRPr sz="2400" b="0" i="0" u="none" strike="noStrike" cap="none">
                <a:solidFill>
                  <a:srgbClr val="222222"/>
                </a:solidFill>
                <a:latin typeface="Roboto"/>
                <a:ea typeface="Roboto"/>
                <a:cs typeface="Roboto"/>
                <a:sym typeface="Roboto"/>
              </a:defRPr>
            </a:lvl3pPr>
            <a:lvl4pPr marR="0" lvl="3"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4pPr>
            <a:lvl5pPr marR="0" lvl="4"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5pPr>
            <a:lvl6pPr marR="0" lvl="5"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6pPr>
            <a:lvl7pPr marR="0" lvl="6"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7pPr>
            <a:lvl8pPr marR="0" lvl="7"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8pPr>
            <a:lvl9pPr marR="0" lvl="8"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9pPr>
          </a:lstStyle>
          <a:p>
            <a:pPr marL="0" indent="0" algn="l">
              <a:buNone/>
            </a:pPr>
            <a:endParaRPr lang="en-US" sz="1800" b="0" i="0" u="none" strike="noStrike" baseline="0" dirty="0">
              <a:solidFill>
                <a:srgbClr val="000000"/>
              </a:solidFill>
              <a:latin typeface="Times New Roman" panose="02020603050405020304" pitchFamily="18" charset="0"/>
            </a:endParaRPr>
          </a:p>
          <a:p>
            <a:pPr marL="0" indent="0">
              <a:buNone/>
            </a:pPr>
            <a:r>
              <a:rPr lang="en-US" sz="2400" b="1" i="0" u="none" strike="noStrike" baseline="0" dirty="0">
                <a:solidFill>
                  <a:srgbClr val="000000"/>
                </a:solidFill>
                <a:latin typeface="Times New Roman" panose="02020603050405020304" pitchFamily="18" charset="0"/>
              </a:rPr>
              <a:t>Vapor Corrosion Inhibitors Effectiveness for Tank Bottom Plate Corrosion Control </a:t>
            </a:r>
            <a:endParaRPr lang="en-US" sz="2400" b="0" i="0" u="none" strike="noStrike" baseline="0" dirty="0">
              <a:solidFill>
                <a:srgbClr val="000000"/>
              </a:solidFill>
              <a:latin typeface="Times New Roman" panose="02020603050405020304" pitchFamily="18" charset="0"/>
            </a:endParaRPr>
          </a:p>
          <a:p>
            <a:pPr marL="0" indent="0">
              <a:buNone/>
            </a:pPr>
            <a:r>
              <a:rPr lang="en-US" sz="1800" b="0" i="0" u="none" strike="noStrike" baseline="0" dirty="0">
                <a:solidFill>
                  <a:srgbClr val="000000"/>
                </a:solidFill>
                <a:latin typeface="Times New Roman" panose="02020603050405020304" pitchFamily="18" charset="0"/>
              </a:rPr>
              <a:t>Contract PR–015–153602 </a:t>
            </a:r>
            <a:endParaRPr lang="en-US" dirty="0"/>
          </a:p>
        </p:txBody>
      </p:sp>
      <p:pic>
        <p:nvPicPr>
          <p:cNvPr id="3" name="Picture 2">
            <a:extLst>
              <a:ext uri="{FF2B5EF4-FFF2-40B4-BE49-F238E27FC236}">
                <a16:creationId xmlns:a16="http://schemas.microsoft.com/office/drawing/2014/main" id="{60253264-3ECE-BC3C-8780-FC08D2DAC8DD}"/>
              </a:ext>
            </a:extLst>
          </p:cNvPr>
          <p:cNvPicPr>
            <a:picLocks noChangeAspect="1"/>
          </p:cNvPicPr>
          <p:nvPr/>
        </p:nvPicPr>
        <p:blipFill rotWithShape="1">
          <a:blip r:embed="rId3"/>
          <a:srcRect l="18253" t="30632" r="19348" b="35844"/>
          <a:stretch/>
        </p:blipFill>
        <p:spPr>
          <a:xfrm>
            <a:off x="866274" y="1467852"/>
            <a:ext cx="4105730" cy="1323474"/>
          </a:xfrm>
          <a:prstGeom prst="rect">
            <a:avLst/>
          </a:prstGeom>
        </p:spPr>
      </p:pic>
      <p:sp>
        <p:nvSpPr>
          <p:cNvPr id="8" name="TextBox 7">
            <a:extLst>
              <a:ext uri="{FF2B5EF4-FFF2-40B4-BE49-F238E27FC236}">
                <a16:creationId xmlns:a16="http://schemas.microsoft.com/office/drawing/2014/main" id="{4CEB0CAA-E354-AEF0-0A85-5CD656EDE442}"/>
              </a:ext>
            </a:extLst>
          </p:cNvPr>
          <p:cNvSpPr txBox="1"/>
          <p:nvPr/>
        </p:nvSpPr>
        <p:spPr>
          <a:xfrm>
            <a:off x="866273" y="4066675"/>
            <a:ext cx="11285855" cy="1881990"/>
          </a:xfrm>
          <a:prstGeom prst="rect">
            <a:avLst/>
          </a:prstGeom>
          <a:noFill/>
        </p:spPr>
        <p:txBody>
          <a:bodyPr wrap="square">
            <a:spAutoFit/>
          </a:bodyPr>
          <a:lstStyle/>
          <a:p>
            <a:pPr marL="457200" indent="-457200">
              <a:lnSpc>
                <a:spcPct val="150000"/>
              </a:lnSpc>
              <a:buFont typeface="+mj-lt"/>
              <a:buAutoNum type="arabicPeriod"/>
            </a:pPr>
            <a:r>
              <a:rPr lang="en-US" sz="2000" dirty="0"/>
              <a:t>Determine whether the VCIs are effective in mitigating corrosion to a level comparable to a working CP system for tank bottoms </a:t>
            </a:r>
          </a:p>
          <a:p>
            <a:pPr marL="457200" indent="-457200">
              <a:lnSpc>
                <a:spcPct val="150000"/>
              </a:lnSpc>
              <a:buFont typeface="+mj-lt"/>
              <a:buAutoNum type="arabicPeriod"/>
            </a:pPr>
            <a:r>
              <a:rPr lang="en-US" sz="2000" dirty="0"/>
              <a:t>Determine the best way to monitor efficacy of VCIs</a:t>
            </a:r>
          </a:p>
          <a:p>
            <a:pPr marL="457200" indent="-457200">
              <a:lnSpc>
                <a:spcPct val="150000"/>
              </a:lnSpc>
              <a:buFont typeface="+mj-lt"/>
              <a:buAutoNum type="arabicPeriod"/>
            </a:pPr>
            <a:r>
              <a:rPr lang="en-US" sz="2000" dirty="0"/>
              <a:t>Whether the VCIs are compatible with CP or not.</a:t>
            </a:r>
          </a:p>
        </p:txBody>
      </p:sp>
    </p:spTree>
    <p:extLst>
      <p:ext uri="{BB962C8B-B14F-4D97-AF65-F5344CB8AC3E}">
        <p14:creationId xmlns:p14="http://schemas.microsoft.com/office/powerpoint/2010/main" val="1459302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2F1CB-6882-4B14-8B82-0A5E9A0CBFF0}"/>
              </a:ext>
            </a:extLst>
          </p:cNvPr>
          <p:cNvSpPr>
            <a:spLocks noGrp="1"/>
          </p:cNvSpPr>
          <p:nvPr>
            <p:ph type="title"/>
          </p:nvPr>
        </p:nvSpPr>
        <p:spPr/>
        <p:txBody>
          <a:bodyPr/>
          <a:lstStyle/>
          <a:p>
            <a:r>
              <a:rPr lang="en-US" dirty="0"/>
              <a:t>Published Studies</a:t>
            </a:r>
          </a:p>
        </p:txBody>
      </p:sp>
      <p:sp>
        <p:nvSpPr>
          <p:cNvPr id="5" name="Content Placeholder 2">
            <a:extLst>
              <a:ext uri="{FF2B5EF4-FFF2-40B4-BE49-F238E27FC236}">
                <a16:creationId xmlns:a16="http://schemas.microsoft.com/office/drawing/2014/main" id="{FE76311E-98AE-4FE9-9195-BA5D8A8C70A3}"/>
              </a:ext>
            </a:extLst>
          </p:cNvPr>
          <p:cNvSpPr txBox="1">
            <a:spLocks/>
          </p:cNvSpPr>
          <p:nvPr/>
        </p:nvSpPr>
        <p:spPr>
          <a:xfrm>
            <a:off x="866273" y="2791325"/>
            <a:ext cx="11285855" cy="1460324"/>
          </a:xfrm>
          <a:prstGeom prst="rect">
            <a:avLst/>
          </a:prstGeom>
          <a:noFill/>
          <a:ln>
            <a:noFill/>
          </a:ln>
        </p:spPr>
        <p:txBody>
          <a:bodyPr lIns="91425" tIns="91425" rIns="91425" bIns="91425" anchor="t" anchorCtr="0">
            <a:normAutofit lnSpcReduction="10000"/>
          </a:bodyPr>
          <a:lstStyle>
            <a:defPPr marR="0" lvl="0" algn="l" rtl="0">
              <a:lnSpc>
                <a:spcPct val="100000"/>
              </a:lnSpc>
              <a:spcBef>
                <a:spcPts val="0"/>
              </a:spcBef>
              <a:spcAft>
                <a:spcPts val="0"/>
              </a:spcAft>
            </a:defPPr>
            <a:lvl1pPr marL="609585" marR="0" lvl="0" indent="-609585" algn="l" rtl="0">
              <a:lnSpc>
                <a:spcPct val="100000"/>
              </a:lnSpc>
              <a:spcBef>
                <a:spcPts val="0"/>
              </a:spcBef>
              <a:spcAft>
                <a:spcPts val="0"/>
              </a:spcAft>
              <a:buClrTx/>
              <a:buSzPct val="100000"/>
              <a:buFont typeface="Roboto"/>
              <a:buChar char="▸"/>
              <a:defRPr sz="3000" b="0" i="0" u="none" strike="noStrike" cap="none">
                <a:solidFill>
                  <a:srgbClr val="222222"/>
                </a:solidFill>
                <a:latin typeface="Roboto"/>
                <a:ea typeface="Roboto"/>
                <a:cs typeface="Roboto"/>
                <a:sym typeface="Roboto"/>
              </a:defRPr>
            </a:lvl1pPr>
            <a:lvl2pPr marR="0" lvl="1" algn="l" rtl="0">
              <a:lnSpc>
                <a:spcPct val="100000"/>
              </a:lnSpc>
              <a:spcBef>
                <a:spcPts val="0"/>
              </a:spcBef>
              <a:spcAft>
                <a:spcPts val="0"/>
              </a:spcAft>
              <a:buClr>
                <a:srgbClr val="FF8700"/>
              </a:buClr>
              <a:buSzPct val="100000"/>
              <a:buFont typeface="Roboto"/>
              <a:buChar char="▹"/>
              <a:defRPr sz="2400" b="0" i="0" u="none" strike="noStrike" cap="none">
                <a:solidFill>
                  <a:srgbClr val="222222"/>
                </a:solidFill>
                <a:latin typeface="Roboto"/>
                <a:ea typeface="Roboto"/>
                <a:cs typeface="Roboto"/>
                <a:sym typeface="Roboto"/>
              </a:defRPr>
            </a:lvl2pPr>
            <a:lvl3pPr marR="0" lvl="2" algn="l" rtl="0">
              <a:lnSpc>
                <a:spcPct val="100000"/>
              </a:lnSpc>
              <a:spcBef>
                <a:spcPts val="0"/>
              </a:spcBef>
              <a:spcAft>
                <a:spcPts val="0"/>
              </a:spcAft>
              <a:buClr>
                <a:srgbClr val="FF8700"/>
              </a:buClr>
              <a:buSzPct val="100000"/>
              <a:buFont typeface="Roboto"/>
              <a:buChar char="▹"/>
              <a:defRPr sz="2400" b="0" i="0" u="none" strike="noStrike" cap="none">
                <a:solidFill>
                  <a:srgbClr val="222222"/>
                </a:solidFill>
                <a:latin typeface="Roboto"/>
                <a:ea typeface="Roboto"/>
                <a:cs typeface="Roboto"/>
                <a:sym typeface="Roboto"/>
              </a:defRPr>
            </a:lvl3pPr>
            <a:lvl4pPr marR="0" lvl="3"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4pPr>
            <a:lvl5pPr marR="0" lvl="4"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5pPr>
            <a:lvl6pPr marR="0" lvl="5"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6pPr>
            <a:lvl7pPr marR="0" lvl="6"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7pPr>
            <a:lvl8pPr marR="0" lvl="7"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8pPr>
            <a:lvl9pPr marR="0" lvl="8" algn="l" rtl="0">
              <a:lnSpc>
                <a:spcPct val="100000"/>
              </a:lnSpc>
              <a:spcBef>
                <a:spcPts val="0"/>
              </a:spcBef>
              <a:spcAft>
                <a:spcPts val="0"/>
              </a:spcAft>
              <a:buClr>
                <a:srgbClr val="FF8700"/>
              </a:buClr>
              <a:buSzPct val="100000"/>
              <a:buFont typeface="Roboto"/>
              <a:buChar char="▹"/>
              <a:defRPr sz="1800" b="0" i="0" u="none" strike="noStrike" cap="none">
                <a:solidFill>
                  <a:srgbClr val="222222"/>
                </a:solidFill>
                <a:latin typeface="Roboto"/>
                <a:ea typeface="Roboto"/>
                <a:cs typeface="Roboto"/>
                <a:sym typeface="Roboto"/>
              </a:defRPr>
            </a:lvl9pPr>
          </a:lstStyle>
          <a:p>
            <a:pPr marL="0" indent="0" algn="l">
              <a:buNone/>
            </a:pPr>
            <a:endParaRPr lang="en-US" sz="1800" b="0" i="0" u="none" strike="noStrike" baseline="0" dirty="0">
              <a:solidFill>
                <a:srgbClr val="000000"/>
              </a:solidFill>
              <a:latin typeface="Times New Roman" panose="02020603050405020304" pitchFamily="18" charset="0"/>
            </a:endParaRPr>
          </a:p>
          <a:p>
            <a:pPr marL="0" indent="0">
              <a:buNone/>
            </a:pPr>
            <a:r>
              <a:rPr lang="en-US" sz="2400" b="1" i="0" u="none" strike="noStrike" baseline="0" dirty="0">
                <a:solidFill>
                  <a:srgbClr val="000000"/>
                </a:solidFill>
                <a:latin typeface="Times New Roman" panose="02020603050405020304" pitchFamily="18" charset="0"/>
              </a:rPr>
              <a:t>Vapor Corrosion Inhibitors Effectiveness for Tank Bottom Plate Corrosion Control – PHASE 2 </a:t>
            </a:r>
            <a:endParaRPr lang="en-US" sz="2400" b="0" i="0" u="none" strike="noStrike" baseline="0" dirty="0">
              <a:solidFill>
                <a:srgbClr val="000000"/>
              </a:solidFill>
              <a:latin typeface="Times New Roman" panose="02020603050405020304" pitchFamily="18" charset="0"/>
            </a:endParaRPr>
          </a:p>
          <a:p>
            <a:pPr marL="0" indent="0">
              <a:buNone/>
            </a:pPr>
            <a:r>
              <a:rPr lang="en-US" sz="1800" b="0" i="0" u="none" strike="noStrike" baseline="0" dirty="0">
                <a:solidFill>
                  <a:srgbClr val="000000"/>
                </a:solidFill>
                <a:latin typeface="Times New Roman" panose="02020603050405020304" pitchFamily="18" charset="0"/>
              </a:rPr>
              <a:t>Contract PR–644-183611</a:t>
            </a:r>
            <a:endParaRPr lang="en-US" dirty="0"/>
          </a:p>
        </p:txBody>
      </p:sp>
      <p:pic>
        <p:nvPicPr>
          <p:cNvPr id="3" name="Picture 2">
            <a:extLst>
              <a:ext uri="{FF2B5EF4-FFF2-40B4-BE49-F238E27FC236}">
                <a16:creationId xmlns:a16="http://schemas.microsoft.com/office/drawing/2014/main" id="{60253264-3ECE-BC3C-8780-FC08D2DAC8DD}"/>
              </a:ext>
            </a:extLst>
          </p:cNvPr>
          <p:cNvPicPr>
            <a:picLocks noChangeAspect="1"/>
          </p:cNvPicPr>
          <p:nvPr/>
        </p:nvPicPr>
        <p:blipFill rotWithShape="1">
          <a:blip r:embed="rId3"/>
          <a:srcRect l="18253" t="30632" r="19348" b="35844"/>
          <a:stretch/>
        </p:blipFill>
        <p:spPr>
          <a:xfrm>
            <a:off x="866274" y="1467852"/>
            <a:ext cx="4105730" cy="1323474"/>
          </a:xfrm>
          <a:prstGeom prst="rect">
            <a:avLst/>
          </a:prstGeom>
        </p:spPr>
      </p:pic>
      <p:sp>
        <p:nvSpPr>
          <p:cNvPr id="8" name="TextBox 7">
            <a:extLst>
              <a:ext uri="{FF2B5EF4-FFF2-40B4-BE49-F238E27FC236}">
                <a16:creationId xmlns:a16="http://schemas.microsoft.com/office/drawing/2014/main" id="{4CEB0CAA-E354-AEF0-0A85-5CD656EDE442}"/>
              </a:ext>
            </a:extLst>
          </p:cNvPr>
          <p:cNvSpPr txBox="1"/>
          <p:nvPr/>
        </p:nvSpPr>
        <p:spPr>
          <a:xfrm>
            <a:off x="866273" y="4215751"/>
            <a:ext cx="11285855" cy="2205155"/>
          </a:xfrm>
          <a:prstGeom prst="rect">
            <a:avLst/>
          </a:prstGeom>
          <a:noFill/>
        </p:spPr>
        <p:txBody>
          <a:bodyPr wrap="square">
            <a:spAutoFit/>
          </a:bodyPr>
          <a:lstStyle/>
          <a:p>
            <a:pPr marL="457200" indent="-457200">
              <a:lnSpc>
                <a:spcPct val="150000"/>
              </a:lnSpc>
              <a:buFont typeface="+mj-lt"/>
              <a:buAutoNum type="arabicPeriod"/>
            </a:pPr>
            <a:r>
              <a:rPr lang="en-US" sz="1800" b="0" i="0" u="none" strike="noStrike" baseline="0" dirty="0">
                <a:solidFill>
                  <a:srgbClr val="000000"/>
                </a:solidFill>
                <a:latin typeface="+mj-lt"/>
              </a:rPr>
              <a:t>VCIs’ performance comparison with effective cathodic protection (CP) systems. </a:t>
            </a:r>
          </a:p>
          <a:p>
            <a:pPr marL="457200" indent="-457200">
              <a:lnSpc>
                <a:spcPct val="150000"/>
              </a:lnSpc>
              <a:buFont typeface="+mj-lt"/>
              <a:buAutoNum type="arabicPeriod"/>
            </a:pPr>
            <a:r>
              <a:rPr lang="en-US" sz="1800" dirty="0">
                <a:latin typeface="+mj-lt"/>
              </a:rPr>
              <a:t>E</a:t>
            </a:r>
            <a:r>
              <a:rPr lang="en-US" sz="1800" b="0" i="0" u="none" strike="noStrike" baseline="0" dirty="0">
                <a:solidFill>
                  <a:srgbClr val="000000"/>
                </a:solidFill>
                <a:latin typeface="+mj-lt"/>
              </a:rPr>
              <a:t>valuated tank bottom corrosion monitoring tools.</a:t>
            </a:r>
          </a:p>
          <a:p>
            <a:pPr marL="457200" indent="-457200">
              <a:lnSpc>
                <a:spcPct val="150000"/>
              </a:lnSpc>
              <a:buFont typeface="+mj-lt"/>
              <a:buAutoNum type="arabicPeriod"/>
            </a:pPr>
            <a:r>
              <a:rPr lang="en-US" sz="1800" b="0" i="0" u="none" strike="noStrike" baseline="0" dirty="0">
                <a:solidFill>
                  <a:srgbClr val="000000"/>
                </a:solidFill>
                <a:latin typeface="+mj-lt"/>
              </a:rPr>
              <a:t>Investigated VCIs’ migration behavior</a:t>
            </a:r>
            <a:r>
              <a:rPr lang="en-US" sz="2000" dirty="0">
                <a:latin typeface="+mj-lt"/>
              </a:rPr>
              <a:t>.</a:t>
            </a:r>
          </a:p>
          <a:p>
            <a:pPr marL="457200" indent="-457200">
              <a:lnSpc>
                <a:spcPct val="150000"/>
              </a:lnSpc>
              <a:buFont typeface="+mj-lt"/>
              <a:buAutoNum type="arabicPeriod"/>
            </a:pPr>
            <a:r>
              <a:rPr lang="en-US" sz="1800" b="0" i="0" u="none" strike="noStrike" baseline="0" dirty="0">
                <a:solidFill>
                  <a:srgbClr val="000000"/>
                </a:solidFill>
                <a:latin typeface="+mj-lt"/>
              </a:rPr>
              <a:t>Determined VCIs performance in the presence of high levels of chlorides and bacterial activity. </a:t>
            </a:r>
          </a:p>
          <a:p>
            <a:pPr marL="457200" indent="-457200">
              <a:lnSpc>
                <a:spcPct val="150000"/>
              </a:lnSpc>
              <a:buFont typeface="+mj-lt"/>
              <a:buAutoNum type="arabicPeriod"/>
            </a:pPr>
            <a:r>
              <a:rPr lang="en-US" sz="1800" b="0" i="0" u="none" strike="noStrike" baseline="0" dirty="0">
                <a:solidFill>
                  <a:srgbClr val="000000"/>
                </a:solidFill>
                <a:latin typeface="+mj-lt"/>
              </a:rPr>
              <a:t>Evaluated VCI delivery methods considering tank pad conditions. </a:t>
            </a:r>
            <a:endParaRPr lang="en-US" sz="2000" dirty="0">
              <a:latin typeface="+mj-lt"/>
            </a:endParaRPr>
          </a:p>
        </p:txBody>
      </p:sp>
    </p:spTree>
    <p:extLst>
      <p:ext uri="{BB962C8B-B14F-4D97-AF65-F5344CB8AC3E}">
        <p14:creationId xmlns:p14="http://schemas.microsoft.com/office/powerpoint/2010/main" val="3475187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D9355-A6FA-FB4B-B4F7-1025F9D8148B}"/>
              </a:ext>
            </a:extLst>
          </p:cNvPr>
          <p:cNvSpPr>
            <a:spLocks noGrp="1"/>
          </p:cNvSpPr>
          <p:nvPr>
            <p:ph type="title"/>
          </p:nvPr>
        </p:nvSpPr>
        <p:spPr/>
        <p:txBody>
          <a:bodyPr/>
          <a:lstStyle/>
          <a:p>
            <a:r>
              <a:rPr lang="en-US" dirty="0"/>
              <a:t>DOT-PHMSA</a:t>
            </a:r>
          </a:p>
        </p:txBody>
      </p:sp>
      <p:sp>
        <p:nvSpPr>
          <p:cNvPr id="8" name="Content Placeholder 2">
            <a:extLst>
              <a:ext uri="{FF2B5EF4-FFF2-40B4-BE49-F238E27FC236}">
                <a16:creationId xmlns:a16="http://schemas.microsoft.com/office/drawing/2014/main" id="{A1F4402D-4C99-5019-5518-2CA0E8FAA785}"/>
              </a:ext>
            </a:extLst>
          </p:cNvPr>
          <p:cNvSpPr txBox="1">
            <a:spLocks/>
          </p:cNvSpPr>
          <p:nvPr/>
        </p:nvSpPr>
        <p:spPr>
          <a:xfrm>
            <a:off x="833314" y="1542718"/>
            <a:ext cx="7733463" cy="614273"/>
          </a:xfrm>
          <a:prstGeom prst="rect">
            <a:avLst/>
          </a:prstGeom>
        </p:spPr>
        <p:txBody>
          <a:bodyP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u="sng" dirty="0"/>
              <a:t>Federal Regulatory Status – DOT/PHMSA</a:t>
            </a:r>
          </a:p>
        </p:txBody>
      </p:sp>
      <p:pic>
        <p:nvPicPr>
          <p:cNvPr id="9" name="Picture 8">
            <a:extLst>
              <a:ext uri="{FF2B5EF4-FFF2-40B4-BE49-F238E27FC236}">
                <a16:creationId xmlns:a16="http://schemas.microsoft.com/office/drawing/2014/main" id="{176ECA84-ABBC-C676-BE31-3F6B68747612}"/>
              </a:ext>
            </a:extLst>
          </p:cNvPr>
          <p:cNvPicPr>
            <a:picLocks noChangeAspect="1"/>
          </p:cNvPicPr>
          <p:nvPr/>
        </p:nvPicPr>
        <p:blipFill>
          <a:blip r:embed="rId2"/>
          <a:stretch>
            <a:fillRect/>
          </a:stretch>
        </p:blipFill>
        <p:spPr>
          <a:xfrm>
            <a:off x="833314" y="2841337"/>
            <a:ext cx="2887935" cy="2900828"/>
          </a:xfrm>
          <a:prstGeom prst="rect">
            <a:avLst/>
          </a:prstGeom>
        </p:spPr>
      </p:pic>
      <p:pic>
        <p:nvPicPr>
          <p:cNvPr id="10" name="Picture 9">
            <a:extLst>
              <a:ext uri="{FF2B5EF4-FFF2-40B4-BE49-F238E27FC236}">
                <a16:creationId xmlns:a16="http://schemas.microsoft.com/office/drawing/2014/main" id="{9EE546EA-DF97-832A-1F00-9F6C706E55DF}"/>
              </a:ext>
            </a:extLst>
          </p:cNvPr>
          <p:cNvPicPr>
            <a:picLocks noChangeAspect="1"/>
          </p:cNvPicPr>
          <p:nvPr/>
        </p:nvPicPr>
        <p:blipFill rotWithShape="1">
          <a:blip r:embed="rId3"/>
          <a:srcRect l="59815" t="12955" r="9188" b="4888"/>
          <a:stretch/>
        </p:blipFill>
        <p:spPr>
          <a:xfrm>
            <a:off x="5125107" y="2156991"/>
            <a:ext cx="5727377" cy="4269520"/>
          </a:xfrm>
          <a:prstGeom prst="rect">
            <a:avLst/>
          </a:prstGeom>
        </p:spPr>
      </p:pic>
    </p:spTree>
    <p:extLst>
      <p:ext uri="{BB962C8B-B14F-4D97-AF65-F5344CB8AC3E}">
        <p14:creationId xmlns:p14="http://schemas.microsoft.com/office/powerpoint/2010/main" val="4266533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D9355-A6FA-FB4B-B4F7-1025F9D8148B}"/>
              </a:ext>
            </a:extLst>
          </p:cNvPr>
          <p:cNvSpPr>
            <a:spLocks noGrp="1"/>
          </p:cNvSpPr>
          <p:nvPr>
            <p:ph type="title"/>
          </p:nvPr>
        </p:nvSpPr>
        <p:spPr/>
        <p:txBody>
          <a:bodyPr/>
          <a:lstStyle/>
          <a:p>
            <a:r>
              <a:rPr lang="en-US" dirty="0"/>
              <a:t>DOT-PHMSA</a:t>
            </a:r>
          </a:p>
        </p:txBody>
      </p:sp>
      <p:sp>
        <p:nvSpPr>
          <p:cNvPr id="3" name="Content Placeholder 2">
            <a:extLst>
              <a:ext uri="{FF2B5EF4-FFF2-40B4-BE49-F238E27FC236}">
                <a16:creationId xmlns:a16="http://schemas.microsoft.com/office/drawing/2014/main" id="{85D4A02D-6159-B042-B95E-B419959BB88A}"/>
              </a:ext>
            </a:extLst>
          </p:cNvPr>
          <p:cNvSpPr>
            <a:spLocks noGrp="1"/>
          </p:cNvSpPr>
          <p:nvPr>
            <p:ph type="body" idx="1"/>
          </p:nvPr>
        </p:nvSpPr>
        <p:spPr>
          <a:xfrm>
            <a:off x="1047416" y="1703500"/>
            <a:ext cx="10534984" cy="962463"/>
          </a:xfrm>
        </p:spPr>
        <p:txBody>
          <a:bodyPr/>
          <a:lstStyle/>
          <a:p>
            <a:pPr marL="0" indent="0">
              <a:buNone/>
            </a:pPr>
            <a:r>
              <a:rPr lang="en-US" i="1" dirty="0"/>
              <a:t>Started with 2021 Appropriations Act, Signed December 2020</a:t>
            </a:r>
          </a:p>
        </p:txBody>
      </p:sp>
      <p:sp>
        <p:nvSpPr>
          <p:cNvPr id="5" name="TextBox 4">
            <a:extLst>
              <a:ext uri="{FF2B5EF4-FFF2-40B4-BE49-F238E27FC236}">
                <a16:creationId xmlns:a16="http://schemas.microsoft.com/office/drawing/2014/main" id="{5F591480-0450-5E87-9E9D-F3D06373B81E}"/>
              </a:ext>
            </a:extLst>
          </p:cNvPr>
          <p:cNvSpPr txBox="1"/>
          <p:nvPr/>
        </p:nvSpPr>
        <p:spPr>
          <a:xfrm>
            <a:off x="1047416" y="2665963"/>
            <a:ext cx="10960767" cy="3416320"/>
          </a:xfrm>
          <a:prstGeom prst="rect">
            <a:avLst/>
          </a:prstGeom>
          <a:noFill/>
        </p:spPr>
        <p:txBody>
          <a:bodyPr wrap="square">
            <a:spAutoFit/>
          </a:bodyPr>
          <a:lstStyle/>
          <a:p>
            <a:r>
              <a:rPr lang="en-US" sz="2400" b="1" i="1" dirty="0"/>
              <a:t>Aboveground storage tanks. </a:t>
            </a:r>
            <a:r>
              <a:rPr lang="en-US" sz="2400" dirty="0"/>
              <a:t>-The agreement directs PHMSA to conduct a review of current and new corrosion control techniques that may be used to improve leak prevention of regulated aboveground storage tanks. PHMSA is directed to submit a report within 1 year of enactment of this Act to the House and Senate Committees on Appropriations, the House Committee on Transportation and Infrastructure, and the Senate Committee on Commerce, Science and Transportation detailing the findings on supplementary or alternative techniques to cathodic protection systems and the application of such techniques to aboveground storage tanks.</a:t>
            </a:r>
          </a:p>
        </p:txBody>
      </p:sp>
    </p:spTree>
    <p:extLst>
      <p:ext uri="{BB962C8B-B14F-4D97-AF65-F5344CB8AC3E}">
        <p14:creationId xmlns:p14="http://schemas.microsoft.com/office/powerpoint/2010/main" val="635580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D23B6-DBD1-344D-B547-49BFC7C9E627}"/>
              </a:ext>
            </a:extLst>
          </p:cNvPr>
          <p:cNvSpPr>
            <a:spLocks noGrp="1"/>
          </p:cNvSpPr>
          <p:nvPr>
            <p:ph type="title"/>
          </p:nvPr>
        </p:nvSpPr>
        <p:spPr/>
        <p:txBody>
          <a:bodyPr/>
          <a:lstStyle/>
          <a:p>
            <a:r>
              <a:rPr lang="en-US" dirty="0"/>
              <a:t>VCI</a:t>
            </a:r>
          </a:p>
        </p:txBody>
      </p:sp>
      <p:pic>
        <p:nvPicPr>
          <p:cNvPr id="3" name="Picture 2">
            <a:extLst>
              <a:ext uri="{FF2B5EF4-FFF2-40B4-BE49-F238E27FC236}">
                <a16:creationId xmlns:a16="http://schemas.microsoft.com/office/drawing/2014/main" id="{68F85391-950B-35A4-5F79-F9BE99880B21}"/>
              </a:ext>
            </a:extLst>
          </p:cNvPr>
          <p:cNvPicPr>
            <a:picLocks noChangeAspect="1"/>
          </p:cNvPicPr>
          <p:nvPr/>
        </p:nvPicPr>
        <p:blipFill>
          <a:blip r:embed="rId2"/>
          <a:stretch>
            <a:fillRect/>
          </a:stretch>
        </p:blipFill>
        <p:spPr>
          <a:xfrm>
            <a:off x="5326380" y="1356161"/>
            <a:ext cx="6367668" cy="5242349"/>
          </a:xfrm>
          <a:prstGeom prst="rect">
            <a:avLst/>
          </a:prstGeom>
        </p:spPr>
      </p:pic>
      <p:sp>
        <p:nvSpPr>
          <p:cNvPr id="4" name="Shape 128">
            <a:extLst>
              <a:ext uri="{FF2B5EF4-FFF2-40B4-BE49-F238E27FC236}">
                <a16:creationId xmlns:a16="http://schemas.microsoft.com/office/drawing/2014/main" id="{942EF5E3-ADB4-E3F3-0D71-CCD0B09F77CA}"/>
              </a:ext>
            </a:extLst>
          </p:cNvPr>
          <p:cNvSpPr txBox="1">
            <a:spLocks/>
          </p:cNvSpPr>
          <p:nvPr/>
        </p:nvSpPr>
        <p:spPr>
          <a:xfrm>
            <a:off x="902049" y="1588169"/>
            <a:ext cx="3867665" cy="2160152"/>
          </a:xfrm>
          <a:prstGeom prst="rect">
            <a:avLst/>
          </a:prstGeom>
        </p:spPr>
        <p:txBody>
          <a:bodyPr lIns="162533" tIns="162533" rIns="162533" bIns="162533" anchor="b"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 sz="5867" dirty="0"/>
              <a:t>What are VCI’s?</a:t>
            </a:r>
          </a:p>
        </p:txBody>
      </p:sp>
      <p:sp>
        <p:nvSpPr>
          <p:cNvPr id="6" name="Shape 129">
            <a:extLst>
              <a:ext uri="{FF2B5EF4-FFF2-40B4-BE49-F238E27FC236}">
                <a16:creationId xmlns:a16="http://schemas.microsoft.com/office/drawing/2014/main" id="{088DEAE7-E7E3-CFDF-F749-032F37FB205A}"/>
              </a:ext>
            </a:extLst>
          </p:cNvPr>
          <p:cNvSpPr txBox="1">
            <a:spLocks/>
          </p:cNvSpPr>
          <p:nvPr/>
        </p:nvSpPr>
        <p:spPr>
          <a:xfrm>
            <a:off x="902049" y="3977335"/>
            <a:ext cx="3867665" cy="1013333"/>
          </a:xfrm>
          <a:prstGeom prst="rect">
            <a:avLst/>
          </a:prstGeom>
        </p:spPr>
        <p:txBody>
          <a:bodyPr lIns="162533" tIns="162533" rIns="162533" bIns="162533"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733" dirty="0"/>
              <a:t>A</a:t>
            </a:r>
            <a:r>
              <a:rPr lang="en" sz="3733" dirty="0"/>
              <a:t>nd how do they work?</a:t>
            </a:r>
          </a:p>
        </p:txBody>
      </p:sp>
    </p:spTree>
    <p:extLst>
      <p:ext uri="{BB962C8B-B14F-4D97-AF65-F5344CB8AC3E}">
        <p14:creationId xmlns:p14="http://schemas.microsoft.com/office/powerpoint/2010/main" val="828790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D9355-A6FA-FB4B-B4F7-1025F9D8148B}"/>
              </a:ext>
            </a:extLst>
          </p:cNvPr>
          <p:cNvSpPr>
            <a:spLocks noGrp="1"/>
          </p:cNvSpPr>
          <p:nvPr>
            <p:ph type="title"/>
          </p:nvPr>
        </p:nvSpPr>
        <p:spPr/>
        <p:txBody>
          <a:bodyPr/>
          <a:lstStyle/>
          <a:p>
            <a:r>
              <a:rPr lang="en-US" dirty="0"/>
              <a:t>DOT-PHMSA &amp; Special Permits</a:t>
            </a:r>
          </a:p>
        </p:txBody>
      </p:sp>
      <p:sp>
        <p:nvSpPr>
          <p:cNvPr id="3" name="Content Placeholder 2">
            <a:extLst>
              <a:ext uri="{FF2B5EF4-FFF2-40B4-BE49-F238E27FC236}">
                <a16:creationId xmlns:a16="http://schemas.microsoft.com/office/drawing/2014/main" id="{85D4A02D-6159-B042-B95E-B419959BB88A}"/>
              </a:ext>
            </a:extLst>
          </p:cNvPr>
          <p:cNvSpPr>
            <a:spLocks noGrp="1"/>
          </p:cNvSpPr>
          <p:nvPr>
            <p:ph type="body" idx="1"/>
          </p:nvPr>
        </p:nvSpPr>
        <p:spPr>
          <a:xfrm>
            <a:off x="901600" y="1521056"/>
            <a:ext cx="5844105" cy="4864400"/>
          </a:xfrm>
        </p:spPr>
        <p:txBody>
          <a:bodyPr/>
          <a:lstStyle/>
          <a:p>
            <a:r>
              <a:rPr lang="en-US" i="1" dirty="0"/>
              <a:t>Report to Congress</a:t>
            </a:r>
          </a:p>
          <a:p>
            <a:pPr algn="l"/>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Determine the effectiveness including the operational life of VCIs in the field under varying conditions across the range of geographical locations around the country or the world. </a:t>
            </a:r>
          </a:p>
          <a:p>
            <a:pPr algn="l"/>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Improve in-situ monitoring of VCI performance by developing new monitoring procedures or new monitoring systems. </a:t>
            </a:r>
          </a:p>
          <a:p>
            <a:pPr algn="l"/>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Determine how to best apply VCIs to make sure the entire tank bottom area is protected. </a:t>
            </a:r>
          </a:p>
          <a:p>
            <a:pPr marL="0" indent="0">
              <a:buNone/>
            </a:pPr>
            <a:endParaRPr lang="en-US" i="1" dirty="0"/>
          </a:p>
        </p:txBody>
      </p:sp>
      <p:pic>
        <p:nvPicPr>
          <p:cNvPr id="11" name="Picture 10">
            <a:extLst>
              <a:ext uri="{FF2B5EF4-FFF2-40B4-BE49-F238E27FC236}">
                <a16:creationId xmlns:a16="http://schemas.microsoft.com/office/drawing/2014/main" id="{E7DF197E-A54A-33D1-98B0-0B2C901DBA90}"/>
              </a:ext>
            </a:extLst>
          </p:cNvPr>
          <p:cNvPicPr>
            <a:picLocks noChangeAspect="1"/>
          </p:cNvPicPr>
          <p:nvPr/>
        </p:nvPicPr>
        <p:blipFill rotWithShape="1">
          <a:blip r:embed="rId2"/>
          <a:srcRect l="62566" t="16491" r="19178" b="17741"/>
          <a:stretch/>
        </p:blipFill>
        <p:spPr>
          <a:xfrm>
            <a:off x="6745705" y="1366900"/>
            <a:ext cx="5105400" cy="5172713"/>
          </a:xfrm>
          <a:prstGeom prst="rect">
            <a:avLst/>
          </a:prstGeom>
        </p:spPr>
      </p:pic>
    </p:spTree>
    <p:extLst>
      <p:ext uri="{BB962C8B-B14F-4D97-AF65-F5344CB8AC3E}">
        <p14:creationId xmlns:p14="http://schemas.microsoft.com/office/powerpoint/2010/main" val="2270043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D9355-A6FA-FB4B-B4F7-1025F9D8148B}"/>
              </a:ext>
            </a:extLst>
          </p:cNvPr>
          <p:cNvSpPr>
            <a:spLocks noGrp="1"/>
          </p:cNvSpPr>
          <p:nvPr>
            <p:ph type="title"/>
          </p:nvPr>
        </p:nvSpPr>
        <p:spPr/>
        <p:txBody>
          <a:bodyPr/>
          <a:lstStyle/>
          <a:p>
            <a:r>
              <a:rPr lang="en-US" dirty="0"/>
              <a:t>DOT-PHMSA &amp; PRCI</a:t>
            </a:r>
          </a:p>
        </p:txBody>
      </p:sp>
      <p:graphicFrame>
        <p:nvGraphicFramePr>
          <p:cNvPr id="4" name="Table 3">
            <a:extLst>
              <a:ext uri="{FF2B5EF4-FFF2-40B4-BE49-F238E27FC236}">
                <a16:creationId xmlns:a16="http://schemas.microsoft.com/office/drawing/2014/main" id="{A6EF5691-5F4E-FA99-D464-C1FF78E3506C}"/>
              </a:ext>
            </a:extLst>
          </p:cNvPr>
          <p:cNvGraphicFramePr>
            <a:graphicFrameLocks noGrp="1"/>
          </p:cNvGraphicFramePr>
          <p:nvPr>
            <p:extLst>
              <p:ext uri="{D42A27DB-BD31-4B8C-83A1-F6EECF244321}">
                <p14:modId xmlns:p14="http://schemas.microsoft.com/office/powerpoint/2010/main" val="1991562996"/>
              </p:ext>
            </p:extLst>
          </p:nvPr>
        </p:nvGraphicFramePr>
        <p:xfrm>
          <a:off x="724426" y="1366900"/>
          <a:ext cx="5371574" cy="5246596"/>
        </p:xfrm>
        <a:graphic>
          <a:graphicData uri="http://schemas.openxmlformats.org/drawingml/2006/table">
            <a:tbl>
              <a:tblPr/>
              <a:tblGrid>
                <a:gridCol w="2685787">
                  <a:extLst>
                    <a:ext uri="{9D8B030D-6E8A-4147-A177-3AD203B41FA5}">
                      <a16:colId xmlns:a16="http://schemas.microsoft.com/office/drawing/2014/main" val="630010446"/>
                    </a:ext>
                  </a:extLst>
                </a:gridCol>
                <a:gridCol w="2685787">
                  <a:extLst>
                    <a:ext uri="{9D8B030D-6E8A-4147-A177-3AD203B41FA5}">
                      <a16:colId xmlns:a16="http://schemas.microsoft.com/office/drawing/2014/main" val="3383631628"/>
                    </a:ext>
                  </a:extLst>
                </a:gridCol>
              </a:tblGrid>
              <a:tr h="180687">
                <a:tc gridSpan="2">
                  <a:txBody>
                    <a:bodyPr/>
                    <a:lstStyle/>
                    <a:p>
                      <a:r>
                        <a:rPr lang="en-US" sz="1050" dirty="0"/>
                        <a:t>Fast Facts</a:t>
                      </a:r>
                    </a:p>
                  </a:txBody>
                  <a:tcPr marL="43943" marR="43943" marT="21972" marB="21972" anchor="ctr">
                    <a:solidFill>
                      <a:srgbClr val="CCCCCC"/>
                    </a:solidFill>
                  </a:tcPr>
                </a:tc>
                <a:tc hMerge="1">
                  <a:txBody>
                    <a:bodyPr/>
                    <a:lstStyle/>
                    <a:p>
                      <a:endParaRPr lang="en-US"/>
                    </a:p>
                  </a:txBody>
                  <a:tcPr/>
                </a:tc>
                <a:extLst>
                  <a:ext uri="{0D108BD9-81ED-4DB2-BD59-A6C34878D82A}">
                    <a16:rowId xmlns:a16="http://schemas.microsoft.com/office/drawing/2014/main" val="4239504052"/>
                  </a:ext>
                </a:extLst>
              </a:tr>
              <a:tr h="966359">
                <a:tc>
                  <a:txBody>
                    <a:bodyPr/>
                    <a:lstStyle/>
                    <a:p>
                      <a:pPr algn="r"/>
                      <a:r>
                        <a:rPr lang="en-US" sz="1050" b="0" i="1" dirty="0">
                          <a:effectLst/>
                          <a:latin typeface="Arial" panose="020B0604020202020204" pitchFamily="34" charset="0"/>
                        </a:rPr>
                        <a:t>Research Award Recipient:</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B w="9525" cap="flat" cmpd="sng" algn="ctr">
                      <a:solidFill>
                        <a:srgbClr val="666666"/>
                      </a:solidFill>
                      <a:prstDash val="solid"/>
                      <a:round/>
                      <a:headEnd type="none" w="med" len="med"/>
                      <a:tailEnd type="none" w="med" len="med"/>
                    </a:lnB>
                    <a:solidFill>
                      <a:srgbClr val="CCCCCC"/>
                    </a:solidFill>
                  </a:tcPr>
                </a:tc>
                <a:tc>
                  <a:txBody>
                    <a:bodyPr/>
                    <a:lstStyle/>
                    <a:p>
                      <a:pPr algn="l"/>
                      <a:r>
                        <a:rPr lang="en-US" sz="1050" dirty="0">
                          <a:effectLst/>
                          <a:latin typeface="Arial" panose="020B0604020202020204" pitchFamily="34" charset="0"/>
                        </a:rPr>
                        <a:t>Pipeline Research Council International</a:t>
                      </a:r>
                      <a:br>
                        <a:rPr lang="en-US" sz="1050" dirty="0">
                          <a:effectLst/>
                          <a:latin typeface="Arial" panose="020B0604020202020204" pitchFamily="34" charset="0"/>
                        </a:rPr>
                      </a:br>
                      <a:r>
                        <a:rPr lang="en-US" sz="1050" dirty="0">
                          <a:effectLst/>
                          <a:latin typeface="Arial" panose="020B0604020202020204" pitchFamily="34" charset="0"/>
                        </a:rPr>
                        <a:t>15059 Conference Center Drive, Suite 130 Chantilly, Virginia 20151 Phone:703-205-1600 Fax:703-205-1607</a:t>
                      </a:r>
                      <a:br>
                        <a:rPr lang="en-US" sz="1050" dirty="0">
                          <a:effectLst/>
                          <a:latin typeface="Arial" panose="020B0604020202020204" pitchFamily="34" charset="0"/>
                        </a:rPr>
                      </a:br>
                      <a:r>
                        <a:rPr lang="en-US" sz="1050" dirty="0">
                          <a:effectLst/>
                          <a:latin typeface="Arial" panose="020B0604020202020204" pitchFamily="34" charset="0"/>
                        </a:rPr>
                        <a:t>Chantilly, VA 20151</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2190352611"/>
                  </a:ext>
                </a:extLst>
              </a:tr>
              <a:tr h="829615">
                <a:tc>
                  <a:txBody>
                    <a:bodyPr/>
                    <a:lstStyle/>
                    <a:p>
                      <a:pPr algn="r"/>
                      <a:r>
                        <a:rPr lang="en-US" sz="1050" b="0" i="1">
                          <a:effectLst/>
                          <a:latin typeface="Arial" panose="020B0604020202020204" pitchFamily="34" charset="0"/>
                        </a:rPr>
                        <a:t>AOR/TTI:</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tc>
                  <a:txBody>
                    <a:bodyPr/>
                    <a:lstStyle/>
                    <a:p>
                      <a:pPr algn="l"/>
                      <a:r>
                        <a:rPr lang="en-US" sz="1050">
                          <a:effectLst/>
                          <a:latin typeface="Arial" panose="020B0604020202020204" pitchFamily="34" charset="0"/>
                        </a:rPr>
                        <a:t>Samuel Maldonado, </a:t>
                      </a:r>
                      <a:r>
                        <a:rPr lang="en-US" sz="1050" u="sng">
                          <a:solidFill>
                            <a:srgbClr val="0000FF"/>
                          </a:solidFill>
                          <a:effectLst/>
                          <a:latin typeface="Arial" panose="020B0604020202020204" pitchFamily="34" charset="0"/>
                          <a:hlinkClick r:id="rId2"/>
                        </a:rPr>
                        <a:t>samuel.maldonado @ dot.gov</a:t>
                      </a:r>
                      <a:r>
                        <a:rPr lang="en-US" sz="1050">
                          <a:effectLst/>
                          <a:latin typeface="Arial" panose="020B0604020202020204" pitchFamily="34" charset="0"/>
                        </a:rPr>
                        <a:t>, 404-832-1152</a:t>
                      </a:r>
                      <a:br>
                        <a:rPr lang="en-US" sz="1050">
                          <a:effectLst/>
                          <a:latin typeface="Arial" panose="020B0604020202020204" pitchFamily="34" charset="0"/>
                        </a:rPr>
                      </a:br>
                      <a:r>
                        <a:rPr lang="en-US" sz="1050">
                          <a:effectLst/>
                          <a:latin typeface="Arial" panose="020B0604020202020204" pitchFamily="34" charset="0"/>
                        </a:rPr>
                        <a:t>Robert Smith, </a:t>
                      </a:r>
                      <a:r>
                        <a:rPr lang="en-US" sz="1050" u="sng">
                          <a:solidFill>
                            <a:srgbClr val="0000FF"/>
                          </a:solidFill>
                          <a:effectLst/>
                          <a:latin typeface="Arial" panose="020B0604020202020204" pitchFamily="34" charset="0"/>
                          <a:hlinkClick r:id="rId3"/>
                        </a:rPr>
                        <a:t>Robert.W.Smith @ dot.gov</a:t>
                      </a:r>
                      <a:r>
                        <a:rPr lang="en-US" sz="1050">
                          <a:effectLst/>
                          <a:latin typeface="Arial" panose="020B0604020202020204" pitchFamily="34" charset="0"/>
                        </a:rPr>
                        <a:t>, 919-238-4759</a:t>
                      </a:r>
                      <a:br>
                        <a:rPr lang="en-US" sz="1050">
                          <a:effectLst/>
                          <a:latin typeface="Arial" panose="020B0604020202020204" pitchFamily="34" charset="0"/>
                        </a:rPr>
                      </a:br>
                      <a:endParaRPr lang="en-US" sz="1050">
                        <a:effectLst/>
                        <a:latin typeface="Arial" panose="020B0604020202020204" pitchFamily="34" charset="0"/>
                      </a:endParaRP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1976523369"/>
                  </a:ext>
                </a:extLst>
              </a:tr>
              <a:tr h="145898">
                <a:tc>
                  <a:txBody>
                    <a:bodyPr/>
                    <a:lstStyle/>
                    <a:p>
                      <a:pPr algn="r"/>
                      <a:r>
                        <a:rPr lang="en-US" sz="1050" b="0" i="1">
                          <a:effectLst/>
                          <a:latin typeface="Arial" panose="020B0604020202020204" pitchFamily="34" charset="0"/>
                        </a:rPr>
                        <a:t>Contract #:</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tc>
                  <a:txBody>
                    <a:bodyPr/>
                    <a:lstStyle/>
                    <a:p>
                      <a:pPr algn="l"/>
                      <a:r>
                        <a:rPr lang="en-US" sz="1050">
                          <a:effectLst/>
                          <a:latin typeface="Arial" panose="020B0604020202020204" pitchFamily="34" charset="0"/>
                        </a:rPr>
                        <a:t>693JK32210001POTA</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1748836197"/>
                  </a:ext>
                </a:extLst>
              </a:tr>
              <a:tr h="145898">
                <a:tc>
                  <a:txBody>
                    <a:bodyPr/>
                    <a:lstStyle/>
                    <a:p>
                      <a:pPr algn="r"/>
                      <a:r>
                        <a:rPr lang="en-US" sz="1050" b="0" i="1">
                          <a:effectLst/>
                          <a:latin typeface="Arial" panose="020B0604020202020204" pitchFamily="34" charset="0"/>
                        </a:rPr>
                        <a:t>Project #:</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tc>
                  <a:txBody>
                    <a:bodyPr/>
                    <a:lstStyle/>
                    <a:p>
                      <a:pPr algn="l"/>
                      <a:r>
                        <a:rPr lang="en-US" sz="1050">
                          <a:effectLst/>
                          <a:latin typeface="Arial" panose="020B0604020202020204" pitchFamily="34" charset="0"/>
                        </a:rPr>
                        <a:t>993</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4281527308"/>
                  </a:ext>
                </a:extLst>
              </a:tr>
              <a:tr h="1103102">
                <a:tc>
                  <a:txBody>
                    <a:bodyPr/>
                    <a:lstStyle/>
                    <a:p>
                      <a:pPr algn="r"/>
                      <a:r>
                        <a:rPr lang="en-US" sz="1050" b="0" i="1">
                          <a:effectLst/>
                          <a:latin typeface="Arial" panose="020B0604020202020204" pitchFamily="34" charset="0"/>
                        </a:rPr>
                        <a:t>Researcher Contact Info:</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tc>
                  <a:txBody>
                    <a:bodyPr/>
                    <a:lstStyle/>
                    <a:p>
                      <a:pPr algn="l"/>
                      <a:r>
                        <a:rPr lang="en-US" sz="1050">
                          <a:effectLst/>
                          <a:latin typeface="Arial" panose="020B0604020202020204" pitchFamily="34" charset="0"/>
                        </a:rPr>
                        <a:t>Pavan K. Shukla</a:t>
                      </a:r>
                      <a:br>
                        <a:rPr lang="en-US" sz="1050">
                          <a:effectLst/>
                          <a:latin typeface="Arial" panose="020B0604020202020204" pitchFamily="34" charset="0"/>
                        </a:rPr>
                      </a:br>
                      <a:r>
                        <a:rPr lang="en-US" sz="1050">
                          <a:effectLst/>
                          <a:latin typeface="Arial" panose="020B0604020202020204" pitchFamily="34" charset="0"/>
                        </a:rPr>
                        <a:t>Battelle Savannah River Alliance, LLC, Bldg. 773-41A</a:t>
                      </a:r>
                      <a:br>
                        <a:rPr lang="en-US" sz="1050">
                          <a:effectLst/>
                          <a:latin typeface="Arial" panose="020B0604020202020204" pitchFamily="34" charset="0"/>
                        </a:rPr>
                      </a:br>
                      <a:r>
                        <a:rPr lang="en-US" sz="1050">
                          <a:effectLst/>
                          <a:latin typeface="Arial" panose="020B0604020202020204" pitchFamily="34" charset="0"/>
                        </a:rPr>
                        <a:t>Savannah River Site, Aiken, SC 29808</a:t>
                      </a:r>
                      <a:br>
                        <a:rPr lang="en-US" sz="1050">
                          <a:effectLst/>
                          <a:latin typeface="Arial" panose="020B0604020202020204" pitchFamily="34" charset="0"/>
                        </a:rPr>
                      </a:br>
                      <a:r>
                        <a:rPr lang="en-US" sz="1050">
                          <a:effectLst/>
                          <a:latin typeface="Arial" panose="020B0604020202020204" pitchFamily="34" charset="0"/>
                        </a:rPr>
                        <a:t>Phone: 803-725-4309</a:t>
                      </a:r>
                      <a:br>
                        <a:rPr lang="en-US" sz="1050">
                          <a:effectLst/>
                          <a:latin typeface="Arial" panose="020B0604020202020204" pitchFamily="34" charset="0"/>
                        </a:rPr>
                      </a:br>
                      <a:r>
                        <a:rPr lang="en-US" sz="1050">
                          <a:effectLst/>
                          <a:latin typeface="Arial" panose="020B0604020202020204" pitchFamily="34" charset="0"/>
                        </a:rPr>
                        <a:t>Email: </a:t>
                      </a:r>
                      <a:r>
                        <a:rPr lang="en-US" sz="1050" u="sng">
                          <a:solidFill>
                            <a:srgbClr val="0000FF"/>
                          </a:solidFill>
                          <a:effectLst/>
                          <a:latin typeface="Arial" panose="020B0604020202020204" pitchFamily="34" charset="0"/>
                          <a:hlinkClick r:id="rId4"/>
                        </a:rPr>
                        <a:t>Pavan.Shukla @ srnl.doe.gov</a:t>
                      </a:r>
                      <a:endParaRPr lang="en-US" sz="1050">
                        <a:effectLst/>
                        <a:latin typeface="Arial" panose="020B0604020202020204" pitchFamily="34" charset="0"/>
                      </a:endParaRP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1805001511"/>
                  </a:ext>
                </a:extLst>
              </a:tr>
              <a:tr h="145898">
                <a:tc gridSpan="2">
                  <a:txBody>
                    <a:bodyPr/>
                    <a:lstStyle/>
                    <a:p>
                      <a:pPr algn="l"/>
                      <a:r>
                        <a:rPr lang="en-US" sz="1050" b="1" i="1">
                          <a:solidFill>
                            <a:srgbClr val="006400"/>
                          </a:solidFill>
                          <a:effectLst/>
                          <a:latin typeface="Arial" panose="020B0604020202020204" pitchFamily="34" charset="0"/>
                        </a:rPr>
                        <a:t>Downloads of Project Reporting</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tc hMerge="1">
                  <a:txBody>
                    <a:bodyPr/>
                    <a:lstStyle/>
                    <a:p>
                      <a:endParaRPr lang="en-US"/>
                    </a:p>
                  </a:txBody>
                  <a:tcPr/>
                </a:tc>
                <a:extLst>
                  <a:ext uri="{0D108BD9-81ED-4DB2-BD59-A6C34878D82A}">
                    <a16:rowId xmlns:a16="http://schemas.microsoft.com/office/drawing/2014/main" val="3495501280"/>
                  </a:ext>
                </a:extLst>
              </a:tr>
              <a:tr h="145898">
                <a:tc>
                  <a:txBody>
                    <a:bodyPr/>
                    <a:lstStyle/>
                    <a:p>
                      <a:pPr algn="r"/>
                      <a:r>
                        <a:rPr lang="en-US" sz="1050" b="0" i="1">
                          <a:effectLst/>
                          <a:latin typeface="Arial" panose="020B0604020202020204" pitchFamily="34" charset="0"/>
                        </a:rPr>
                        <a:t>Since Jan 1, 2017</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tc>
                  <a:txBody>
                    <a:bodyPr/>
                    <a:lstStyle/>
                    <a:p>
                      <a:pPr algn="l"/>
                      <a:r>
                        <a:rPr lang="en-US" sz="1050">
                          <a:effectLst/>
                          <a:latin typeface="Arial" panose="020B0604020202020204" pitchFamily="34" charset="0"/>
                        </a:rPr>
                        <a:t>0</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307265272"/>
                  </a:ext>
                </a:extLst>
              </a:tr>
              <a:tr h="145898">
                <a:tc gridSpan="2">
                  <a:txBody>
                    <a:bodyPr/>
                    <a:lstStyle/>
                    <a:p>
                      <a:pPr algn="l"/>
                      <a:r>
                        <a:rPr lang="en-US" sz="1050" b="1" i="1">
                          <a:solidFill>
                            <a:srgbClr val="006400"/>
                          </a:solidFill>
                          <a:effectLst/>
                          <a:latin typeface="Arial" panose="020B0604020202020204" pitchFamily="34" charset="0"/>
                        </a:rPr>
                        <a:t>Technology and Commercialization</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tc hMerge="1">
                  <a:txBody>
                    <a:bodyPr/>
                    <a:lstStyle/>
                    <a:p>
                      <a:endParaRPr lang="en-US"/>
                    </a:p>
                  </a:txBody>
                  <a:tcPr/>
                </a:tc>
                <a:extLst>
                  <a:ext uri="{0D108BD9-81ED-4DB2-BD59-A6C34878D82A}">
                    <a16:rowId xmlns:a16="http://schemas.microsoft.com/office/drawing/2014/main" val="3030749259"/>
                  </a:ext>
                </a:extLst>
              </a:tr>
              <a:tr h="145898">
                <a:tc>
                  <a:txBody>
                    <a:bodyPr/>
                    <a:lstStyle/>
                    <a:p>
                      <a:pPr algn="r"/>
                      <a:r>
                        <a:rPr lang="en-US" sz="1050" b="0" i="1">
                          <a:effectLst/>
                          <a:latin typeface="Arial" panose="020B0604020202020204" pitchFamily="34" charset="0"/>
                        </a:rPr>
                        <a:t>Technology Demonstrated?</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tc>
                  <a:txBody>
                    <a:bodyPr/>
                    <a:lstStyle/>
                    <a:p>
                      <a:pPr algn="l"/>
                      <a:r>
                        <a:rPr lang="en-US" sz="1050">
                          <a:effectLst/>
                          <a:latin typeface="Arial" panose="020B0604020202020204" pitchFamily="34" charset="0"/>
                        </a:rPr>
                        <a:t>TBD</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1310812717"/>
                  </a:ext>
                </a:extLst>
              </a:tr>
              <a:tr h="282642">
                <a:tc>
                  <a:txBody>
                    <a:bodyPr/>
                    <a:lstStyle/>
                    <a:p>
                      <a:pPr algn="r"/>
                      <a:r>
                        <a:rPr lang="en-US" sz="1050" b="0" i="1">
                          <a:effectLst/>
                          <a:latin typeface="Arial" panose="020B0604020202020204" pitchFamily="34" charset="0"/>
                        </a:rPr>
                        <a:t>Commercialized (in whole/part)?</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tc>
                  <a:txBody>
                    <a:bodyPr/>
                    <a:lstStyle/>
                    <a:p>
                      <a:pPr algn="l"/>
                      <a:r>
                        <a:rPr lang="en-US" sz="1050">
                          <a:effectLst/>
                          <a:latin typeface="Arial" panose="020B0604020202020204" pitchFamily="34" charset="0"/>
                        </a:rPr>
                        <a:t>TBD</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3818470224"/>
                  </a:ext>
                </a:extLst>
              </a:tr>
              <a:tr h="145898">
                <a:tc gridSpan="2">
                  <a:txBody>
                    <a:bodyPr/>
                    <a:lstStyle/>
                    <a:p>
                      <a:pPr algn="l"/>
                      <a:r>
                        <a:rPr lang="en-US" sz="1050" b="1" i="1">
                          <a:solidFill>
                            <a:srgbClr val="006400"/>
                          </a:solidFill>
                          <a:effectLst/>
                          <a:latin typeface="Arial" panose="020B0604020202020204" pitchFamily="34" charset="0"/>
                        </a:rPr>
                        <a:t>Financial and Status Data</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tc hMerge="1">
                  <a:txBody>
                    <a:bodyPr/>
                    <a:lstStyle/>
                    <a:p>
                      <a:endParaRPr lang="en-US"/>
                    </a:p>
                  </a:txBody>
                  <a:tcPr/>
                </a:tc>
                <a:extLst>
                  <a:ext uri="{0D108BD9-81ED-4DB2-BD59-A6C34878D82A}">
                    <a16:rowId xmlns:a16="http://schemas.microsoft.com/office/drawing/2014/main" val="3911805201"/>
                  </a:ext>
                </a:extLst>
              </a:tr>
              <a:tr h="145898">
                <a:tc>
                  <a:txBody>
                    <a:bodyPr/>
                    <a:lstStyle/>
                    <a:p>
                      <a:pPr algn="r"/>
                      <a:r>
                        <a:rPr lang="en-US" sz="1050" b="0" i="1">
                          <a:effectLst/>
                          <a:latin typeface="Arial" panose="020B0604020202020204" pitchFamily="34" charset="0"/>
                        </a:rPr>
                        <a:t>Project Status:</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tc>
                  <a:txBody>
                    <a:bodyPr/>
                    <a:lstStyle/>
                    <a:p>
                      <a:pPr algn="l"/>
                      <a:r>
                        <a:rPr lang="en-US" sz="1050">
                          <a:effectLst/>
                          <a:latin typeface="Arial" panose="020B0604020202020204" pitchFamily="34" charset="0"/>
                        </a:rPr>
                        <a:t>Active</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4036747484"/>
                  </a:ext>
                </a:extLst>
              </a:tr>
              <a:tr h="145898">
                <a:tc>
                  <a:txBody>
                    <a:bodyPr/>
                    <a:lstStyle/>
                    <a:p>
                      <a:pPr algn="r"/>
                      <a:r>
                        <a:rPr lang="en-US" sz="1050" b="0" i="1">
                          <a:effectLst/>
                          <a:latin typeface="Arial" panose="020B0604020202020204" pitchFamily="34" charset="0"/>
                        </a:rPr>
                        <a:t>Start Fiscal Year:</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tc>
                  <a:txBody>
                    <a:bodyPr/>
                    <a:lstStyle/>
                    <a:p>
                      <a:pPr algn="l"/>
                      <a:r>
                        <a:rPr lang="en-US" sz="1050">
                          <a:effectLst/>
                          <a:latin typeface="Arial" panose="020B0604020202020204" pitchFamily="34" charset="0"/>
                        </a:rPr>
                        <a:t>2022 (09/30/2022)</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3528276194"/>
                  </a:ext>
                </a:extLst>
              </a:tr>
              <a:tr h="145898">
                <a:tc>
                  <a:txBody>
                    <a:bodyPr/>
                    <a:lstStyle/>
                    <a:p>
                      <a:pPr algn="r"/>
                      <a:r>
                        <a:rPr lang="en-US" sz="1050" b="0" i="1">
                          <a:effectLst/>
                          <a:latin typeface="Arial" panose="020B0604020202020204" pitchFamily="34" charset="0"/>
                        </a:rPr>
                        <a:t>End Fiscal Year:</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tc>
                  <a:txBody>
                    <a:bodyPr/>
                    <a:lstStyle/>
                    <a:p>
                      <a:pPr algn="l"/>
                      <a:r>
                        <a:rPr lang="en-US" sz="1050">
                          <a:effectLst/>
                          <a:latin typeface="Arial" panose="020B0604020202020204" pitchFamily="34" charset="0"/>
                        </a:rPr>
                        <a:t>2025 (10/30/2024)</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3433111265"/>
                  </a:ext>
                </a:extLst>
              </a:tr>
              <a:tr h="145898">
                <a:tc>
                  <a:txBody>
                    <a:bodyPr/>
                    <a:lstStyle/>
                    <a:p>
                      <a:pPr algn="r"/>
                      <a:r>
                        <a:rPr lang="en-US" sz="1050" b="0" i="1">
                          <a:effectLst/>
                          <a:latin typeface="Arial" panose="020B0604020202020204" pitchFamily="34" charset="0"/>
                        </a:rPr>
                        <a:t>PHMSA $$ Budgeted:</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tc>
                  <a:txBody>
                    <a:bodyPr/>
                    <a:lstStyle/>
                    <a:p>
                      <a:pPr algn="l"/>
                      <a:r>
                        <a:rPr lang="en-US" sz="1050" dirty="0">
                          <a:effectLst/>
                          <a:latin typeface="Arial" panose="020B0604020202020204" pitchFamily="34" charset="0"/>
                        </a:rPr>
                        <a:t>$250,001.00</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3738375066"/>
                  </a:ext>
                </a:extLst>
              </a:tr>
            </a:tbl>
          </a:graphicData>
        </a:graphic>
      </p:graphicFrame>
      <p:graphicFrame>
        <p:nvGraphicFramePr>
          <p:cNvPr id="5" name="Table 4">
            <a:extLst>
              <a:ext uri="{FF2B5EF4-FFF2-40B4-BE49-F238E27FC236}">
                <a16:creationId xmlns:a16="http://schemas.microsoft.com/office/drawing/2014/main" id="{2E1DA67A-97D6-C04B-EA97-28DFFBF745E5}"/>
              </a:ext>
            </a:extLst>
          </p:cNvPr>
          <p:cNvGraphicFramePr>
            <a:graphicFrameLocks noGrp="1"/>
          </p:cNvGraphicFramePr>
          <p:nvPr>
            <p:extLst>
              <p:ext uri="{D42A27DB-BD31-4B8C-83A1-F6EECF244321}">
                <p14:modId xmlns:p14="http://schemas.microsoft.com/office/powerpoint/2010/main" val="3078656191"/>
              </p:ext>
            </p:extLst>
          </p:nvPr>
        </p:nvGraphicFramePr>
        <p:xfrm>
          <a:off x="6460957" y="1350168"/>
          <a:ext cx="5354050" cy="5246596"/>
        </p:xfrm>
        <a:graphic>
          <a:graphicData uri="http://schemas.openxmlformats.org/drawingml/2006/table">
            <a:tbl>
              <a:tblPr/>
              <a:tblGrid>
                <a:gridCol w="2677025">
                  <a:extLst>
                    <a:ext uri="{9D8B030D-6E8A-4147-A177-3AD203B41FA5}">
                      <a16:colId xmlns:a16="http://schemas.microsoft.com/office/drawing/2014/main" val="3948180182"/>
                    </a:ext>
                  </a:extLst>
                </a:gridCol>
                <a:gridCol w="2677025">
                  <a:extLst>
                    <a:ext uri="{9D8B030D-6E8A-4147-A177-3AD203B41FA5}">
                      <a16:colId xmlns:a16="http://schemas.microsoft.com/office/drawing/2014/main" val="2938265534"/>
                    </a:ext>
                  </a:extLst>
                </a:gridCol>
              </a:tblGrid>
              <a:tr h="180687">
                <a:tc gridSpan="2">
                  <a:txBody>
                    <a:bodyPr/>
                    <a:lstStyle/>
                    <a:p>
                      <a:r>
                        <a:rPr lang="en-US" sz="1050" dirty="0"/>
                        <a:t>Fast Facts</a:t>
                      </a:r>
                    </a:p>
                  </a:txBody>
                  <a:tcPr marL="43943" marR="43943" marT="21972" marB="21972" anchor="ctr">
                    <a:solidFill>
                      <a:srgbClr val="CCCCCC"/>
                    </a:solidFill>
                  </a:tcPr>
                </a:tc>
                <a:tc hMerge="1">
                  <a:txBody>
                    <a:bodyPr/>
                    <a:lstStyle/>
                    <a:p>
                      <a:endParaRPr lang="en-US"/>
                    </a:p>
                  </a:txBody>
                  <a:tcPr/>
                </a:tc>
                <a:extLst>
                  <a:ext uri="{0D108BD9-81ED-4DB2-BD59-A6C34878D82A}">
                    <a16:rowId xmlns:a16="http://schemas.microsoft.com/office/drawing/2014/main" val="1811744576"/>
                  </a:ext>
                </a:extLst>
              </a:tr>
              <a:tr h="966359">
                <a:tc>
                  <a:txBody>
                    <a:bodyPr/>
                    <a:lstStyle/>
                    <a:p>
                      <a:pPr algn="r"/>
                      <a:r>
                        <a:rPr lang="en-US" sz="1050" b="0" i="1">
                          <a:effectLst/>
                          <a:latin typeface="Arial" panose="020B0604020202020204" pitchFamily="34" charset="0"/>
                        </a:rPr>
                        <a:t>Research Award Recipient:</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B w="9525" cap="flat" cmpd="sng" algn="ctr">
                      <a:solidFill>
                        <a:srgbClr val="666666"/>
                      </a:solidFill>
                      <a:prstDash val="solid"/>
                      <a:round/>
                      <a:headEnd type="none" w="med" len="med"/>
                      <a:tailEnd type="none" w="med" len="med"/>
                    </a:lnB>
                    <a:solidFill>
                      <a:srgbClr val="CCCCCC"/>
                    </a:solidFill>
                  </a:tcPr>
                </a:tc>
                <a:tc>
                  <a:txBody>
                    <a:bodyPr/>
                    <a:lstStyle/>
                    <a:p>
                      <a:pPr algn="l"/>
                      <a:r>
                        <a:rPr lang="en-US" sz="1050" dirty="0">
                          <a:effectLst/>
                          <a:latin typeface="Arial" panose="020B0604020202020204" pitchFamily="34" charset="0"/>
                        </a:rPr>
                        <a:t>Pipeline Research Council International</a:t>
                      </a:r>
                      <a:br>
                        <a:rPr lang="en-US" sz="1050" dirty="0">
                          <a:effectLst/>
                          <a:latin typeface="Arial" panose="020B0604020202020204" pitchFamily="34" charset="0"/>
                        </a:rPr>
                      </a:br>
                      <a:r>
                        <a:rPr lang="en-US" sz="1050" dirty="0">
                          <a:effectLst/>
                          <a:latin typeface="Arial" panose="020B0604020202020204" pitchFamily="34" charset="0"/>
                        </a:rPr>
                        <a:t>15059 Conference Center Drive, Suite 130 Chantilly, Virginia 20151 Phone:703-205-1600 Fax:703-205-1607</a:t>
                      </a:r>
                      <a:br>
                        <a:rPr lang="en-US" sz="1050" dirty="0">
                          <a:effectLst/>
                          <a:latin typeface="Arial" panose="020B0604020202020204" pitchFamily="34" charset="0"/>
                        </a:rPr>
                      </a:br>
                      <a:r>
                        <a:rPr lang="en-US" sz="1050" dirty="0">
                          <a:effectLst/>
                          <a:latin typeface="Arial" panose="020B0604020202020204" pitchFamily="34" charset="0"/>
                        </a:rPr>
                        <a:t>Chantilly, VA 20151</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2239384760"/>
                  </a:ext>
                </a:extLst>
              </a:tr>
              <a:tr h="829615">
                <a:tc>
                  <a:txBody>
                    <a:bodyPr/>
                    <a:lstStyle/>
                    <a:p>
                      <a:pPr algn="r"/>
                      <a:r>
                        <a:rPr lang="en-US" sz="1050" b="0" i="1">
                          <a:effectLst/>
                          <a:latin typeface="Arial" panose="020B0604020202020204" pitchFamily="34" charset="0"/>
                        </a:rPr>
                        <a:t>AOR/TTI:</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tc>
                  <a:txBody>
                    <a:bodyPr/>
                    <a:lstStyle/>
                    <a:p>
                      <a:pPr algn="l"/>
                      <a:r>
                        <a:rPr lang="en-US" sz="1050" dirty="0">
                          <a:effectLst/>
                          <a:latin typeface="Arial" panose="020B0604020202020204" pitchFamily="34" charset="0"/>
                        </a:rPr>
                        <a:t>Ben Kendrick, </a:t>
                      </a:r>
                      <a:r>
                        <a:rPr lang="en-US" sz="1050" u="sng" dirty="0" err="1">
                          <a:solidFill>
                            <a:srgbClr val="0000FF"/>
                          </a:solidFill>
                          <a:effectLst/>
                          <a:latin typeface="Arial" panose="020B0604020202020204" pitchFamily="34" charset="0"/>
                          <a:hlinkClick r:id="rId5"/>
                        </a:rPr>
                        <a:t>benjamin.kendrick</a:t>
                      </a:r>
                      <a:r>
                        <a:rPr lang="en-US" sz="1050" u="sng" dirty="0">
                          <a:solidFill>
                            <a:srgbClr val="0000FF"/>
                          </a:solidFill>
                          <a:effectLst/>
                          <a:latin typeface="Arial" panose="020B0604020202020204" pitchFamily="34" charset="0"/>
                          <a:hlinkClick r:id="rId5"/>
                        </a:rPr>
                        <a:t> @ dot.gov</a:t>
                      </a:r>
                      <a:r>
                        <a:rPr lang="en-US" sz="1050" dirty="0">
                          <a:effectLst/>
                          <a:latin typeface="Arial" panose="020B0604020202020204" pitchFamily="34" charset="0"/>
                        </a:rPr>
                        <a:t>, 713-272-2893</a:t>
                      </a:r>
                      <a:br>
                        <a:rPr lang="en-US" sz="1050" dirty="0">
                          <a:effectLst/>
                          <a:latin typeface="Arial" panose="020B0604020202020204" pitchFamily="34" charset="0"/>
                        </a:rPr>
                      </a:br>
                      <a:r>
                        <a:rPr lang="en-US" sz="1050" dirty="0">
                          <a:effectLst/>
                          <a:latin typeface="Arial" panose="020B0604020202020204" pitchFamily="34" charset="0"/>
                        </a:rPr>
                        <a:t>Robert Smith, </a:t>
                      </a:r>
                      <a:r>
                        <a:rPr lang="en-US" sz="1050" u="sng" dirty="0" err="1">
                          <a:solidFill>
                            <a:srgbClr val="0000FF"/>
                          </a:solidFill>
                          <a:effectLst/>
                          <a:latin typeface="Arial" panose="020B0604020202020204" pitchFamily="34" charset="0"/>
                          <a:hlinkClick r:id="rId3"/>
                        </a:rPr>
                        <a:t>Robert.W.Smith</a:t>
                      </a:r>
                      <a:r>
                        <a:rPr lang="en-US" sz="1050" u="sng" dirty="0">
                          <a:solidFill>
                            <a:srgbClr val="0000FF"/>
                          </a:solidFill>
                          <a:effectLst/>
                          <a:latin typeface="Arial" panose="020B0604020202020204" pitchFamily="34" charset="0"/>
                          <a:hlinkClick r:id="rId3"/>
                        </a:rPr>
                        <a:t> @ dot.gov</a:t>
                      </a:r>
                      <a:r>
                        <a:rPr lang="en-US" sz="1050" dirty="0">
                          <a:effectLst/>
                          <a:latin typeface="Arial" panose="020B0604020202020204" pitchFamily="34" charset="0"/>
                        </a:rPr>
                        <a:t>, 919-238-4759</a:t>
                      </a:r>
                      <a:br>
                        <a:rPr lang="en-US" sz="1050" dirty="0">
                          <a:effectLst/>
                          <a:latin typeface="Arial" panose="020B0604020202020204" pitchFamily="34" charset="0"/>
                        </a:rPr>
                      </a:br>
                      <a:endParaRPr lang="en-US" sz="1050" dirty="0">
                        <a:effectLst/>
                        <a:latin typeface="Arial" panose="020B0604020202020204" pitchFamily="34" charset="0"/>
                      </a:endParaRP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2549751744"/>
                  </a:ext>
                </a:extLst>
              </a:tr>
              <a:tr h="145898">
                <a:tc>
                  <a:txBody>
                    <a:bodyPr/>
                    <a:lstStyle/>
                    <a:p>
                      <a:pPr algn="r"/>
                      <a:r>
                        <a:rPr lang="en-US" sz="1050" b="0" i="1">
                          <a:effectLst/>
                          <a:latin typeface="Arial" panose="020B0604020202020204" pitchFamily="34" charset="0"/>
                        </a:rPr>
                        <a:t>Contract #:</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tc>
                  <a:txBody>
                    <a:bodyPr/>
                    <a:lstStyle/>
                    <a:p>
                      <a:pPr algn="l"/>
                      <a:r>
                        <a:rPr lang="en-US" sz="1050">
                          <a:effectLst/>
                          <a:latin typeface="Arial" panose="020B0604020202020204" pitchFamily="34" charset="0"/>
                        </a:rPr>
                        <a:t>693JK32210002POTA</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3952234944"/>
                  </a:ext>
                </a:extLst>
              </a:tr>
              <a:tr h="145898">
                <a:tc>
                  <a:txBody>
                    <a:bodyPr/>
                    <a:lstStyle/>
                    <a:p>
                      <a:pPr algn="r"/>
                      <a:r>
                        <a:rPr lang="en-US" sz="1050" b="0" i="1">
                          <a:effectLst/>
                          <a:latin typeface="Arial" panose="020B0604020202020204" pitchFamily="34" charset="0"/>
                        </a:rPr>
                        <a:t>Project #:</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tc>
                  <a:txBody>
                    <a:bodyPr/>
                    <a:lstStyle/>
                    <a:p>
                      <a:pPr algn="l"/>
                      <a:r>
                        <a:rPr lang="en-US" sz="1050">
                          <a:effectLst/>
                          <a:latin typeface="Arial" panose="020B0604020202020204" pitchFamily="34" charset="0"/>
                        </a:rPr>
                        <a:t>994</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3770666872"/>
                  </a:ext>
                </a:extLst>
              </a:tr>
              <a:tr h="1103102">
                <a:tc>
                  <a:txBody>
                    <a:bodyPr/>
                    <a:lstStyle/>
                    <a:p>
                      <a:pPr algn="r"/>
                      <a:r>
                        <a:rPr lang="en-US" sz="1050" b="0" i="1">
                          <a:effectLst/>
                          <a:latin typeface="Arial" panose="020B0604020202020204" pitchFamily="34" charset="0"/>
                        </a:rPr>
                        <a:t>Researcher Contact Info:</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tc>
                  <a:txBody>
                    <a:bodyPr/>
                    <a:lstStyle/>
                    <a:p>
                      <a:pPr algn="l"/>
                      <a:r>
                        <a:rPr lang="en-US" sz="1050" dirty="0">
                          <a:effectLst/>
                          <a:latin typeface="Arial" panose="020B0604020202020204" pitchFamily="34" charset="0"/>
                        </a:rPr>
                        <a:t>Pavan K. Shukla</a:t>
                      </a:r>
                      <a:br>
                        <a:rPr lang="en-US" sz="1050" dirty="0">
                          <a:effectLst/>
                          <a:latin typeface="Arial" panose="020B0604020202020204" pitchFamily="34" charset="0"/>
                        </a:rPr>
                      </a:br>
                      <a:r>
                        <a:rPr lang="en-US" sz="1050" dirty="0">
                          <a:effectLst/>
                          <a:latin typeface="Arial" panose="020B0604020202020204" pitchFamily="34" charset="0"/>
                        </a:rPr>
                        <a:t>Battelle Savannah River Alliance, LLC, Bldg. 773-41A</a:t>
                      </a:r>
                      <a:br>
                        <a:rPr lang="en-US" sz="1050" dirty="0">
                          <a:effectLst/>
                          <a:latin typeface="Arial" panose="020B0604020202020204" pitchFamily="34" charset="0"/>
                        </a:rPr>
                      </a:br>
                      <a:r>
                        <a:rPr lang="en-US" sz="1050" dirty="0">
                          <a:effectLst/>
                          <a:latin typeface="Arial" panose="020B0604020202020204" pitchFamily="34" charset="0"/>
                        </a:rPr>
                        <a:t>Savannah River Site, Aiken, SC 29808</a:t>
                      </a:r>
                      <a:br>
                        <a:rPr lang="en-US" sz="1050" dirty="0">
                          <a:effectLst/>
                          <a:latin typeface="Arial" panose="020B0604020202020204" pitchFamily="34" charset="0"/>
                        </a:rPr>
                      </a:br>
                      <a:r>
                        <a:rPr lang="en-US" sz="1050" dirty="0">
                          <a:effectLst/>
                          <a:latin typeface="Arial" panose="020B0604020202020204" pitchFamily="34" charset="0"/>
                        </a:rPr>
                        <a:t>Phone: 803-725-4309</a:t>
                      </a:r>
                      <a:br>
                        <a:rPr lang="en-US" sz="1050" dirty="0">
                          <a:effectLst/>
                          <a:latin typeface="Arial" panose="020B0604020202020204" pitchFamily="34" charset="0"/>
                        </a:rPr>
                      </a:br>
                      <a:r>
                        <a:rPr lang="en-US" sz="1050" dirty="0">
                          <a:effectLst/>
                          <a:latin typeface="Arial" panose="020B0604020202020204" pitchFamily="34" charset="0"/>
                        </a:rPr>
                        <a:t>Email: </a:t>
                      </a:r>
                      <a:r>
                        <a:rPr lang="en-US" sz="1050" u="sng" dirty="0" err="1">
                          <a:solidFill>
                            <a:srgbClr val="0000FF"/>
                          </a:solidFill>
                          <a:effectLst/>
                          <a:latin typeface="Arial" panose="020B0604020202020204" pitchFamily="34" charset="0"/>
                          <a:hlinkClick r:id="rId4"/>
                        </a:rPr>
                        <a:t>Pavan.Shukla</a:t>
                      </a:r>
                      <a:r>
                        <a:rPr lang="en-US" sz="1050" u="sng" dirty="0">
                          <a:solidFill>
                            <a:srgbClr val="0000FF"/>
                          </a:solidFill>
                          <a:effectLst/>
                          <a:latin typeface="Arial" panose="020B0604020202020204" pitchFamily="34" charset="0"/>
                          <a:hlinkClick r:id="rId4"/>
                        </a:rPr>
                        <a:t> @ srnl.doe.gov</a:t>
                      </a:r>
                      <a:endParaRPr lang="en-US" sz="1050" dirty="0">
                        <a:effectLst/>
                        <a:latin typeface="Arial" panose="020B0604020202020204" pitchFamily="34" charset="0"/>
                      </a:endParaRP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2543802343"/>
                  </a:ext>
                </a:extLst>
              </a:tr>
              <a:tr h="145898">
                <a:tc gridSpan="2">
                  <a:txBody>
                    <a:bodyPr/>
                    <a:lstStyle/>
                    <a:p>
                      <a:pPr algn="l"/>
                      <a:r>
                        <a:rPr lang="en-US" sz="1050" b="1" i="1">
                          <a:solidFill>
                            <a:srgbClr val="006400"/>
                          </a:solidFill>
                          <a:effectLst/>
                          <a:latin typeface="Arial" panose="020B0604020202020204" pitchFamily="34" charset="0"/>
                        </a:rPr>
                        <a:t>Downloads of Project Reporting</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tc hMerge="1">
                  <a:txBody>
                    <a:bodyPr/>
                    <a:lstStyle/>
                    <a:p>
                      <a:endParaRPr lang="en-US"/>
                    </a:p>
                  </a:txBody>
                  <a:tcPr/>
                </a:tc>
                <a:extLst>
                  <a:ext uri="{0D108BD9-81ED-4DB2-BD59-A6C34878D82A}">
                    <a16:rowId xmlns:a16="http://schemas.microsoft.com/office/drawing/2014/main" val="2141264096"/>
                  </a:ext>
                </a:extLst>
              </a:tr>
              <a:tr h="145898">
                <a:tc>
                  <a:txBody>
                    <a:bodyPr/>
                    <a:lstStyle/>
                    <a:p>
                      <a:pPr algn="r"/>
                      <a:r>
                        <a:rPr lang="en-US" sz="1050" b="0" i="1">
                          <a:effectLst/>
                          <a:latin typeface="Arial" panose="020B0604020202020204" pitchFamily="34" charset="0"/>
                        </a:rPr>
                        <a:t>Since Jan 1, 2017</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tc>
                  <a:txBody>
                    <a:bodyPr/>
                    <a:lstStyle/>
                    <a:p>
                      <a:pPr algn="l"/>
                      <a:r>
                        <a:rPr lang="en-US" sz="1050">
                          <a:effectLst/>
                          <a:latin typeface="Arial" panose="020B0604020202020204" pitchFamily="34" charset="0"/>
                        </a:rPr>
                        <a:t>0</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3216508507"/>
                  </a:ext>
                </a:extLst>
              </a:tr>
              <a:tr h="145898">
                <a:tc gridSpan="2">
                  <a:txBody>
                    <a:bodyPr/>
                    <a:lstStyle/>
                    <a:p>
                      <a:pPr algn="l"/>
                      <a:r>
                        <a:rPr lang="en-US" sz="1050" b="1" i="1">
                          <a:solidFill>
                            <a:srgbClr val="006400"/>
                          </a:solidFill>
                          <a:effectLst/>
                          <a:latin typeface="Arial" panose="020B0604020202020204" pitchFamily="34" charset="0"/>
                        </a:rPr>
                        <a:t>Technology and Commercialization</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tc hMerge="1">
                  <a:txBody>
                    <a:bodyPr/>
                    <a:lstStyle/>
                    <a:p>
                      <a:endParaRPr lang="en-US"/>
                    </a:p>
                  </a:txBody>
                  <a:tcPr/>
                </a:tc>
                <a:extLst>
                  <a:ext uri="{0D108BD9-81ED-4DB2-BD59-A6C34878D82A}">
                    <a16:rowId xmlns:a16="http://schemas.microsoft.com/office/drawing/2014/main" val="3518316456"/>
                  </a:ext>
                </a:extLst>
              </a:tr>
              <a:tr h="145898">
                <a:tc>
                  <a:txBody>
                    <a:bodyPr/>
                    <a:lstStyle/>
                    <a:p>
                      <a:pPr algn="r"/>
                      <a:r>
                        <a:rPr lang="en-US" sz="1050" b="0" i="1">
                          <a:effectLst/>
                          <a:latin typeface="Arial" panose="020B0604020202020204" pitchFamily="34" charset="0"/>
                        </a:rPr>
                        <a:t>Technology Demonstrated?</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tc>
                  <a:txBody>
                    <a:bodyPr/>
                    <a:lstStyle/>
                    <a:p>
                      <a:pPr algn="l"/>
                      <a:r>
                        <a:rPr lang="en-US" sz="1050">
                          <a:effectLst/>
                          <a:latin typeface="Arial" panose="020B0604020202020204" pitchFamily="34" charset="0"/>
                        </a:rPr>
                        <a:t>TBD</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930844233"/>
                  </a:ext>
                </a:extLst>
              </a:tr>
              <a:tr h="282642">
                <a:tc>
                  <a:txBody>
                    <a:bodyPr/>
                    <a:lstStyle/>
                    <a:p>
                      <a:pPr algn="r"/>
                      <a:r>
                        <a:rPr lang="en-US" sz="1050" b="0" i="1">
                          <a:effectLst/>
                          <a:latin typeface="Arial" panose="020B0604020202020204" pitchFamily="34" charset="0"/>
                        </a:rPr>
                        <a:t>Commercialized (in whole/part)?</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tc>
                  <a:txBody>
                    <a:bodyPr/>
                    <a:lstStyle/>
                    <a:p>
                      <a:pPr algn="l"/>
                      <a:r>
                        <a:rPr lang="en-US" sz="1050">
                          <a:effectLst/>
                          <a:latin typeface="Arial" panose="020B0604020202020204" pitchFamily="34" charset="0"/>
                        </a:rPr>
                        <a:t>TBD</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3851675943"/>
                  </a:ext>
                </a:extLst>
              </a:tr>
              <a:tr h="145898">
                <a:tc gridSpan="2">
                  <a:txBody>
                    <a:bodyPr/>
                    <a:lstStyle/>
                    <a:p>
                      <a:pPr algn="l"/>
                      <a:r>
                        <a:rPr lang="en-US" sz="1050" b="1" i="1">
                          <a:solidFill>
                            <a:srgbClr val="006400"/>
                          </a:solidFill>
                          <a:effectLst/>
                          <a:latin typeface="Arial" panose="020B0604020202020204" pitchFamily="34" charset="0"/>
                        </a:rPr>
                        <a:t>Financial and Status Data</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tc hMerge="1">
                  <a:txBody>
                    <a:bodyPr/>
                    <a:lstStyle/>
                    <a:p>
                      <a:endParaRPr lang="en-US"/>
                    </a:p>
                  </a:txBody>
                  <a:tcPr/>
                </a:tc>
                <a:extLst>
                  <a:ext uri="{0D108BD9-81ED-4DB2-BD59-A6C34878D82A}">
                    <a16:rowId xmlns:a16="http://schemas.microsoft.com/office/drawing/2014/main" val="1756561823"/>
                  </a:ext>
                </a:extLst>
              </a:tr>
              <a:tr h="145898">
                <a:tc>
                  <a:txBody>
                    <a:bodyPr/>
                    <a:lstStyle/>
                    <a:p>
                      <a:pPr algn="r"/>
                      <a:r>
                        <a:rPr lang="en-US" sz="1050" b="0" i="1">
                          <a:effectLst/>
                          <a:latin typeface="Arial" panose="020B0604020202020204" pitchFamily="34" charset="0"/>
                        </a:rPr>
                        <a:t>Project Status:</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tc>
                  <a:txBody>
                    <a:bodyPr/>
                    <a:lstStyle/>
                    <a:p>
                      <a:pPr algn="l"/>
                      <a:r>
                        <a:rPr lang="en-US" sz="1050">
                          <a:effectLst/>
                          <a:latin typeface="Arial" panose="020B0604020202020204" pitchFamily="34" charset="0"/>
                        </a:rPr>
                        <a:t>Active</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85261355"/>
                  </a:ext>
                </a:extLst>
              </a:tr>
              <a:tr h="145898">
                <a:tc>
                  <a:txBody>
                    <a:bodyPr/>
                    <a:lstStyle/>
                    <a:p>
                      <a:pPr algn="r"/>
                      <a:r>
                        <a:rPr lang="en-US" sz="1050" b="0" i="1">
                          <a:effectLst/>
                          <a:latin typeface="Arial" panose="020B0604020202020204" pitchFamily="34" charset="0"/>
                        </a:rPr>
                        <a:t>Start Fiscal Year:</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tc>
                  <a:txBody>
                    <a:bodyPr/>
                    <a:lstStyle/>
                    <a:p>
                      <a:pPr algn="l"/>
                      <a:r>
                        <a:rPr lang="en-US" sz="1050">
                          <a:effectLst/>
                          <a:latin typeface="Arial" panose="020B0604020202020204" pitchFamily="34" charset="0"/>
                        </a:rPr>
                        <a:t>2022 (09/30/2022)</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1662608697"/>
                  </a:ext>
                </a:extLst>
              </a:tr>
              <a:tr h="145898">
                <a:tc>
                  <a:txBody>
                    <a:bodyPr/>
                    <a:lstStyle/>
                    <a:p>
                      <a:pPr algn="r"/>
                      <a:r>
                        <a:rPr lang="en-US" sz="1050" b="0" i="1">
                          <a:effectLst/>
                          <a:latin typeface="Arial" panose="020B0604020202020204" pitchFamily="34" charset="0"/>
                        </a:rPr>
                        <a:t>End Fiscal Year:</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tc>
                  <a:txBody>
                    <a:bodyPr/>
                    <a:lstStyle/>
                    <a:p>
                      <a:pPr algn="l"/>
                      <a:r>
                        <a:rPr lang="en-US" sz="1050">
                          <a:effectLst/>
                          <a:latin typeface="Arial" panose="020B0604020202020204" pitchFamily="34" charset="0"/>
                        </a:rPr>
                        <a:t>2025 (09/29/2025)</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3877822082"/>
                  </a:ext>
                </a:extLst>
              </a:tr>
              <a:tr h="145898">
                <a:tc>
                  <a:txBody>
                    <a:bodyPr/>
                    <a:lstStyle/>
                    <a:p>
                      <a:pPr algn="r"/>
                      <a:r>
                        <a:rPr lang="en-US" sz="1050" b="0" i="1">
                          <a:effectLst/>
                          <a:latin typeface="Arial" panose="020B0604020202020204" pitchFamily="34" charset="0"/>
                        </a:rPr>
                        <a:t>PHMSA $$ Budgeted:</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tc>
                  <a:txBody>
                    <a:bodyPr/>
                    <a:lstStyle/>
                    <a:p>
                      <a:pPr algn="l"/>
                      <a:r>
                        <a:rPr lang="en-US" sz="1050" dirty="0">
                          <a:effectLst/>
                          <a:latin typeface="Arial" panose="020B0604020202020204" pitchFamily="34" charset="0"/>
                        </a:rPr>
                        <a:t>$400,015.00</a:t>
                      </a:r>
                    </a:p>
                  </a:txBody>
                  <a:tcPr marL="9155" marR="9155" marT="4577" marB="4577">
                    <a:lnL w="9525" cap="flat" cmpd="sng" algn="ctr">
                      <a:solidFill>
                        <a:srgbClr val="666666"/>
                      </a:solidFill>
                      <a:prstDash val="solid"/>
                      <a:round/>
                      <a:headEnd type="none" w="med" len="med"/>
                      <a:tailEnd type="none" w="med" len="med"/>
                    </a:lnL>
                    <a:lnR w="9525" cap="flat" cmpd="sng" algn="ctr">
                      <a:solidFill>
                        <a:srgbClr val="666666"/>
                      </a:solidFill>
                      <a:prstDash val="solid"/>
                      <a:round/>
                      <a:headEnd type="none" w="med" len="med"/>
                      <a:tailEnd type="none" w="med" len="med"/>
                    </a:lnR>
                    <a:lnT w="9525" cap="flat" cmpd="sng" algn="ctr">
                      <a:solidFill>
                        <a:srgbClr val="666666"/>
                      </a:solidFill>
                      <a:prstDash val="solid"/>
                      <a:round/>
                      <a:headEnd type="none" w="med" len="med"/>
                      <a:tailEnd type="none" w="med" len="med"/>
                    </a:lnT>
                    <a:lnB w="9525" cap="flat" cmpd="sng" algn="ctr">
                      <a:solidFill>
                        <a:srgbClr val="666666"/>
                      </a:solidFill>
                      <a:prstDash val="solid"/>
                      <a:round/>
                      <a:headEnd type="none" w="med" len="med"/>
                      <a:tailEnd type="none" w="med" len="med"/>
                    </a:lnB>
                    <a:solidFill>
                      <a:srgbClr val="CCCCCC"/>
                    </a:solidFill>
                  </a:tcPr>
                </a:tc>
                <a:extLst>
                  <a:ext uri="{0D108BD9-81ED-4DB2-BD59-A6C34878D82A}">
                    <a16:rowId xmlns:a16="http://schemas.microsoft.com/office/drawing/2014/main" val="739336851"/>
                  </a:ext>
                </a:extLst>
              </a:tr>
            </a:tbl>
          </a:graphicData>
        </a:graphic>
      </p:graphicFrame>
    </p:spTree>
    <p:extLst>
      <p:ext uri="{BB962C8B-B14F-4D97-AF65-F5344CB8AC3E}">
        <p14:creationId xmlns:p14="http://schemas.microsoft.com/office/powerpoint/2010/main" val="18951610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D9355-A6FA-FB4B-B4F7-1025F9D8148B}"/>
              </a:ext>
            </a:extLst>
          </p:cNvPr>
          <p:cNvSpPr>
            <a:spLocks noGrp="1"/>
          </p:cNvSpPr>
          <p:nvPr>
            <p:ph type="title"/>
          </p:nvPr>
        </p:nvSpPr>
        <p:spPr/>
        <p:txBody>
          <a:bodyPr/>
          <a:lstStyle/>
          <a:p>
            <a:r>
              <a:rPr lang="en-US" dirty="0"/>
              <a:t>DOT-PHMSA &amp; Special Permits</a:t>
            </a:r>
          </a:p>
        </p:txBody>
      </p:sp>
      <p:sp>
        <p:nvSpPr>
          <p:cNvPr id="3" name="Content Placeholder 2">
            <a:extLst>
              <a:ext uri="{FF2B5EF4-FFF2-40B4-BE49-F238E27FC236}">
                <a16:creationId xmlns:a16="http://schemas.microsoft.com/office/drawing/2014/main" id="{85D4A02D-6159-B042-B95E-B419959BB88A}"/>
              </a:ext>
            </a:extLst>
          </p:cNvPr>
          <p:cNvSpPr>
            <a:spLocks noGrp="1"/>
          </p:cNvSpPr>
          <p:nvPr>
            <p:ph type="body" idx="1"/>
          </p:nvPr>
        </p:nvSpPr>
        <p:spPr/>
        <p:txBody>
          <a:bodyPr/>
          <a:lstStyle/>
          <a:p>
            <a:pPr marL="0" indent="0">
              <a:buNone/>
            </a:pPr>
            <a:r>
              <a:rPr lang="en-US" sz="3200" b="0" i="0" u="none" strike="noStrike" baseline="0" dirty="0">
                <a:solidFill>
                  <a:schemeClr val="tx1"/>
                </a:solidFill>
                <a:latin typeface="Arial" panose="020B0604020202020204" pitchFamily="34" charset="0"/>
              </a:rPr>
              <a:t>Special Permit Process </a:t>
            </a:r>
          </a:p>
          <a:p>
            <a:pPr marL="0" indent="0">
              <a:buNone/>
            </a:pPr>
            <a:endParaRPr lang="en-US" sz="2400" b="0" i="0" u="none" strike="noStrike" baseline="0" dirty="0">
              <a:solidFill>
                <a:schemeClr val="tx1"/>
              </a:solidFill>
              <a:latin typeface="Arial" panose="020B0604020202020204" pitchFamily="34" charset="0"/>
            </a:endParaRPr>
          </a:p>
          <a:p>
            <a:r>
              <a:rPr lang="en-US" sz="2400" b="0" i="0" u="none" strike="noStrike" baseline="0" dirty="0">
                <a:solidFill>
                  <a:srgbClr val="000000"/>
                </a:solidFill>
                <a:latin typeface="Arial" panose="020B0604020202020204" pitchFamily="34" charset="0"/>
              </a:rPr>
              <a:t>A special permit is an order that waives compliance with a regulatory requirement if the pipeline operator requesting it demonstrates the need, and PHMSA determines that granting a special permit would not be inconsistent with pipeline safety. </a:t>
            </a:r>
          </a:p>
          <a:p>
            <a:endParaRPr lang="en-US" sz="2400" b="0" i="0" u="none" strike="noStrike" baseline="0" dirty="0">
              <a:solidFill>
                <a:srgbClr val="000000"/>
              </a:solidFill>
              <a:latin typeface="Arial" panose="020B0604020202020204" pitchFamily="34" charset="0"/>
            </a:endParaRPr>
          </a:p>
          <a:p>
            <a:r>
              <a:rPr lang="en-US" sz="2400" b="0" i="0" u="none" strike="noStrike" baseline="0" dirty="0">
                <a:solidFill>
                  <a:srgbClr val="000000"/>
                </a:solidFill>
                <a:latin typeface="Arial" panose="020B0604020202020204" pitchFamily="34" charset="0"/>
              </a:rPr>
              <a:t>Special permits can be used for alternate technologies where an industry consensus standard has not been issued, and special permits are often used before PHMSA adopts new regulations on a new technology or practice. </a:t>
            </a:r>
            <a:endParaRPr lang="en-US" sz="3600" i="1" dirty="0"/>
          </a:p>
        </p:txBody>
      </p:sp>
    </p:spTree>
    <p:extLst>
      <p:ext uri="{BB962C8B-B14F-4D97-AF65-F5344CB8AC3E}">
        <p14:creationId xmlns:p14="http://schemas.microsoft.com/office/powerpoint/2010/main" val="41748519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E9F0C-46D0-4617-803C-16D8A6853623}"/>
              </a:ext>
            </a:extLst>
          </p:cNvPr>
          <p:cNvSpPr>
            <a:spLocks noGrp="1"/>
          </p:cNvSpPr>
          <p:nvPr>
            <p:ph type="title"/>
          </p:nvPr>
        </p:nvSpPr>
        <p:spPr/>
        <p:txBody>
          <a:bodyPr/>
          <a:lstStyle/>
          <a:p>
            <a:r>
              <a:rPr lang="en-US" dirty="0"/>
              <a:t>Future Documents</a:t>
            </a:r>
          </a:p>
        </p:txBody>
      </p:sp>
      <p:sp>
        <p:nvSpPr>
          <p:cNvPr id="3" name="Content Placeholder 2">
            <a:extLst>
              <a:ext uri="{FF2B5EF4-FFF2-40B4-BE49-F238E27FC236}">
                <a16:creationId xmlns:a16="http://schemas.microsoft.com/office/drawing/2014/main" id="{3AF0B29E-E17E-4FDA-A199-5D710FD2C300}"/>
              </a:ext>
            </a:extLst>
          </p:cNvPr>
          <p:cNvSpPr>
            <a:spLocks noGrp="1"/>
          </p:cNvSpPr>
          <p:nvPr>
            <p:ph type="body" idx="1"/>
          </p:nvPr>
        </p:nvSpPr>
        <p:spPr>
          <a:xfrm>
            <a:off x="1041400" y="1902227"/>
            <a:ext cx="10109200" cy="3824805"/>
          </a:xfrm>
        </p:spPr>
        <p:txBody>
          <a:bodyPr>
            <a:normAutofit/>
          </a:bodyPr>
          <a:lstStyle/>
          <a:p>
            <a:pPr marL="0" indent="0">
              <a:buNone/>
            </a:pPr>
            <a:r>
              <a:rPr lang="en-US" dirty="0"/>
              <a:t>AMPP – VCI applications</a:t>
            </a:r>
          </a:p>
          <a:p>
            <a:r>
              <a:rPr lang="en-US" sz="2800" dirty="0">
                <a:effectLst/>
                <a:latin typeface="Calibri" panose="020F0502020204030204" pitchFamily="34" charset="0"/>
                <a:ea typeface="Times New Roman" panose="02020603050405020304" pitchFamily="18" charset="0"/>
              </a:rPr>
              <a:t>TR – State of the Art Report on VCI Applications for Corrosion Control for Pipeline, Casings and Aboveground Storage Tanks</a:t>
            </a:r>
            <a:endParaRPr lang="en-US" sz="2800" dirty="0">
              <a:effectLst/>
              <a:latin typeface="Calibri" panose="020F0502020204030204" pitchFamily="34" charset="0"/>
              <a:ea typeface="Calibri" panose="020F0502020204030204" pitchFamily="34" charset="0"/>
            </a:endParaRPr>
          </a:p>
          <a:p>
            <a:endParaRPr lang="en-US" sz="3200" b="1" dirty="0"/>
          </a:p>
          <a:p>
            <a:pPr marL="0" indent="0">
              <a:buNone/>
            </a:pPr>
            <a:r>
              <a:rPr lang="en-US" sz="3200" dirty="0"/>
              <a:t>AMPP – Double Bottom Tanks</a:t>
            </a:r>
          </a:p>
          <a:p>
            <a:r>
              <a:rPr lang="en-US" sz="2800" dirty="0"/>
              <a:t>TR 21553 – External Corrosion of Double Bottom Aboveground Tanks</a:t>
            </a:r>
          </a:p>
          <a:p>
            <a:endParaRPr lang="en-US" dirty="0"/>
          </a:p>
        </p:txBody>
      </p:sp>
    </p:spTree>
    <p:extLst>
      <p:ext uri="{BB962C8B-B14F-4D97-AF65-F5344CB8AC3E}">
        <p14:creationId xmlns:p14="http://schemas.microsoft.com/office/powerpoint/2010/main" val="35445659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693F4-849F-4301-B227-2031137156B5}"/>
              </a:ext>
            </a:extLst>
          </p:cNvPr>
          <p:cNvSpPr>
            <a:spLocks noGrp="1"/>
          </p:cNvSpPr>
          <p:nvPr>
            <p:ph type="title"/>
          </p:nvPr>
        </p:nvSpPr>
        <p:spPr/>
        <p:txBody>
          <a:bodyPr/>
          <a:lstStyle/>
          <a:p>
            <a:r>
              <a:rPr lang="en-US" dirty="0"/>
              <a:t>Sample Data</a:t>
            </a:r>
          </a:p>
        </p:txBody>
      </p:sp>
      <p:pic>
        <p:nvPicPr>
          <p:cNvPr id="6" name="Picture 5">
            <a:extLst>
              <a:ext uri="{FF2B5EF4-FFF2-40B4-BE49-F238E27FC236}">
                <a16:creationId xmlns:a16="http://schemas.microsoft.com/office/drawing/2014/main" id="{9DA45CA0-6AA5-2E44-A83E-4B2E107C6F14}"/>
              </a:ext>
            </a:extLst>
          </p:cNvPr>
          <p:cNvPicPr>
            <a:picLocks noChangeAspect="1"/>
          </p:cNvPicPr>
          <p:nvPr/>
        </p:nvPicPr>
        <p:blipFill rotWithShape="1">
          <a:blip r:embed="rId2"/>
          <a:srcRect t="6441"/>
          <a:stretch/>
        </p:blipFill>
        <p:spPr>
          <a:xfrm>
            <a:off x="2071651" y="1493159"/>
            <a:ext cx="8048697" cy="4996741"/>
          </a:xfrm>
          <a:prstGeom prst="rect">
            <a:avLst/>
          </a:prstGeom>
        </p:spPr>
      </p:pic>
    </p:spTree>
    <p:extLst>
      <p:ext uri="{BB962C8B-B14F-4D97-AF65-F5344CB8AC3E}">
        <p14:creationId xmlns:p14="http://schemas.microsoft.com/office/powerpoint/2010/main" val="2197436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B8C2-588E-D946-9FB6-DD4237F0136C}"/>
              </a:ext>
            </a:extLst>
          </p:cNvPr>
          <p:cNvSpPr>
            <a:spLocks noGrp="1"/>
          </p:cNvSpPr>
          <p:nvPr>
            <p:ph type="title"/>
          </p:nvPr>
        </p:nvSpPr>
        <p:spPr/>
        <p:txBody>
          <a:bodyPr/>
          <a:lstStyle/>
          <a:p>
            <a:r>
              <a:rPr lang="en-US" dirty="0"/>
              <a:t>Summary</a:t>
            </a:r>
          </a:p>
        </p:txBody>
      </p:sp>
      <p:sp>
        <p:nvSpPr>
          <p:cNvPr id="3" name="TextBox 2">
            <a:extLst>
              <a:ext uri="{FF2B5EF4-FFF2-40B4-BE49-F238E27FC236}">
                <a16:creationId xmlns:a16="http://schemas.microsoft.com/office/drawing/2014/main" id="{5215C448-BF88-47E6-923D-42AD2097BBE5}"/>
              </a:ext>
            </a:extLst>
          </p:cNvPr>
          <p:cNvSpPr txBox="1"/>
          <p:nvPr/>
        </p:nvSpPr>
        <p:spPr>
          <a:xfrm>
            <a:off x="356286" y="1833691"/>
            <a:ext cx="9472310" cy="3190617"/>
          </a:xfrm>
          <a:prstGeom prst="rect">
            <a:avLst/>
          </a:prstGeom>
          <a:noFill/>
        </p:spPr>
        <p:txBody>
          <a:bodyPr wrap="square">
            <a:spAutoFit/>
          </a:bodyPr>
          <a:lstStyle/>
          <a:p>
            <a:pPr marL="342900" marR="0" lvl="0" indent="-342900">
              <a:spcBef>
                <a:spcPts val="0"/>
              </a:spcBef>
              <a:spcAft>
                <a:spcPts val="1000"/>
              </a:spcAft>
              <a:buFont typeface="+mj-lt"/>
              <a:buAutoNum type="arabicPeriod"/>
              <a:tabLst>
                <a:tab pos="457200" algn="l"/>
              </a:tabLst>
            </a:pPr>
            <a:r>
              <a:rPr lang="en-US" sz="2800" dirty="0">
                <a:latin typeface="Calibri" panose="020F0502020204030204" pitchFamily="34" charset="0"/>
                <a:ea typeface="Calibri" panose="020F0502020204030204" pitchFamily="34" charset="0"/>
                <a:cs typeface="Times New Roman" panose="02020603050405020304" pitchFamily="18" charset="0"/>
              </a:rPr>
              <a:t>Changing regulations are requiring proactive approach to corrosion mitigation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000"/>
              </a:spcAft>
              <a:buFont typeface="+mj-lt"/>
              <a:buAutoNum type="arabicPeriod"/>
              <a:tabLst>
                <a:tab pos="45720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Prioritizing higher risk is important</a:t>
            </a:r>
          </a:p>
          <a:p>
            <a:pPr marL="342900" marR="0" lvl="0" indent="-342900">
              <a:spcBef>
                <a:spcPts val="0"/>
              </a:spcBef>
              <a:spcAft>
                <a:spcPts val="1000"/>
              </a:spcAft>
              <a:buFont typeface="+mj-lt"/>
              <a:buAutoNum type="arabicPeriod"/>
              <a:tabLst>
                <a:tab pos="45720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There are options (tools in the kit)</a:t>
            </a:r>
          </a:p>
          <a:p>
            <a:pPr marL="342900" marR="0" lvl="0" indent="-342900">
              <a:spcBef>
                <a:spcPts val="0"/>
              </a:spcBef>
              <a:spcAft>
                <a:spcPts val="1000"/>
              </a:spcAft>
              <a:buFont typeface="+mj-lt"/>
              <a:buAutoNum type="arabicPeriod"/>
              <a:tabLst>
                <a:tab pos="45720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Evaluate</a:t>
            </a:r>
          </a:p>
          <a:p>
            <a:pPr marL="342900" marR="0" lvl="0" indent="-342900">
              <a:spcBef>
                <a:spcPts val="0"/>
              </a:spcBef>
              <a:spcAft>
                <a:spcPts val="1000"/>
              </a:spcAft>
              <a:buFont typeface="+mj-lt"/>
              <a:buAutoNum type="arabicPeriod"/>
              <a:tabLst>
                <a:tab pos="45720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Affect to CP</a:t>
            </a:r>
          </a:p>
        </p:txBody>
      </p:sp>
      <p:pic>
        <p:nvPicPr>
          <p:cNvPr id="4" name="Picture 3">
            <a:extLst>
              <a:ext uri="{FF2B5EF4-FFF2-40B4-BE49-F238E27FC236}">
                <a16:creationId xmlns:a16="http://schemas.microsoft.com/office/drawing/2014/main" id="{31A776D4-CA16-4205-A3DC-1F9167D1E6C5}"/>
              </a:ext>
            </a:extLst>
          </p:cNvPr>
          <p:cNvPicPr>
            <a:picLocks noChangeAspect="1"/>
          </p:cNvPicPr>
          <p:nvPr/>
        </p:nvPicPr>
        <p:blipFill>
          <a:blip r:embed="rId3"/>
          <a:stretch>
            <a:fillRect/>
          </a:stretch>
        </p:blipFill>
        <p:spPr>
          <a:xfrm>
            <a:off x="7436998" y="3312484"/>
            <a:ext cx="2640857" cy="2405476"/>
          </a:xfrm>
          <a:prstGeom prst="rect">
            <a:avLst/>
          </a:prstGeom>
        </p:spPr>
      </p:pic>
    </p:spTree>
    <p:extLst>
      <p:ext uri="{BB962C8B-B14F-4D97-AF65-F5344CB8AC3E}">
        <p14:creationId xmlns:p14="http://schemas.microsoft.com/office/powerpoint/2010/main" val="2280405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sldNum" idx="12"/>
          </p:nvPr>
        </p:nvSpPr>
        <p:spPr>
          <a:prstGeom prst="rect">
            <a:avLst/>
          </a:prstGeom>
        </p:spPr>
        <p:txBody>
          <a:bodyPr lIns="121900" tIns="121900" rIns="121900" bIns="121900" anchor="ctr" anchorCtr="0">
            <a:noAutofit/>
          </a:bodyPr>
          <a:lstStyle/>
          <a:p>
            <a:fld id="{00000000-1234-1234-1234-123412341234}" type="slidenum">
              <a:rPr lang="en"/>
              <a:pPr/>
              <a:t>36</a:t>
            </a:fld>
            <a:endParaRPr lang="en"/>
          </a:p>
        </p:txBody>
      </p:sp>
      <p:sp>
        <p:nvSpPr>
          <p:cNvPr id="306" name="Shape 306"/>
          <p:cNvSpPr txBox="1">
            <a:spLocks noGrp="1"/>
          </p:cNvSpPr>
          <p:nvPr>
            <p:ph type="ctrTitle" idx="4294967295"/>
          </p:nvPr>
        </p:nvSpPr>
        <p:spPr>
          <a:xfrm>
            <a:off x="0" y="2109788"/>
            <a:ext cx="8896350" cy="1547812"/>
          </a:xfrm>
          <a:prstGeom prst="rect">
            <a:avLst/>
          </a:prstGeom>
        </p:spPr>
        <p:txBody>
          <a:bodyPr lIns="121900" tIns="121900" rIns="121900" bIns="121900" anchor="ctr" anchorCtr="0">
            <a:noAutofit/>
          </a:bodyPr>
          <a:lstStyle/>
          <a:p>
            <a:r>
              <a:rPr lang="en" sz="8000" dirty="0">
                <a:solidFill>
                  <a:srgbClr val="FEDD00"/>
                </a:solidFill>
              </a:rPr>
              <a:t>THANK YOU!</a:t>
            </a:r>
          </a:p>
        </p:txBody>
      </p:sp>
      <p:sp>
        <p:nvSpPr>
          <p:cNvPr id="307" name="Shape 307"/>
          <p:cNvSpPr txBox="1">
            <a:spLocks noGrp="1"/>
          </p:cNvSpPr>
          <p:nvPr>
            <p:ph type="subTitle" idx="4294967295"/>
          </p:nvPr>
        </p:nvSpPr>
        <p:spPr>
          <a:xfrm>
            <a:off x="2611438" y="3506788"/>
            <a:ext cx="9580562" cy="1547812"/>
          </a:xfrm>
          <a:prstGeom prst="rect">
            <a:avLst/>
          </a:prstGeom>
        </p:spPr>
        <p:txBody>
          <a:bodyPr lIns="121900" tIns="121900" rIns="121900" bIns="121900" anchor="t" anchorCtr="0">
            <a:noAutofit/>
          </a:bodyPr>
          <a:lstStyle/>
          <a:p>
            <a:pPr>
              <a:spcBef>
                <a:spcPts val="0"/>
              </a:spcBef>
              <a:buNone/>
            </a:pPr>
            <a:r>
              <a:rPr lang="en" sz="3200" b="1" dirty="0">
                <a:solidFill>
                  <a:srgbClr val="FFFFFF"/>
                </a:solidFill>
              </a:rPr>
              <a:t>Any questions?</a:t>
            </a:r>
          </a:p>
          <a:p>
            <a:pPr>
              <a:spcBef>
                <a:spcPts val="0"/>
              </a:spcBef>
              <a:buClr>
                <a:schemeClr val="dk1"/>
              </a:buClr>
              <a:buSzPct val="45833"/>
              <a:buNone/>
            </a:pPr>
            <a:r>
              <a:rPr lang="en" sz="3200" b="1" dirty="0">
                <a:solidFill>
                  <a:srgbClr val="FFFFFF"/>
                </a:solidFill>
              </a:rPr>
              <a:t>You can contact me at: 	</a:t>
            </a:r>
            <a:r>
              <a:rPr lang="en" sz="3200" b="1" dirty="0">
                <a:solidFill>
                  <a:srgbClr val="FFFFFF"/>
                </a:solidFill>
                <a:hlinkClick r:id="rId3"/>
              </a:rPr>
              <a:t>kbaker@ntic.com</a:t>
            </a:r>
            <a:r>
              <a:rPr lang="en" sz="3200" b="1" dirty="0">
                <a:solidFill>
                  <a:srgbClr val="FFFFFF"/>
                </a:solidFill>
              </a:rPr>
              <a:t>							(832) 465-5668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B8C2-588E-D946-9FB6-DD4237F0136C}"/>
              </a:ext>
            </a:extLst>
          </p:cNvPr>
          <p:cNvSpPr>
            <a:spLocks noGrp="1"/>
          </p:cNvSpPr>
          <p:nvPr>
            <p:ph type="title"/>
          </p:nvPr>
        </p:nvSpPr>
        <p:spPr/>
        <p:txBody>
          <a:bodyPr>
            <a:normAutofit fontScale="90000"/>
          </a:bodyPr>
          <a:lstStyle/>
          <a:p>
            <a:r>
              <a:rPr lang="en-US" dirty="0"/>
              <a:t>NPMS</a:t>
            </a:r>
            <a:br>
              <a:rPr lang="en-US" dirty="0"/>
            </a:br>
            <a:r>
              <a:rPr lang="en-US" sz="3200" dirty="0"/>
              <a:t>National Pipeline Mapping System</a:t>
            </a:r>
            <a:endParaRPr lang="en-US" dirty="0"/>
          </a:p>
        </p:txBody>
      </p:sp>
      <p:graphicFrame>
        <p:nvGraphicFramePr>
          <p:cNvPr id="3" name="Object 2">
            <a:extLst>
              <a:ext uri="{FF2B5EF4-FFF2-40B4-BE49-F238E27FC236}">
                <a16:creationId xmlns:a16="http://schemas.microsoft.com/office/drawing/2014/main" id="{89882BBD-0AB4-4294-9F92-AE8CBA188FAA}"/>
              </a:ext>
            </a:extLst>
          </p:cNvPr>
          <p:cNvGraphicFramePr>
            <a:graphicFrameLocks noChangeAspect="1"/>
          </p:cNvGraphicFramePr>
          <p:nvPr/>
        </p:nvGraphicFramePr>
        <p:xfrm>
          <a:off x="3739895" y="932197"/>
          <a:ext cx="7139305" cy="5516736"/>
        </p:xfrm>
        <a:graphic>
          <a:graphicData uri="http://schemas.openxmlformats.org/presentationml/2006/ole">
            <mc:AlternateContent xmlns:mc="http://schemas.openxmlformats.org/markup-compatibility/2006">
              <mc:Choice xmlns:v="urn:schemas-microsoft-com:vml" Requires="v">
                <p:oleObj name="Acrobat Document" r:id="rId3" imgW="7543652" imgH="5829102" progId="Acrobat.Document.DC">
                  <p:embed/>
                </p:oleObj>
              </mc:Choice>
              <mc:Fallback>
                <p:oleObj name="Acrobat Document" r:id="rId3" imgW="7543652" imgH="5829102" progId="Acrobat.Document.DC">
                  <p:embed/>
                  <p:pic>
                    <p:nvPicPr>
                      <p:cNvPr id="3" name="Object 2">
                        <a:extLst>
                          <a:ext uri="{FF2B5EF4-FFF2-40B4-BE49-F238E27FC236}">
                            <a16:creationId xmlns:a16="http://schemas.microsoft.com/office/drawing/2014/main" id="{89882BBD-0AB4-4294-9F92-AE8CBA188FAA}"/>
                          </a:ext>
                        </a:extLst>
                      </p:cNvPr>
                      <p:cNvPicPr/>
                      <p:nvPr/>
                    </p:nvPicPr>
                    <p:blipFill>
                      <a:blip r:embed="rId4"/>
                      <a:stretch>
                        <a:fillRect/>
                      </a:stretch>
                    </p:blipFill>
                    <p:spPr>
                      <a:xfrm>
                        <a:off x="3739895" y="932197"/>
                        <a:ext cx="7139305" cy="5516736"/>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61255794-FBCE-4AA9-9685-BD55CE2FEBBF}"/>
              </a:ext>
            </a:extLst>
          </p:cNvPr>
          <p:cNvSpPr txBox="1"/>
          <p:nvPr/>
        </p:nvSpPr>
        <p:spPr>
          <a:xfrm>
            <a:off x="381000" y="2813883"/>
            <a:ext cx="3139440" cy="3046988"/>
          </a:xfrm>
          <a:prstGeom prst="rect">
            <a:avLst/>
          </a:prstGeom>
          <a:noFill/>
        </p:spPr>
        <p:txBody>
          <a:bodyPr wrap="square" rtlCol="0">
            <a:spAutoFit/>
          </a:bodyPr>
          <a:lstStyle/>
          <a:p>
            <a:r>
              <a:rPr lang="en-US" sz="2400" dirty="0"/>
              <a:t>Approximately 2,600,000 miles of identified pipeline</a:t>
            </a:r>
          </a:p>
          <a:p>
            <a:endParaRPr lang="en-US" sz="2400" dirty="0"/>
          </a:p>
          <a:p>
            <a:r>
              <a:rPr lang="en-US" sz="2400" dirty="0"/>
              <a:t>Estimated number of pipe casings ranges from 1,000,000 to 2,600,000</a:t>
            </a:r>
          </a:p>
        </p:txBody>
      </p:sp>
    </p:spTree>
    <p:extLst>
      <p:ext uri="{BB962C8B-B14F-4D97-AF65-F5344CB8AC3E}">
        <p14:creationId xmlns:p14="http://schemas.microsoft.com/office/powerpoint/2010/main" val="2798597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B8C2-588E-D946-9FB6-DD4237F0136C}"/>
              </a:ext>
            </a:extLst>
          </p:cNvPr>
          <p:cNvSpPr>
            <a:spLocks noGrp="1"/>
          </p:cNvSpPr>
          <p:nvPr>
            <p:ph type="title"/>
          </p:nvPr>
        </p:nvSpPr>
        <p:spPr/>
        <p:txBody>
          <a:bodyPr/>
          <a:lstStyle/>
          <a:p>
            <a:r>
              <a:rPr lang="en-US" dirty="0"/>
              <a:t>Why were casings used</a:t>
            </a:r>
          </a:p>
        </p:txBody>
      </p:sp>
      <p:sp>
        <p:nvSpPr>
          <p:cNvPr id="4" name="Content Placeholder 2">
            <a:extLst>
              <a:ext uri="{FF2B5EF4-FFF2-40B4-BE49-F238E27FC236}">
                <a16:creationId xmlns:a16="http://schemas.microsoft.com/office/drawing/2014/main" id="{172D8B39-4D4B-46FA-99A9-10580A95C7FA}"/>
              </a:ext>
            </a:extLst>
          </p:cNvPr>
          <p:cNvSpPr txBox="1">
            <a:spLocks/>
          </p:cNvSpPr>
          <p:nvPr/>
        </p:nvSpPr>
        <p:spPr>
          <a:xfrm>
            <a:off x="8250939" y="2075679"/>
            <a:ext cx="3800853" cy="41445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Carrier pipe inside a structural support pipe</a:t>
            </a:r>
          </a:p>
          <a:p>
            <a:r>
              <a:rPr lang="en-US" sz="2400" dirty="0"/>
              <a:t>Spacers isolate the carrier from contact with casing</a:t>
            </a:r>
          </a:p>
          <a:p>
            <a:r>
              <a:rPr lang="en-US" sz="2400" dirty="0"/>
              <a:t>Carrier inside casing is isolated from Cathodic Protection (CP)</a:t>
            </a:r>
          </a:p>
          <a:p>
            <a:r>
              <a:rPr lang="en-US" sz="2400" dirty="0"/>
              <a:t>Metallic Short</a:t>
            </a:r>
          </a:p>
          <a:p>
            <a:r>
              <a:rPr lang="en-US" sz="2400" dirty="0"/>
              <a:t>Electrolytic Couple</a:t>
            </a:r>
          </a:p>
        </p:txBody>
      </p:sp>
      <p:pic>
        <p:nvPicPr>
          <p:cNvPr id="6" name="Picture 5" descr="A picture containing text, case, accessory&#10;&#10;Description automatically generated">
            <a:extLst>
              <a:ext uri="{FF2B5EF4-FFF2-40B4-BE49-F238E27FC236}">
                <a16:creationId xmlns:a16="http://schemas.microsoft.com/office/drawing/2014/main" id="{0F3626B7-9B39-45DD-B9EE-2F75B2CD8A5D}"/>
              </a:ext>
            </a:extLst>
          </p:cNvPr>
          <p:cNvPicPr>
            <a:picLocks noChangeAspect="1"/>
          </p:cNvPicPr>
          <p:nvPr/>
        </p:nvPicPr>
        <p:blipFill rotWithShape="1">
          <a:blip r:embed="rId3"/>
          <a:srcRect l="8175" t="6913" r="6250" b="5979"/>
          <a:stretch/>
        </p:blipFill>
        <p:spPr>
          <a:xfrm>
            <a:off x="493777" y="1960511"/>
            <a:ext cx="7644384" cy="4374920"/>
          </a:xfrm>
          <a:prstGeom prst="rect">
            <a:avLst/>
          </a:prstGeom>
        </p:spPr>
      </p:pic>
    </p:spTree>
    <p:extLst>
      <p:ext uri="{BB962C8B-B14F-4D97-AF65-F5344CB8AC3E}">
        <p14:creationId xmlns:p14="http://schemas.microsoft.com/office/powerpoint/2010/main" val="47096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B8C2-588E-D946-9FB6-DD4237F0136C}"/>
              </a:ext>
            </a:extLst>
          </p:cNvPr>
          <p:cNvSpPr>
            <a:spLocks noGrp="1"/>
          </p:cNvSpPr>
          <p:nvPr>
            <p:ph type="title"/>
          </p:nvPr>
        </p:nvSpPr>
        <p:spPr/>
        <p:txBody>
          <a:bodyPr/>
          <a:lstStyle/>
          <a:p>
            <a:r>
              <a:rPr lang="en-US" dirty="0"/>
              <a:t>Construction Practices</a:t>
            </a:r>
          </a:p>
        </p:txBody>
      </p:sp>
      <p:pic>
        <p:nvPicPr>
          <p:cNvPr id="4" name="Picture 3">
            <a:extLst>
              <a:ext uri="{FF2B5EF4-FFF2-40B4-BE49-F238E27FC236}">
                <a16:creationId xmlns:a16="http://schemas.microsoft.com/office/drawing/2014/main" id="{92127A4B-1F77-4C39-B4F5-4574C8C9C618}"/>
              </a:ext>
            </a:extLst>
          </p:cNvPr>
          <p:cNvPicPr>
            <a:picLocks noChangeAspect="1"/>
          </p:cNvPicPr>
          <p:nvPr/>
        </p:nvPicPr>
        <p:blipFill>
          <a:blip r:embed="rId3"/>
          <a:stretch>
            <a:fillRect/>
          </a:stretch>
        </p:blipFill>
        <p:spPr>
          <a:xfrm>
            <a:off x="4764024" y="1959310"/>
            <a:ext cx="6495886" cy="4313474"/>
          </a:xfrm>
          <a:prstGeom prst="rect">
            <a:avLst/>
          </a:prstGeom>
        </p:spPr>
      </p:pic>
      <p:sp>
        <p:nvSpPr>
          <p:cNvPr id="5" name="TextBox 4">
            <a:extLst>
              <a:ext uri="{FF2B5EF4-FFF2-40B4-BE49-F238E27FC236}">
                <a16:creationId xmlns:a16="http://schemas.microsoft.com/office/drawing/2014/main" id="{B4C837D1-05AF-4228-85BE-02D8C53B48E0}"/>
              </a:ext>
            </a:extLst>
          </p:cNvPr>
          <p:cNvSpPr txBox="1"/>
          <p:nvPr/>
        </p:nvSpPr>
        <p:spPr>
          <a:xfrm>
            <a:off x="381000" y="2638719"/>
            <a:ext cx="3989832" cy="3046988"/>
          </a:xfrm>
          <a:prstGeom prst="rect">
            <a:avLst/>
          </a:prstGeom>
          <a:noFill/>
        </p:spPr>
        <p:txBody>
          <a:bodyPr wrap="square" rtlCol="0">
            <a:spAutoFit/>
          </a:bodyPr>
          <a:lstStyle/>
          <a:p>
            <a:r>
              <a:rPr lang="en-US" sz="2400" dirty="0"/>
              <a:t>New casings have limited applications</a:t>
            </a:r>
          </a:p>
          <a:p>
            <a:pPr marL="285750" indent="-285750">
              <a:buFont typeface="Arial" panose="020B0604020202020204" pitchFamily="34" charset="0"/>
              <a:buChar char="•"/>
            </a:pPr>
            <a:r>
              <a:rPr lang="en-US" sz="2400" dirty="0"/>
              <a:t>Railway</a:t>
            </a:r>
          </a:p>
          <a:p>
            <a:pPr marL="285750" indent="-285750">
              <a:buFont typeface="Arial" panose="020B0604020202020204" pitchFamily="34" charset="0"/>
              <a:buChar char="•"/>
            </a:pPr>
            <a:r>
              <a:rPr lang="en-US" sz="2400" dirty="0"/>
              <a:t>Owner standards</a:t>
            </a:r>
          </a:p>
          <a:p>
            <a:pPr marL="285750" indent="-285750">
              <a:buFont typeface="Arial" panose="020B0604020202020204" pitchFamily="34" charset="0"/>
              <a:buChar char="•"/>
            </a:pPr>
            <a:r>
              <a:rPr lang="en-US" sz="2400" dirty="0"/>
              <a:t>Some others</a:t>
            </a:r>
          </a:p>
          <a:p>
            <a:endParaRPr lang="en-US" sz="2400" dirty="0"/>
          </a:p>
          <a:p>
            <a:r>
              <a:rPr lang="en-US" sz="2400" dirty="0"/>
              <a:t>Thick wall pipe, horizontally directional drilled (HDD) </a:t>
            </a:r>
          </a:p>
        </p:txBody>
      </p:sp>
    </p:spTree>
    <p:extLst>
      <p:ext uri="{BB962C8B-B14F-4D97-AF65-F5344CB8AC3E}">
        <p14:creationId xmlns:p14="http://schemas.microsoft.com/office/powerpoint/2010/main" val="2504081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B8C2-588E-D946-9FB6-DD4237F0136C}"/>
              </a:ext>
            </a:extLst>
          </p:cNvPr>
          <p:cNvSpPr>
            <a:spLocks noGrp="1"/>
          </p:cNvSpPr>
          <p:nvPr>
            <p:ph type="title"/>
          </p:nvPr>
        </p:nvSpPr>
        <p:spPr/>
        <p:txBody>
          <a:bodyPr/>
          <a:lstStyle/>
          <a:p>
            <a:r>
              <a:rPr lang="en-US" dirty="0"/>
              <a:t>In-Line Inspection</a:t>
            </a:r>
          </a:p>
        </p:txBody>
      </p:sp>
      <p:pic>
        <p:nvPicPr>
          <p:cNvPr id="4" name="Picture 3">
            <a:extLst>
              <a:ext uri="{FF2B5EF4-FFF2-40B4-BE49-F238E27FC236}">
                <a16:creationId xmlns:a16="http://schemas.microsoft.com/office/drawing/2014/main" id="{DEA4C5E3-EE3F-4DBC-AC9E-A04337817B98}"/>
              </a:ext>
            </a:extLst>
          </p:cNvPr>
          <p:cNvPicPr>
            <a:picLocks noChangeAspect="1"/>
          </p:cNvPicPr>
          <p:nvPr/>
        </p:nvPicPr>
        <p:blipFill>
          <a:blip r:embed="rId3"/>
          <a:stretch>
            <a:fillRect/>
          </a:stretch>
        </p:blipFill>
        <p:spPr>
          <a:xfrm>
            <a:off x="6726065" y="1194904"/>
            <a:ext cx="3878798" cy="2545461"/>
          </a:xfrm>
          <a:prstGeom prst="rect">
            <a:avLst/>
          </a:prstGeom>
        </p:spPr>
      </p:pic>
      <p:pic>
        <p:nvPicPr>
          <p:cNvPr id="5" name="Picture 4">
            <a:extLst>
              <a:ext uri="{FF2B5EF4-FFF2-40B4-BE49-F238E27FC236}">
                <a16:creationId xmlns:a16="http://schemas.microsoft.com/office/drawing/2014/main" id="{5005947D-D0AD-4A7D-8424-9412254C642A}"/>
              </a:ext>
            </a:extLst>
          </p:cNvPr>
          <p:cNvPicPr>
            <a:picLocks noChangeAspect="1"/>
          </p:cNvPicPr>
          <p:nvPr/>
        </p:nvPicPr>
        <p:blipFill>
          <a:blip r:embed="rId4"/>
          <a:stretch>
            <a:fillRect/>
          </a:stretch>
        </p:blipFill>
        <p:spPr>
          <a:xfrm>
            <a:off x="6408039" y="3892677"/>
            <a:ext cx="4514850" cy="2419350"/>
          </a:xfrm>
          <a:prstGeom prst="rect">
            <a:avLst/>
          </a:prstGeom>
        </p:spPr>
      </p:pic>
      <p:sp>
        <p:nvSpPr>
          <p:cNvPr id="6" name="TextBox 5">
            <a:extLst>
              <a:ext uri="{FF2B5EF4-FFF2-40B4-BE49-F238E27FC236}">
                <a16:creationId xmlns:a16="http://schemas.microsoft.com/office/drawing/2014/main" id="{E200642D-2C12-4461-B9FF-6B54A6AC1A2E}"/>
              </a:ext>
            </a:extLst>
          </p:cNvPr>
          <p:cNvSpPr txBox="1"/>
          <p:nvPr/>
        </p:nvSpPr>
        <p:spPr>
          <a:xfrm>
            <a:off x="380998" y="2216871"/>
            <a:ext cx="4820905" cy="3046988"/>
          </a:xfrm>
          <a:prstGeom prst="rect">
            <a:avLst/>
          </a:prstGeom>
          <a:noFill/>
        </p:spPr>
        <p:txBody>
          <a:bodyPr wrap="square" rtlCol="0">
            <a:spAutoFit/>
          </a:bodyPr>
          <a:lstStyle/>
          <a:p>
            <a:r>
              <a:rPr lang="en-US" sz="2400" dirty="0"/>
              <a:t>ILI tools can identify anomalies on the carrier pipe inside a casing</a:t>
            </a:r>
          </a:p>
          <a:p>
            <a:endParaRPr lang="en-US" sz="2400" dirty="0"/>
          </a:p>
          <a:p>
            <a:r>
              <a:rPr lang="en-US" sz="2400" dirty="0"/>
              <a:t>Corrosion depth measurements on the carrier determine priority </a:t>
            </a:r>
          </a:p>
          <a:p>
            <a:endParaRPr lang="en-US" sz="2400" dirty="0"/>
          </a:p>
          <a:p>
            <a:r>
              <a:rPr lang="en-US" sz="2400" dirty="0"/>
              <a:t>PHMSA Mega-Rule is expanding the inspection requirements</a:t>
            </a:r>
          </a:p>
        </p:txBody>
      </p:sp>
    </p:spTree>
    <p:extLst>
      <p:ext uri="{BB962C8B-B14F-4D97-AF65-F5344CB8AC3E}">
        <p14:creationId xmlns:p14="http://schemas.microsoft.com/office/powerpoint/2010/main" val="894110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B8C2-588E-D946-9FB6-DD4237F0136C}"/>
              </a:ext>
            </a:extLst>
          </p:cNvPr>
          <p:cNvSpPr>
            <a:spLocks noGrp="1"/>
          </p:cNvSpPr>
          <p:nvPr>
            <p:ph type="title"/>
          </p:nvPr>
        </p:nvSpPr>
        <p:spPr/>
        <p:txBody>
          <a:bodyPr/>
          <a:lstStyle/>
          <a:p>
            <a:r>
              <a:rPr lang="en-US" dirty="0"/>
              <a:t>What is causing the Anomaly?</a:t>
            </a:r>
          </a:p>
        </p:txBody>
      </p:sp>
      <p:sp>
        <p:nvSpPr>
          <p:cNvPr id="9" name="TextBox 8">
            <a:extLst>
              <a:ext uri="{FF2B5EF4-FFF2-40B4-BE49-F238E27FC236}">
                <a16:creationId xmlns:a16="http://schemas.microsoft.com/office/drawing/2014/main" id="{DB25C330-1569-4888-99E3-E5868F738FB2}"/>
              </a:ext>
            </a:extLst>
          </p:cNvPr>
          <p:cNvSpPr txBox="1"/>
          <p:nvPr/>
        </p:nvSpPr>
        <p:spPr>
          <a:xfrm>
            <a:off x="531605" y="1743535"/>
            <a:ext cx="11429999" cy="3970318"/>
          </a:xfrm>
          <a:prstGeom prst="rect">
            <a:avLst/>
          </a:prstGeom>
          <a:noFill/>
        </p:spPr>
        <p:txBody>
          <a:bodyPr wrap="square" rtlCol="0">
            <a:spAutoFit/>
          </a:bodyPr>
          <a:lstStyle/>
          <a:p>
            <a:r>
              <a:rPr lang="en-US" sz="3600" dirty="0"/>
              <a:t>Ground settling</a:t>
            </a:r>
          </a:p>
          <a:p>
            <a:endParaRPr lang="en-US" sz="3600" dirty="0"/>
          </a:p>
          <a:p>
            <a:r>
              <a:rPr lang="en-US" sz="3600" dirty="0"/>
              <a:t>Spacer degradation</a:t>
            </a:r>
          </a:p>
          <a:p>
            <a:endParaRPr lang="en-US" sz="3600" dirty="0"/>
          </a:p>
          <a:p>
            <a:r>
              <a:rPr lang="en-US" sz="3600" dirty="0"/>
              <a:t>Ingress of water or other contaminants</a:t>
            </a:r>
          </a:p>
          <a:p>
            <a:endParaRPr lang="en-US" sz="3600" dirty="0"/>
          </a:p>
          <a:p>
            <a:r>
              <a:rPr lang="en-US" sz="3600" dirty="0"/>
              <a:t>Vapor space corrosion</a:t>
            </a:r>
          </a:p>
        </p:txBody>
      </p:sp>
    </p:spTree>
    <p:extLst>
      <p:ext uri="{BB962C8B-B14F-4D97-AF65-F5344CB8AC3E}">
        <p14:creationId xmlns:p14="http://schemas.microsoft.com/office/powerpoint/2010/main" val="988511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B8C2-588E-D946-9FB6-DD4237F0136C}"/>
              </a:ext>
            </a:extLst>
          </p:cNvPr>
          <p:cNvSpPr>
            <a:spLocks noGrp="1"/>
          </p:cNvSpPr>
          <p:nvPr>
            <p:ph type="title"/>
          </p:nvPr>
        </p:nvSpPr>
        <p:spPr/>
        <p:txBody>
          <a:bodyPr/>
          <a:lstStyle/>
          <a:p>
            <a:r>
              <a:rPr lang="en-US" dirty="0"/>
              <a:t>PHMSA Options</a:t>
            </a:r>
          </a:p>
        </p:txBody>
      </p:sp>
      <p:sp>
        <p:nvSpPr>
          <p:cNvPr id="3" name="Text Placeholder 3">
            <a:extLst>
              <a:ext uri="{FF2B5EF4-FFF2-40B4-BE49-F238E27FC236}">
                <a16:creationId xmlns:a16="http://schemas.microsoft.com/office/drawing/2014/main" id="{FE60FFB3-6992-418D-9592-69296F1F878A}"/>
              </a:ext>
            </a:extLst>
          </p:cNvPr>
          <p:cNvSpPr txBox="1">
            <a:spLocks/>
          </p:cNvSpPr>
          <p:nvPr/>
        </p:nvSpPr>
        <p:spPr>
          <a:xfrm>
            <a:off x="793200" y="1624405"/>
            <a:ext cx="10681624" cy="4192735"/>
          </a:xfrm>
          <a:prstGeom prst="rect">
            <a:avLst/>
          </a:prstGeom>
        </p:spPr>
        <p:txBody>
          <a:bodyPr vert="horz" lIns="91440" tIns="45720" rIns="91440" bIns="45720" rtlCol="0">
            <a:normAutofit/>
          </a:bodyPr>
          <a:lstStyle>
            <a:lvl1pPr marL="228600" indent="-228600" algn="l" defTabSz="914400" rtl="0" eaLnBrk="1" latinLnBrk="0" hangingPunct="1">
              <a:lnSpc>
                <a:spcPct val="8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8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098550" indent="-184150" algn="l" defTabSz="914400" rtl="0" eaLnBrk="1" latinLnBrk="0" hangingPunct="1">
              <a:lnSpc>
                <a:spcPct val="80000"/>
              </a:lnSpc>
              <a:spcBef>
                <a:spcPts val="500"/>
              </a:spcBef>
              <a:buFont typeface="Arial" panose="020B0604020202020204" pitchFamily="34" charset="0"/>
              <a:buChar char="•"/>
              <a:tabLst>
                <a:tab pos="912813" algn="l"/>
              </a:tabLst>
              <a:defRPr sz="2000" kern="1200">
                <a:solidFill>
                  <a:schemeClr val="accent1"/>
                </a:solidFill>
                <a:latin typeface="+mn-lt"/>
                <a:ea typeface="+mn-ea"/>
                <a:cs typeface="+mn-cs"/>
              </a:defRPr>
            </a:lvl3pPr>
            <a:lvl4pPr marL="15541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4pPr>
            <a:lvl5pPr marL="2011363" indent="-182563" algn="l" defTabSz="914400" rtl="0" eaLnBrk="1" latinLnBrk="0" hangingPunct="1">
              <a:lnSpc>
                <a:spcPct val="80000"/>
              </a:lnSpc>
              <a:spcBef>
                <a:spcPts val="500"/>
              </a:spcBef>
              <a:buFont typeface="Arial" panose="020B0604020202020204" pitchFamily="34" charset="0"/>
              <a:buChar char="•"/>
              <a:tabLst/>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85877" lvl="2" indent="-571500"/>
            <a:r>
              <a:rPr lang="en-US" sz="3600" dirty="0">
                <a:solidFill>
                  <a:schemeClr val="tx1"/>
                </a:solidFill>
              </a:rPr>
              <a:t>Clear the short, if practical;</a:t>
            </a:r>
          </a:p>
          <a:p>
            <a:pPr marL="1485877" lvl="2" indent="-571500"/>
            <a:endParaRPr lang="en-US" sz="3600" dirty="0">
              <a:solidFill>
                <a:schemeClr val="tx1"/>
              </a:solidFill>
            </a:endParaRPr>
          </a:p>
          <a:p>
            <a:pPr marL="1485877" lvl="2" indent="-571500"/>
            <a:r>
              <a:rPr lang="en-US" sz="3600" dirty="0">
                <a:solidFill>
                  <a:schemeClr val="tx1"/>
                </a:solidFill>
              </a:rPr>
              <a:t>Fill the casing/pipe interstice with high dielectric casing filler “or” other material which provides a corrosion inhibiting environment;</a:t>
            </a:r>
          </a:p>
          <a:p>
            <a:pPr marL="1485877" lvl="2" indent="-571500"/>
            <a:endParaRPr lang="en-US" sz="3600" dirty="0">
              <a:solidFill>
                <a:schemeClr val="tx1"/>
              </a:solidFill>
            </a:endParaRPr>
          </a:p>
          <a:p>
            <a:pPr marL="1485877" lvl="2" indent="-571500"/>
            <a:r>
              <a:rPr lang="en-US" sz="3600" dirty="0">
                <a:solidFill>
                  <a:schemeClr val="tx1"/>
                </a:solidFill>
              </a:rPr>
              <a:t>Reference NACE SP0200</a:t>
            </a:r>
          </a:p>
        </p:txBody>
      </p:sp>
    </p:spTree>
    <p:extLst>
      <p:ext uri="{BB962C8B-B14F-4D97-AF65-F5344CB8AC3E}">
        <p14:creationId xmlns:p14="http://schemas.microsoft.com/office/powerpoint/2010/main" val="146170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illiam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17778</TotalTime>
  <Words>1922</Words>
  <Application>Microsoft Office PowerPoint</Application>
  <PresentationFormat>Widescreen</PresentationFormat>
  <Paragraphs>298</Paragraphs>
  <Slides>36</Slides>
  <Notes>25</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7" baseType="lpstr">
      <vt:lpstr>Abadi</vt:lpstr>
      <vt:lpstr>Times New Roman</vt:lpstr>
      <vt:lpstr>Wingdings</vt:lpstr>
      <vt:lpstr>Arial</vt:lpstr>
      <vt:lpstr>Roboto</vt:lpstr>
      <vt:lpstr>ArialMT</vt:lpstr>
      <vt:lpstr>Calibri</vt:lpstr>
      <vt:lpstr>Dosis</vt:lpstr>
      <vt:lpstr>Arial-BoldMT</vt:lpstr>
      <vt:lpstr>William template</vt:lpstr>
      <vt:lpstr>Acrobat Document</vt:lpstr>
      <vt:lpstr>SIEO 2023 – Sun Valley Dealing with Shorted Pipe Casings</vt:lpstr>
      <vt:lpstr>Agenda</vt:lpstr>
      <vt:lpstr>VCI</vt:lpstr>
      <vt:lpstr>NPMS National Pipeline Mapping System</vt:lpstr>
      <vt:lpstr>Why were casings used</vt:lpstr>
      <vt:lpstr>Construction Practices</vt:lpstr>
      <vt:lpstr>In-Line Inspection</vt:lpstr>
      <vt:lpstr>What is causing the Anomaly?</vt:lpstr>
      <vt:lpstr>PHMSA Options</vt:lpstr>
      <vt:lpstr>NACE (AMPP) SP0200-2014</vt:lpstr>
      <vt:lpstr>NACE (AMPP) SP0200-2014 cont.</vt:lpstr>
      <vt:lpstr>Pipe-Casings: Metallic Short</vt:lpstr>
      <vt:lpstr>Pipe-Casings: Electrolytic Couple</vt:lpstr>
      <vt:lpstr>Before you go!</vt:lpstr>
      <vt:lpstr>Other Questions?</vt:lpstr>
      <vt:lpstr>CP to Carrier in Casing</vt:lpstr>
      <vt:lpstr>Monitoring Equipment</vt:lpstr>
      <vt:lpstr>Casing Potential</vt:lpstr>
      <vt:lpstr>Carrier Potential</vt:lpstr>
      <vt:lpstr>Corrosion Trend Line</vt:lpstr>
      <vt:lpstr>Storage Tanks</vt:lpstr>
      <vt:lpstr>Current Documents</vt:lpstr>
      <vt:lpstr>Current Documents</vt:lpstr>
      <vt:lpstr>Current Documents</vt:lpstr>
      <vt:lpstr>Future Documents</vt:lpstr>
      <vt:lpstr>Published Studies</vt:lpstr>
      <vt:lpstr>Published Studies</vt:lpstr>
      <vt:lpstr>DOT-PHMSA</vt:lpstr>
      <vt:lpstr>DOT-PHMSA</vt:lpstr>
      <vt:lpstr>DOT-PHMSA &amp; Special Permits</vt:lpstr>
      <vt:lpstr>DOT-PHMSA &amp; PRCI</vt:lpstr>
      <vt:lpstr>DOT-PHMSA &amp; Special Permits</vt:lpstr>
      <vt:lpstr>Future Documents</vt:lpstr>
      <vt:lpstr>Sample Data</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Kelly Baker</dc:creator>
  <cp:lastModifiedBy>Kelly Baker</cp:lastModifiedBy>
  <cp:revision>120</cp:revision>
  <cp:lastPrinted>2017-08-14T18:26:46Z</cp:lastPrinted>
  <dcterms:modified xsi:type="dcterms:W3CDTF">2023-01-05T17:00:15Z</dcterms:modified>
</cp:coreProperties>
</file>