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57" r:id="rId4"/>
    <p:sldId id="275" r:id="rId5"/>
    <p:sldId id="271" r:id="rId6"/>
    <p:sldId id="260" r:id="rId7"/>
    <p:sldId id="263" r:id="rId8"/>
    <p:sldId id="264" r:id="rId9"/>
    <p:sldId id="261" r:id="rId10"/>
    <p:sldId id="262" r:id="rId11"/>
    <p:sldId id="265" r:id="rId12"/>
    <p:sldId id="272" r:id="rId13"/>
    <p:sldId id="270" r:id="rId14"/>
    <p:sldId id="266" r:id="rId15"/>
    <p:sldId id="267" r:id="rId16"/>
    <p:sldId id="277" r:id="rId17"/>
    <p:sldId id="276" r:id="rId18"/>
    <p:sldId id="268" r:id="rId19"/>
    <p:sldId id="278" r:id="rId20"/>
    <p:sldId id="269" r:id="rId21"/>
    <p:sldId id="274"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658" autoAdjust="0"/>
  </p:normalViewPr>
  <p:slideViewPr>
    <p:cSldViewPr snapToGrid="0">
      <p:cViewPr varScale="1">
        <p:scale>
          <a:sx n="57" d="100"/>
          <a:sy n="57" d="100"/>
        </p:scale>
        <p:origin x="296" y="4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57332-1650-4A74-8D13-4A9679EA207E}"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C1B02CC4-D161-43FB-989A-D095D0712A1F}">
      <dgm:prSet/>
      <dgm:spPr/>
      <dgm:t>
        <a:bodyPr/>
        <a:lstStyle/>
        <a:p>
          <a:r>
            <a:rPr lang="en-US" dirty="0"/>
            <a:t>Ensure</a:t>
          </a:r>
        </a:p>
      </dgm:t>
    </dgm:pt>
    <dgm:pt modelId="{26FBC693-7829-46E9-9E44-9CA9C3EBBEEE}" type="parTrans" cxnId="{75247CA1-7F20-4CBB-BCB4-6FAC8B5A10D8}">
      <dgm:prSet/>
      <dgm:spPr/>
      <dgm:t>
        <a:bodyPr/>
        <a:lstStyle/>
        <a:p>
          <a:endParaRPr lang="en-US"/>
        </a:p>
      </dgm:t>
    </dgm:pt>
    <dgm:pt modelId="{273DFF4E-0470-43ED-946D-508D9F47A207}" type="sibTrans" cxnId="{75247CA1-7F20-4CBB-BCB4-6FAC8B5A10D8}">
      <dgm:prSet/>
      <dgm:spPr/>
      <dgm:t>
        <a:bodyPr/>
        <a:lstStyle/>
        <a:p>
          <a:endParaRPr lang="en-US"/>
        </a:p>
      </dgm:t>
    </dgm:pt>
    <dgm:pt modelId="{A68A08CA-C36B-4154-978E-4252E53B33E7}">
      <dgm:prSet/>
      <dgm:spPr/>
      <dgm:t>
        <a:bodyPr/>
        <a:lstStyle/>
        <a:p>
          <a:r>
            <a:rPr lang="en-US" b="1" i="1" u="sng" dirty="0"/>
            <a:t>Ensure safe entry and exit </a:t>
          </a:r>
          <a:r>
            <a:rPr lang="en-US" dirty="0"/>
            <a:t>– a means of egress must be provided when a trench is at least 4 feet deep and must not require more than 25 feet of travel.</a:t>
          </a:r>
        </a:p>
      </dgm:t>
    </dgm:pt>
    <dgm:pt modelId="{1926D48E-EA70-430B-A5ED-AE145770D316}" type="parTrans" cxnId="{9876C642-00B4-4574-9CFE-A68C81B612E0}">
      <dgm:prSet/>
      <dgm:spPr/>
      <dgm:t>
        <a:bodyPr/>
        <a:lstStyle/>
        <a:p>
          <a:endParaRPr lang="en-US"/>
        </a:p>
      </dgm:t>
    </dgm:pt>
    <dgm:pt modelId="{9D5AAD15-5A45-49D3-BA0F-875E4FEF135E}" type="sibTrans" cxnId="{9876C642-00B4-4574-9CFE-A68C81B612E0}">
      <dgm:prSet/>
      <dgm:spPr/>
      <dgm:t>
        <a:bodyPr/>
        <a:lstStyle/>
        <a:p>
          <a:endParaRPr lang="en-US"/>
        </a:p>
      </dgm:t>
    </dgm:pt>
    <dgm:pt modelId="{69AE1CFA-72E9-4B47-A355-10AC74D4EA2D}">
      <dgm:prSet/>
      <dgm:spPr/>
      <dgm:t>
        <a:bodyPr/>
        <a:lstStyle/>
        <a:p>
          <a:r>
            <a:rPr lang="en-US"/>
            <a:t>Have</a:t>
          </a:r>
        </a:p>
      </dgm:t>
    </dgm:pt>
    <dgm:pt modelId="{7F4B85DD-C9F4-4742-B7A2-41DCC40B1DD6}" type="parTrans" cxnId="{DBCB55EF-912D-4694-8F09-024EB1148D6A}">
      <dgm:prSet/>
      <dgm:spPr/>
      <dgm:t>
        <a:bodyPr/>
        <a:lstStyle/>
        <a:p>
          <a:endParaRPr lang="en-US"/>
        </a:p>
      </dgm:t>
    </dgm:pt>
    <dgm:pt modelId="{4F3E25E2-021C-42A5-955C-A20686923A6A}" type="sibTrans" cxnId="{DBCB55EF-912D-4694-8F09-024EB1148D6A}">
      <dgm:prSet/>
      <dgm:spPr/>
      <dgm:t>
        <a:bodyPr/>
        <a:lstStyle/>
        <a:p>
          <a:endParaRPr lang="en-US"/>
        </a:p>
      </dgm:t>
    </dgm:pt>
    <dgm:pt modelId="{7A164282-0D1D-4835-A038-75B423C49533}">
      <dgm:prSet/>
      <dgm:spPr/>
      <dgm:t>
        <a:bodyPr/>
        <a:lstStyle/>
        <a:p>
          <a:r>
            <a:rPr lang="en-US" dirty="0"/>
            <a:t>Trenches must have </a:t>
          </a:r>
          <a:r>
            <a:rPr lang="en-US" b="1" i="1" u="sng" dirty="0"/>
            <a:t>cave-in protection </a:t>
          </a:r>
          <a:r>
            <a:rPr lang="en-US" dirty="0"/>
            <a:t>– slope it, shore it, or shield it</a:t>
          </a:r>
        </a:p>
      </dgm:t>
    </dgm:pt>
    <dgm:pt modelId="{25663DF6-1B6D-4AF1-9C18-6A2B43316C42}" type="parTrans" cxnId="{1EFDA56F-1B88-406B-A21C-7618F97E8898}">
      <dgm:prSet/>
      <dgm:spPr/>
      <dgm:t>
        <a:bodyPr/>
        <a:lstStyle/>
        <a:p>
          <a:endParaRPr lang="en-US"/>
        </a:p>
      </dgm:t>
    </dgm:pt>
    <dgm:pt modelId="{50C088FC-9188-46EF-99A7-5F387EE65287}" type="sibTrans" cxnId="{1EFDA56F-1B88-406B-A21C-7618F97E8898}">
      <dgm:prSet/>
      <dgm:spPr/>
      <dgm:t>
        <a:bodyPr/>
        <a:lstStyle/>
        <a:p>
          <a:endParaRPr lang="en-US"/>
        </a:p>
      </dgm:t>
    </dgm:pt>
    <dgm:pt modelId="{3208BBD4-2B85-4AFA-9AAE-F050105805DA}">
      <dgm:prSet/>
      <dgm:spPr/>
      <dgm:t>
        <a:bodyPr/>
        <a:lstStyle/>
        <a:p>
          <a:r>
            <a:rPr lang="en-US"/>
            <a:t>Keep</a:t>
          </a:r>
        </a:p>
      </dgm:t>
    </dgm:pt>
    <dgm:pt modelId="{506EB59D-051A-4FC9-BE3A-8F730E2D4B17}" type="parTrans" cxnId="{911216F3-6A1C-4134-8F7A-C88DD21110C8}">
      <dgm:prSet/>
      <dgm:spPr/>
      <dgm:t>
        <a:bodyPr/>
        <a:lstStyle/>
        <a:p>
          <a:endParaRPr lang="en-US"/>
        </a:p>
      </dgm:t>
    </dgm:pt>
    <dgm:pt modelId="{9D543B90-730D-41E8-9401-9815D6ECAF83}" type="sibTrans" cxnId="{911216F3-6A1C-4134-8F7A-C88DD21110C8}">
      <dgm:prSet/>
      <dgm:spPr/>
      <dgm:t>
        <a:bodyPr/>
        <a:lstStyle/>
        <a:p>
          <a:endParaRPr lang="en-US"/>
        </a:p>
      </dgm:t>
    </dgm:pt>
    <dgm:pt modelId="{0FD66479-48E0-429C-AD79-3031CF69F8FC}">
      <dgm:prSet/>
      <dgm:spPr/>
      <dgm:t>
        <a:bodyPr/>
        <a:lstStyle/>
        <a:p>
          <a:r>
            <a:rPr lang="en-US" dirty="0"/>
            <a:t>Keep </a:t>
          </a:r>
          <a:r>
            <a:rPr lang="en-US" b="1" i="1" u="sng" dirty="0"/>
            <a:t>materials away from the edge of a trench </a:t>
          </a:r>
          <a:r>
            <a:rPr lang="en-US" dirty="0"/>
            <a:t>– heavy loads from material or equipment can put too much pressure on trench walls.</a:t>
          </a:r>
        </a:p>
      </dgm:t>
    </dgm:pt>
    <dgm:pt modelId="{7C565DF5-7F0F-4648-AF25-7008DCC12985}" type="parTrans" cxnId="{6AB29435-A6C4-488B-9398-B774729F46D1}">
      <dgm:prSet/>
      <dgm:spPr/>
      <dgm:t>
        <a:bodyPr/>
        <a:lstStyle/>
        <a:p>
          <a:endParaRPr lang="en-US"/>
        </a:p>
      </dgm:t>
    </dgm:pt>
    <dgm:pt modelId="{4CFF2D0F-7490-47BF-9BCE-C720C10C315F}" type="sibTrans" cxnId="{6AB29435-A6C4-488B-9398-B774729F46D1}">
      <dgm:prSet/>
      <dgm:spPr/>
      <dgm:t>
        <a:bodyPr/>
        <a:lstStyle/>
        <a:p>
          <a:endParaRPr lang="en-US"/>
        </a:p>
      </dgm:t>
    </dgm:pt>
    <dgm:pt modelId="{A42026EB-68BF-45C9-BC7A-56B359E55FEB}">
      <dgm:prSet/>
      <dgm:spPr/>
      <dgm:t>
        <a:bodyPr/>
        <a:lstStyle/>
        <a:p>
          <a:r>
            <a:rPr lang="en-US"/>
            <a:t>Look</a:t>
          </a:r>
        </a:p>
      </dgm:t>
    </dgm:pt>
    <dgm:pt modelId="{C25DD12D-6ABB-40FF-BFD5-542AB2ED85CB}" type="parTrans" cxnId="{D7A3C80F-DECD-4BC4-B2DA-878036DA718D}">
      <dgm:prSet/>
      <dgm:spPr/>
      <dgm:t>
        <a:bodyPr/>
        <a:lstStyle/>
        <a:p>
          <a:endParaRPr lang="en-US"/>
        </a:p>
      </dgm:t>
    </dgm:pt>
    <dgm:pt modelId="{08683C7D-3C9D-4C81-B02E-4F81C9496182}" type="sibTrans" cxnId="{D7A3C80F-DECD-4BC4-B2DA-878036DA718D}">
      <dgm:prSet/>
      <dgm:spPr/>
      <dgm:t>
        <a:bodyPr/>
        <a:lstStyle/>
        <a:p>
          <a:endParaRPr lang="en-US"/>
        </a:p>
      </dgm:t>
    </dgm:pt>
    <dgm:pt modelId="{7C595C77-722F-43B8-9592-9A59875226BF}">
      <dgm:prSet/>
      <dgm:spPr/>
      <dgm:t>
        <a:bodyPr/>
        <a:lstStyle/>
        <a:p>
          <a:r>
            <a:rPr lang="en-US" dirty="0"/>
            <a:t>Look for </a:t>
          </a:r>
          <a:r>
            <a:rPr lang="en-US" b="1" i="1" u="sng" dirty="0"/>
            <a:t>standing water or other hazards </a:t>
          </a:r>
          <a:r>
            <a:rPr lang="en-US" dirty="0"/>
            <a:t>– standing water can greatly reduce the strength of the soil</a:t>
          </a:r>
        </a:p>
      </dgm:t>
    </dgm:pt>
    <dgm:pt modelId="{5D298AA0-74AB-4473-9DC1-55DB46607555}" type="parTrans" cxnId="{FB94DDB3-7389-45A0-BEDB-EE8FE4D54E4C}">
      <dgm:prSet/>
      <dgm:spPr/>
      <dgm:t>
        <a:bodyPr/>
        <a:lstStyle/>
        <a:p>
          <a:endParaRPr lang="en-US"/>
        </a:p>
      </dgm:t>
    </dgm:pt>
    <dgm:pt modelId="{B03458EB-9862-4980-969A-DBEF16A83686}" type="sibTrans" cxnId="{FB94DDB3-7389-45A0-BEDB-EE8FE4D54E4C}">
      <dgm:prSet/>
      <dgm:spPr/>
      <dgm:t>
        <a:bodyPr/>
        <a:lstStyle/>
        <a:p>
          <a:endParaRPr lang="en-US"/>
        </a:p>
      </dgm:t>
    </dgm:pt>
    <dgm:pt modelId="{33FCBAB1-BF77-4843-BB3A-0D125917D1DA}">
      <dgm:prSet/>
      <dgm:spPr/>
      <dgm:t>
        <a:bodyPr/>
        <a:lstStyle/>
        <a:p>
          <a:r>
            <a:rPr lang="en-US"/>
            <a:t>Enter</a:t>
          </a:r>
        </a:p>
      </dgm:t>
    </dgm:pt>
    <dgm:pt modelId="{277005AB-7347-4C5F-91F3-F32B6C9E6F94}" type="parTrans" cxnId="{415CF7FE-F4A6-48D6-90B2-480D157B85A5}">
      <dgm:prSet/>
      <dgm:spPr/>
      <dgm:t>
        <a:bodyPr/>
        <a:lstStyle/>
        <a:p>
          <a:endParaRPr lang="en-US"/>
        </a:p>
      </dgm:t>
    </dgm:pt>
    <dgm:pt modelId="{D046D747-B0BE-4630-B77F-754ED286E33E}" type="sibTrans" cxnId="{415CF7FE-F4A6-48D6-90B2-480D157B85A5}">
      <dgm:prSet/>
      <dgm:spPr/>
      <dgm:t>
        <a:bodyPr/>
        <a:lstStyle/>
        <a:p>
          <a:endParaRPr lang="en-US"/>
        </a:p>
      </dgm:t>
    </dgm:pt>
    <dgm:pt modelId="{9B6A2EC6-6C62-44D1-9483-D57F69BD98D5}">
      <dgm:prSet/>
      <dgm:spPr/>
      <dgm:t>
        <a:bodyPr/>
        <a:lstStyle/>
        <a:p>
          <a:r>
            <a:rPr lang="en-US" dirty="0"/>
            <a:t>Never enter a trench unless </a:t>
          </a:r>
          <a:r>
            <a:rPr lang="en-US" b="1" i="1" u="sng" dirty="0"/>
            <a:t>it has been inspected </a:t>
          </a:r>
          <a:r>
            <a:rPr lang="en-US" dirty="0"/>
            <a:t>– a competent person is required to inspect trenches</a:t>
          </a:r>
        </a:p>
      </dgm:t>
    </dgm:pt>
    <dgm:pt modelId="{9EBFE2B7-D5C9-44A0-8391-8CC429B5225B}" type="parTrans" cxnId="{C0752FCD-31BE-4D2E-A11D-ACBA3A831332}">
      <dgm:prSet/>
      <dgm:spPr/>
      <dgm:t>
        <a:bodyPr/>
        <a:lstStyle/>
        <a:p>
          <a:endParaRPr lang="en-US"/>
        </a:p>
      </dgm:t>
    </dgm:pt>
    <dgm:pt modelId="{E2132609-1F58-4481-B157-DEE748177B3D}" type="sibTrans" cxnId="{C0752FCD-31BE-4D2E-A11D-ACBA3A831332}">
      <dgm:prSet/>
      <dgm:spPr/>
      <dgm:t>
        <a:bodyPr/>
        <a:lstStyle/>
        <a:p>
          <a:endParaRPr lang="en-US"/>
        </a:p>
      </dgm:t>
    </dgm:pt>
    <dgm:pt modelId="{EC26D4B9-CCFD-4671-BC64-952AAB3A5A1D}" type="pres">
      <dgm:prSet presAssocID="{A5457332-1650-4A74-8D13-4A9679EA207E}" presName="Name0" presStyleCnt="0">
        <dgm:presLayoutVars>
          <dgm:dir/>
          <dgm:animLvl val="lvl"/>
          <dgm:resizeHandles val="exact"/>
        </dgm:presLayoutVars>
      </dgm:prSet>
      <dgm:spPr/>
    </dgm:pt>
    <dgm:pt modelId="{58FE8F2D-3F7B-40C3-9C6D-56908C4E4CB4}" type="pres">
      <dgm:prSet presAssocID="{C1B02CC4-D161-43FB-989A-D095D0712A1F}" presName="linNode" presStyleCnt="0"/>
      <dgm:spPr/>
    </dgm:pt>
    <dgm:pt modelId="{D4FB0C8B-AA78-46AA-A613-BB6855DD0F62}" type="pres">
      <dgm:prSet presAssocID="{C1B02CC4-D161-43FB-989A-D095D0712A1F}" presName="parentText" presStyleLbl="alignNode1" presStyleIdx="0" presStyleCnt="5">
        <dgm:presLayoutVars>
          <dgm:chMax val="1"/>
          <dgm:bulletEnabled/>
        </dgm:presLayoutVars>
      </dgm:prSet>
      <dgm:spPr/>
    </dgm:pt>
    <dgm:pt modelId="{A2EBB2E9-A1F5-40E7-BB02-46B988EA9B0A}" type="pres">
      <dgm:prSet presAssocID="{C1B02CC4-D161-43FB-989A-D095D0712A1F}" presName="descendantText" presStyleLbl="alignAccFollowNode1" presStyleIdx="0" presStyleCnt="5">
        <dgm:presLayoutVars>
          <dgm:bulletEnabled/>
        </dgm:presLayoutVars>
      </dgm:prSet>
      <dgm:spPr/>
    </dgm:pt>
    <dgm:pt modelId="{F154C1E5-D01A-4867-AB8D-F0FA217CA52A}" type="pres">
      <dgm:prSet presAssocID="{273DFF4E-0470-43ED-946D-508D9F47A207}" presName="sp" presStyleCnt="0"/>
      <dgm:spPr/>
    </dgm:pt>
    <dgm:pt modelId="{A9687DAB-DE0F-45AB-8A09-536C5F1EC711}" type="pres">
      <dgm:prSet presAssocID="{69AE1CFA-72E9-4B47-A355-10AC74D4EA2D}" presName="linNode" presStyleCnt="0"/>
      <dgm:spPr/>
    </dgm:pt>
    <dgm:pt modelId="{D4D7C3E4-C1C6-41F6-9E70-EA402BFE9BEA}" type="pres">
      <dgm:prSet presAssocID="{69AE1CFA-72E9-4B47-A355-10AC74D4EA2D}" presName="parentText" presStyleLbl="alignNode1" presStyleIdx="1" presStyleCnt="5">
        <dgm:presLayoutVars>
          <dgm:chMax val="1"/>
          <dgm:bulletEnabled/>
        </dgm:presLayoutVars>
      </dgm:prSet>
      <dgm:spPr/>
    </dgm:pt>
    <dgm:pt modelId="{D3C77C12-B1CD-4393-A1F3-C433B446423E}" type="pres">
      <dgm:prSet presAssocID="{69AE1CFA-72E9-4B47-A355-10AC74D4EA2D}" presName="descendantText" presStyleLbl="alignAccFollowNode1" presStyleIdx="1" presStyleCnt="5">
        <dgm:presLayoutVars>
          <dgm:bulletEnabled/>
        </dgm:presLayoutVars>
      </dgm:prSet>
      <dgm:spPr/>
    </dgm:pt>
    <dgm:pt modelId="{3579CE2E-823D-47C2-ACA2-69B5D273A12D}" type="pres">
      <dgm:prSet presAssocID="{4F3E25E2-021C-42A5-955C-A20686923A6A}" presName="sp" presStyleCnt="0"/>
      <dgm:spPr/>
    </dgm:pt>
    <dgm:pt modelId="{5B620435-37B0-46E7-8148-4EC679298C96}" type="pres">
      <dgm:prSet presAssocID="{3208BBD4-2B85-4AFA-9AAE-F050105805DA}" presName="linNode" presStyleCnt="0"/>
      <dgm:spPr/>
    </dgm:pt>
    <dgm:pt modelId="{5F8D64AD-EBDB-4AE8-8ABE-1BECE0E98CDC}" type="pres">
      <dgm:prSet presAssocID="{3208BBD4-2B85-4AFA-9AAE-F050105805DA}" presName="parentText" presStyleLbl="alignNode1" presStyleIdx="2" presStyleCnt="5">
        <dgm:presLayoutVars>
          <dgm:chMax val="1"/>
          <dgm:bulletEnabled/>
        </dgm:presLayoutVars>
      </dgm:prSet>
      <dgm:spPr/>
    </dgm:pt>
    <dgm:pt modelId="{ABE540FE-BAC3-4D50-9A4D-B9B82778CF05}" type="pres">
      <dgm:prSet presAssocID="{3208BBD4-2B85-4AFA-9AAE-F050105805DA}" presName="descendantText" presStyleLbl="alignAccFollowNode1" presStyleIdx="2" presStyleCnt="5">
        <dgm:presLayoutVars>
          <dgm:bulletEnabled/>
        </dgm:presLayoutVars>
      </dgm:prSet>
      <dgm:spPr/>
    </dgm:pt>
    <dgm:pt modelId="{2F473BFE-3017-4277-938C-E600D7667D90}" type="pres">
      <dgm:prSet presAssocID="{9D543B90-730D-41E8-9401-9815D6ECAF83}" presName="sp" presStyleCnt="0"/>
      <dgm:spPr/>
    </dgm:pt>
    <dgm:pt modelId="{22F8EED3-4099-4EC4-AEE1-F2FB0ED1D75C}" type="pres">
      <dgm:prSet presAssocID="{A42026EB-68BF-45C9-BC7A-56B359E55FEB}" presName="linNode" presStyleCnt="0"/>
      <dgm:spPr/>
    </dgm:pt>
    <dgm:pt modelId="{B2297300-EECD-4DA3-95B6-3168944C891A}" type="pres">
      <dgm:prSet presAssocID="{A42026EB-68BF-45C9-BC7A-56B359E55FEB}" presName="parentText" presStyleLbl="alignNode1" presStyleIdx="3" presStyleCnt="5">
        <dgm:presLayoutVars>
          <dgm:chMax val="1"/>
          <dgm:bulletEnabled/>
        </dgm:presLayoutVars>
      </dgm:prSet>
      <dgm:spPr/>
    </dgm:pt>
    <dgm:pt modelId="{081BD830-290B-4BD5-B94B-A95C5C4539BE}" type="pres">
      <dgm:prSet presAssocID="{A42026EB-68BF-45C9-BC7A-56B359E55FEB}" presName="descendantText" presStyleLbl="alignAccFollowNode1" presStyleIdx="3" presStyleCnt="5">
        <dgm:presLayoutVars>
          <dgm:bulletEnabled/>
        </dgm:presLayoutVars>
      </dgm:prSet>
      <dgm:spPr/>
    </dgm:pt>
    <dgm:pt modelId="{88E46FD0-7D6F-446A-B9E6-2B647D68E67D}" type="pres">
      <dgm:prSet presAssocID="{08683C7D-3C9D-4C81-B02E-4F81C9496182}" presName="sp" presStyleCnt="0"/>
      <dgm:spPr/>
    </dgm:pt>
    <dgm:pt modelId="{1CE16068-7A76-4989-8AD2-D0F3BD4F4E75}" type="pres">
      <dgm:prSet presAssocID="{33FCBAB1-BF77-4843-BB3A-0D125917D1DA}" presName="linNode" presStyleCnt="0"/>
      <dgm:spPr/>
    </dgm:pt>
    <dgm:pt modelId="{CDDF5187-5020-4A01-B977-0AC76DCDDB29}" type="pres">
      <dgm:prSet presAssocID="{33FCBAB1-BF77-4843-BB3A-0D125917D1DA}" presName="parentText" presStyleLbl="alignNode1" presStyleIdx="4" presStyleCnt="5">
        <dgm:presLayoutVars>
          <dgm:chMax val="1"/>
          <dgm:bulletEnabled/>
        </dgm:presLayoutVars>
      </dgm:prSet>
      <dgm:spPr/>
    </dgm:pt>
    <dgm:pt modelId="{44B7404E-ED7E-4651-A34E-5CF73B21F4AD}" type="pres">
      <dgm:prSet presAssocID="{33FCBAB1-BF77-4843-BB3A-0D125917D1DA}" presName="descendantText" presStyleLbl="alignAccFollowNode1" presStyleIdx="4" presStyleCnt="5">
        <dgm:presLayoutVars>
          <dgm:bulletEnabled/>
        </dgm:presLayoutVars>
      </dgm:prSet>
      <dgm:spPr/>
    </dgm:pt>
  </dgm:ptLst>
  <dgm:cxnLst>
    <dgm:cxn modelId="{CC3ADC04-90CF-440D-BAAB-976B66A7D0BC}" type="presOf" srcId="{7C595C77-722F-43B8-9592-9A59875226BF}" destId="{081BD830-290B-4BD5-B94B-A95C5C4539BE}" srcOrd="0" destOrd="0" presId="urn:microsoft.com/office/officeart/2016/7/layout/VerticalSolidActionList"/>
    <dgm:cxn modelId="{D7A3C80F-DECD-4BC4-B2DA-878036DA718D}" srcId="{A5457332-1650-4A74-8D13-4A9679EA207E}" destId="{A42026EB-68BF-45C9-BC7A-56B359E55FEB}" srcOrd="3" destOrd="0" parTransId="{C25DD12D-6ABB-40FF-BFD5-542AB2ED85CB}" sibTransId="{08683C7D-3C9D-4C81-B02E-4F81C9496182}"/>
    <dgm:cxn modelId="{2376272B-7E59-4E3A-A9E6-7E186446CF8F}" type="presOf" srcId="{A42026EB-68BF-45C9-BC7A-56B359E55FEB}" destId="{B2297300-EECD-4DA3-95B6-3168944C891A}" srcOrd="0" destOrd="0" presId="urn:microsoft.com/office/officeart/2016/7/layout/VerticalSolidActionList"/>
    <dgm:cxn modelId="{6AB29435-A6C4-488B-9398-B774729F46D1}" srcId="{3208BBD4-2B85-4AFA-9AAE-F050105805DA}" destId="{0FD66479-48E0-429C-AD79-3031CF69F8FC}" srcOrd="0" destOrd="0" parTransId="{7C565DF5-7F0F-4648-AF25-7008DCC12985}" sibTransId="{4CFF2D0F-7490-47BF-9BCE-C720C10C315F}"/>
    <dgm:cxn modelId="{50911161-BDEF-4B4B-B785-F07A19979DBD}" type="presOf" srcId="{9B6A2EC6-6C62-44D1-9483-D57F69BD98D5}" destId="{44B7404E-ED7E-4651-A34E-5CF73B21F4AD}" srcOrd="0" destOrd="0" presId="urn:microsoft.com/office/officeart/2016/7/layout/VerticalSolidActionList"/>
    <dgm:cxn modelId="{9876C642-00B4-4574-9CFE-A68C81B612E0}" srcId="{C1B02CC4-D161-43FB-989A-D095D0712A1F}" destId="{A68A08CA-C36B-4154-978E-4252E53B33E7}" srcOrd="0" destOrd="0" parTransId="{1926D48E-EA70-430B-A5ED-AE145770D316}" sibTransId="{9D5AAD15-5A45-49D3-BA0F-875E4FEF135E}"/>
    <dgm:cxn modelId="{1EFDA56F-1B88-406B-A21C-7618F97E8898}" srcId="{69AE1CFA-72E9-4B47-A355-10AC74D4EA2D}" destId="{7A164282-0D1D-4835-A038-75B423C49533}" srcOrd="0" destOrd="0" parTransId="{25663DF6-1B6D-4AF1-9C18-6A2B43316C42}" sibTransId="{50C088FC-9188-46EF-99A7-5F387EE65287}"/>
    <dgm:cxn modelId="{C7876B51-DFDC-417C-AB6F-7B96D0B6FFCB}" type="presOf" srcId="{0FD66479-48E0-429C-AD79-3031CF69F8FC}" destId="{ABE540FE-BAC3-4D50-9A4D-B9B82778CF05}" srcOrd="0" destOrd="0" presId="urn:microsoft.com/office/officeart/2016/7/layout/VerticalSolidActionList"/>
    <dgm:cxn modelId="{549ECA98-0E92-4991-9F6D-D3EB563C724C}" type="presOf" srcId="{69AE1CFA-72E9-4B47-A355-10AC74D4EA2D}" destId="{D4D7C3E4-C1C6-41F6-9E70-EA402BFE9BEA}" srcOrd="0" destOrd="0" presId="urn:microsoft.com/office/officeart/2016/7/layout/VerticalSolidActionList"/>
    <dgm:cxn modelId="{467EE79D-3388-43E6-8E3A-046AE19B4E68}" type="presOf" srcId="{C1B02CC4-D161-43FB-989A-D095D0712A1F}" destId="{D4FB0C8B-AA78-46AA-A613-BB6855DD0F62}" srcOrd="0" destOrd="0" presId="urn:microsoft.com/office/officeart/2016/7/layout/VerticalSolidActionList"/>
    <dgm:cxn modelId="{75247CA1-7F20-4CBB-BCB4-6FAC8B5A10D8}" srcId="{A5457332-1650-4A74-8D13-4A9679EA207E}" destId="{C1B02CC4-D161-43FB-989A-D095D0712A1F}" srcOrd="0" destOrd="0" parTransId="{26FBC693-7829-46E9-9E44-9CA9C3EBBEEE}" sibTransId="{273DFF4E-0470-43ED-946D-508D9F47A207}"/>
    <dgm:cxn modelId="{D30C9EA1-8108-42C8-BA43-2590DBD2D49F}" type="presOf" srcId="{A5457332-1650-4A74-8D13-4A9679EA207E}" destId="{EC26D4B9-CCFD-4671-BC64-952AAB3A5A1D}" srcOrd="0" destOrd="0" presId="urn:microsoft.com/office/officeart/2016/7/layout/VerticalSolidActionList"/>
    <dgm:cxn modelId="{FB94DDB3-7389-45A0-BEDB-EE8FE4D54E4C}" srcId="{A42026EB-68BF-45C9-BC7A-56B359E55FEB}" destId="{7C595C77-722F-43B8-9592-9A59875226BF}" srcOrd="0" destOrd="0" parTransId="{5D298AA0-74AB-4473-9DC1-55DB46607555}" sibTransId="{B03458EB-9862-4980-969A-DBEF16A83686}"/>
    <dgm:cxn modelId="{D0CD8EC1-AB78-4B9D-844B-A00E64A23DD1}" type="presOf" srcId="{A68A08CA-C36B-4154-978E-4252E53B33E7}" destId="{A2EBB2E9-A1F5-40E7-BB02-46B988EA9B0A}" srcOrd="0" destOrd="0" presId="urn:microsoft.com/office/officeart/2016/7/layout/VerticalSolidActionList"/>
    <dgm:cxn modelId="{29569EC7-DE1B-4266-90D5-FF1143AC250F}" type="presOf" srcId="{3208BBD4-2B85-4AFA-9AAE-F050105805DA}" destId="{5F8D64AD-EBDB-4AE8-8ABE-1BECE0E98CDC}" srcOrd="0" destOrd="0" presId="urn:microsoft.com/office/officeart/2016/7/layout/VerticalSolidActionList"/>
    <dgm:cxn modelId="{C0752FCD-31BE-4D2E-A11D-ACBA3A831332}" srcId="{33FCBAB1-BF77-4843-BB3A-0D125917D1DA}" destId="{9B6A2EC6-6C62-44D1-9483-D57F69BD98D5}" srcOrd="0" destOrd="0" parTransId="{9EBFE2B7-D5C9-44A0-8391-8CC429B5225B}" sibTransId="{E2132609-1F58-4481-B157-DEE748177B3D}"/>
    <dgm:cxn modelId="{B44E44D2-E561-4A89-B622-1596238CF0F3}" type="presOf" srcId="{7A164282-0D1D-4835-A038-75B423C49533}" destId="{D3C77C12-B1CD-4393-A1F3-C433B446423E}" srcOrd="0" destOrd="0" presId="urn:microsoft.com/office/officeart/2016/7/layout/VerticalSolidActionList"/>
    <dgm:cxn modelId="{41AA20EB-E73B-488F-80C9-73776A1DF1BC}" type="presOf" srcId="{33FCBAB1-BF77-4843-BB3A-0D125917D1DA}" destId="{CDDF5187-5020-4A01-B977-0AC76DCDDB29}" srcOrd="0" destOrd="0" presId="urn:microsoft.com/office/officeart/2016/7/layout/VerticalSolidActionList"/>
    <dgm:cxn modelId="{DBCB55EF-912D-4694-8F09-024EB1148D6A}" srcId="{A5457332-1650-4A74-8D13-4A9679EA207E}" destId="{69AE1CFA-72E9-4B47-A355-10AC74D4EA2D}" srcOrd="1" destOrd="0" parTransId="{7F4B85DD-C9F4-4742-B7A2-41DCC40B1DD6}" sibTransId="{4F3E25E2-021C-42A5-955C-A20686923A6A}"/>
    <dgm:cxn modelId="{911216F3-6A1C-4134-8F7A-C88DD21110C8}" srcId="{A5457332-1650-4A74-8D13-4A9679EA207E}" destId="{3208BBD4-2B85-4AFA-9AAE-F050105805DA}" srcOrd="2" destOrd="0" parTransId="{506EB59D-051A-4FC9-BE3A-8F730E2D4B17}" sibTransId="{9D543B90-730D-41E8-9401-9815D6ECAF83}"/>
    <dgm:cxn modelId="{415CF7FE-F4A6-48D6-90B2-480D157B85A5}" srcId="{A5457332-1650-4A74-8D13-4A9679EA207E}" destId="{33FCBAB1-BF77-4843-BB3A-0D125917D1DA}" srcOrd="4" destOrd="0" parTransId="{277005AB-7347-4C5F-91F3-F32B6C9E6F94}" sibTransId="{D046D747-B0BE-4630-B77F-754ED286E33E}"/>
    <dgm:cxn modelId="{FF22BFA9-A9E9-4484-AEC2-3F75EAB64584}" type="presParOf" srcId="{EC26D4B9-CCFD-4671-BC64-952AAB3A5A1D}" destId="{58FE8F2D-3F7B-40C3-9C6D-56908C4E4CB4}" srcOrd="0" destOrd="0" presId="urn:microsoft.com/office/officeart/2016/7/layout/VerticalSolidActionList"/>
    <dgm:cxn modelId="{BE2F75F1-4307-4C9A-B297-B5AAE015EA89}" type="presParOf" srcId="{58FE8F2D-3F7B-40C3-9C6D-56908C4E4CB4}" destId="{D4FB0C8B-AA78-46AA-A613-BB6855DD0F62}" srcOrd="0" destOrd="0" presId="urn:microsoft.com/office/officeart/2016/7/layout/VerticalSolidActionList"/>
    <dgm:cxn modelId="{5D3D99E0-D137-43AA-92F1-1A7D168AB662}" type="presParOf" srcId="{58FE8F2D-3F7B-40C3-9C6D-56908C4E4CB4}" destId="{A2EBB2E9-A1F5-40E7-BB02-46B988EA9B0A}" srcOrd="1" destOrd="0" presId="urn:microsoft.com/office/officeart/2016/7/layout/VerticalSolidActionList"/>
    <dgm:cxn modelId="{D0A37543-D9AE-44AA-A2E6-B757CBB5C150}" type="presParOf" srcId="{EC26D4B9-CCFD-4671-BC64-952AAB3A5A1D}" destId="{F154C1E5-D01A-4867-AB8D-F0FA217CA52A}" srcOrd="1" destOrd="0" presId="urn:microsoft.com/office/officeart/2016/7/layout/VerticalSolidActionList"/>
    <dgm:cxn modelId="{791045C7-67B9-4109-8E8C-1DBBA8E7F074}" type="presParOf" srcId="{EC26D4B9-CCFD-4671-BC64-952AAB3A5A1D}" destId="{A9687DAB-DE0F-45AB-8A09-536C5F1EC711}" srcOrd="2" destOrd="0" presId="urn:microsoft.com/office/officeart/2016/7/layout/VerticalSolidActionList"/>
    <dgm:cxn modelId="{A596BA4B-A8AA-4FB5-996B-4DE1F89471A4}" type="presParOf" srcId="{A9687DAB-DE0F-45AB-8A09-536C5F1EC711}" destId="{D4D7C3E4-C1C6-41F6-9E70-EA402BFE9BEA}" srcOrd="0" destOrd="0" presId="urn:microsoft.com/office/officeart/2016/7/layout/VerticalSolidActionList"/>
    <dgm:cxn modelId="{5D5C199B-3E65-4052-8834-1442C3899E62}" type="presParOf" srcId="{A9687DAB-DE0F-45AB-8A09-536C5F1EC711}" destId="{D3C77C12-B1CD-4393-A1F3-C433B446423E}" srcOrd="1" destOrd="0" presId="urn:microsoft.com/office/officeart/2016/7/layout/VerticalSolidActionList"/>
    <dgm:cxn modelId="{7655DFBA-AA21-4DF7-B804-91CC4F3EFBC1}" type="presParOf" srcId="{EC26D4B9-CCFD-4671-BC64-952AAB3A5A1D}" destId="{3579CE2E-823D-47C2-ACA2-69B5D273A12D}" srcOrd="3" destOrd="0" presId="urn:microsoft.com/office/officeart/2016/7/layout/VerticalSolidActionList"/>
    <dgm:cxn modelId="{EB215A2E-62FF-4D52-BDF7-8AC7ADFBB873}" type="presParOf" srcId="{EC26D4B9-CCFD-4671-BC64-952AAB3A5A1D}" destId="{5B620435-37B0-46E7-8148-4EC679298C96}" srcOrd="4" destOrd="0" presId="urn:microsoft.com/office/officeart/2016/7/layout/VerticalSolidActionList"/>
    <dgm:cxn modelId="{16D6C39C-8D9F-42B5-AEB1-71EA64C69507}" type="presParOf" srcId="{5B620435-37B0-46E7-8148-4EC679298C96}" destId="{5F8D64AD-EBDB-4AE8-8ABE-1BECE0E98CDC}" srcOrd="0" destOrd="0" presId="urn:microsoft.com/office/officeart/2016/7/layout/VerticalSolidActionList"/>
    <dgm:cxn modelId="{CC025CDB-2B2F-4D80-A1B2-A08757DCCD9F}" type="presParOf" srcId="{5B620435-37B0-46E7-8148-4EC679298C96}" destId="{ABE540FE-BAC3-4D50-9A4D-B9B82778CF05}" srcOrd="1" destOrd="0" presId="urn:microsoft.com/office/officeart/2016/7/layout/VerticalSolidActionList"/>
    <dgm:cxn modelId="{4724548F-3D5B-4777-95D1-D4980E9F997E}" type="presParOf" srcId="{EC26D4B9-CCFD-4671-BC64-952AAB3A5A1D}" destId="{2F473BFE-3017-4277-938C-E600D7667D90}" srcOrd="5" destOrd="0" presId="urn:microsoft.com/office/officeart/2016/7/layout/VerticalSolidActionList"/>
    <dgm:cxn modelId="{35B85099-0EFA-466D-92D2-5D770759AD43}" type="presParOf" srcId="{EC26D4B9-CCFD-4671-BC64-952AAB3A5A1D}" destId="{22F8EED3-4099-4EC4-AEE1-F2FB0ED1D75C}" srcOrd="6" destOrd="0" presId="urn:microsoft.com/office/officeart/2016/7/layout/VerticalSolidActionList"/>
    <dgm:cxn modelId="{547F9174-6260-42E0-98C0-4CD94FCF9DEE}" type="presParOf" srcId="{22F8EED3-4099-4EC4-AEE1-F2FB0ED1D75C}" destId="{B2297300-EECD-4DA3-95B6-3168944C891A}" srcOrd="0" destOrd="0" presId="urn:microsoft.com/office/officeart/2016/7/layout/VerticalSolidActionList"/>
    <dgm:cxn modelId="{E6682979-7AEE-4E0E-9E43-8F77E1E5458B}" type="presParOf" srcId="{22F8EED3-4099-4EC4-AEE1-F2FB0ED1D75C}" destId="{081BD830-290B-4BD5-B94B-A95C5C4539BE}" srcOrd="1" destOrd="0" presId="urn:microsoft.com/office/officeart/2016/7/layout/VerticalSolidActionList"/>
    <dgm:cxn modelId="{4ABE3354-4CA7-4E62-8D5F-EBA49412E1BE}" type="presParOf" srcId="{EC26D4B9-CCFD-4671-BC64-952AAB3A5A1D}" destId="{88E46FD0-7D6F-446A-B9E6-2B647D68E67D}" srcOrd="7" destOrd="0" presId="urn:microsoft.com/office/officeart/2016/7/layout/VerticalSolidActionList"/>
    <dgm:cxn modelId="{FB8D6553-1FB1-44E3-A420-A5FBD4DEA0C6}" type="presParOf" srcId="{EC26D4B9-CCFD-4671-BC64-952AAB3A5A1D}" destId="{1CE16068-7A76-4989-8AD2-D0F3BD4F4E75}" srcOrd="8" destOrd="0" presId="urn:microsoft.com/office/officeart/2016/7/layout/VerticalSolidActionList"/>
    <dgm:cxn modelId="{BA4F2DD5-9123-4EC0-9A4A-B9A2390359AE}" type="presParOf" srcId="{1CE16068-7A76-4989-8AD2-D0F3BD4F4E75}" destId="{CDDF5187-5020-4A01-B977-0AC76DCDDB29}" srcOrd="0" destOrd="0" presId="urn:microsoft.com/office/officeart/2016/7/layout/VerticalSolidActionList"/>
    <dgm:cxn modelId="{72A0A550-3E89-4129-8B76-C8E3A98940C7}" type="presParOf" srcId="{1CE16068-7A76-4989-8AD2-D0F3BD4F4E75}" destId="{44B7404E-ED7E-4651-A34E-5CF73B21F4A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BB2E9-A1F5-40E7-BB02-46B988EA9B0A}">
      <dsp:nvSpPr>
        <dsp:cNvPr id="0" name=""/>
        <dsp:cNvSpPr/>
      </dsp:nvSpPr>
      <dsp:spPr>
        <a:xfrm>
          <a:off x="2103120" y="1890"/>
          <a:ext cx="8412480" cy="8296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b="1" i="1" u="sng" kern="1200" dirty="0"/>
            <a:t>Ensure safe entry and exit </a:t>
          </a:r>
          <a:r>
            <a:rPr lang="en-US" sz="1400" kern="1200" dirty="0"/>
            <a:t>– a means of egress must be provided when a trench is at least 4 feet deep and must not require more than 25 feet of travel.</a:t>
          </a:r>
        </a:p>
      </dsp:txBody>
      <dsp:txXfrm>
        <a:off x="2103120" y="1890"/>
        <a:ext cx="8412480" cy="829686"/>
      </dsp:txXfrm>
    </dsp:sp>
    <dsp:sp modelId="{D4FB0C8B-AA78-46AA-A613-BB6855DD0F62}">
      <dsp:nvSpPr>
        <dsp:cNvPr id="0" name=""/>
        <dsp:cNvSpPr/>
      </dsp:nvSpPr>
      <dsp:spPr>
        <a:xfrm>
          <a:off x="0" y="1890"/>
          <a:ext cx="2103120" cy="8296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dirty="0"/>
            <a:t>Ensure</a:t>
          </a:r>
        </a:p>
      </dsp:txBody>
      <dsp:txXfrm>
        <a:off x="0" y="1890"/>
        <a:ext cx="2103120" cy="829686"/>
      </dsp:txXfrm>
    </dsp:sp>
    <dsp:sp modelId="{D3C77C12-B1CD-4393-A1F3-C433B446423E}">
      <dsp:nvSpPr>
        <dsp:cNvPr id="0" name=""/>
        <dsp:cNvSpPr/>
      </dsp:nvSpPr>
      <dsp:spPr>
        <a:xfrm>
          <a:off x="2103120" y="881358"/>
          <a:ext cx="8412480" cy="82968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dirty="0"/>
            <a:t>Trenches must have </a:t>
          </a:r>
          <a:r>
            <a:rPr lang="en-US" sz="1400" b="1" i="1" u="sng" kern="1200" dirty="0"/>
            <a:t>cave-in protection </a:t>
          </a:r>
          <a:r>
            <a:rPr lang="en-US" sz="1400" kern="1200" dirty="0"/>
            <a:t>– slope it, shore it, or shield it</a:t>
          </a:r>
        </a:p>
      </dsp:txBody>
      <dsp:txXfrm>
        <a:off x="2103120" y="881358"/>
        <a:ext cx="8412480" cy="829686"/>
      </dsp:txXfrm>
    </dsp:sp>
    <dsp:sp modelId="{D4D7C3E4-C1C6-41F6-9E70-EA402BFE9BEA}">
      <dsp:nvSpPr>
        <dsp:cNvPr id="0" name=""/>
        <dsp:cNvSpPr/>
      </dsp:nvSpPr>
      <dsp:spPr>
        <a:xfrm>
          <a:off x="0" y="881358"/>
          <a:ext cx="2103120" cy="8296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Have</a:t>
          </a:r>
        </a:p>
      </dsp:txBody>
      <dsp:txXfrm>
        <a:off x="0" y="881358"/>
        <a:ext cx="2103120" cy="829686"/>
      </dsp:txXfrm>
    </dsp:sp>
    <dsp:sp modelId="{ABE540FE-BAC3-4D50-9A4D-B9B82778CF05}">
      <dsp:nvSpPr>
        <dsp:cNvPr id="0" name=""/>
        <dsp:cNvSpPr/>
      </dsp:nvSpPr>
      <dsp:spPr>
        <a:xfrm>
          <a:off x="2103120" y="1760825"/>
          <a:ext cx="8412480" cy="82968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dirty="0"/>
            <a:t>Keep </a:t>
          </a:r>
          <a:r>
            <a:rPr lang="en-US" sz="1400" b="1" i="1" u="sng" kern="1200" dirty="0"/>
            <a:t>materials away from the edge of a trench </a:t>
          </a:r>
          <a:r>
            <a:rPr lang="en-US" sz="1400" kern="1200" dirty="0"/>
            <a:t>– heavy loads from material or equipment can put too much pressure on trench walls.</a:t>
          </a:r>
        </a:p>
      </dsp:txBody>
      <dsp:txXfrm>
        <a:off x="2103120" y="1760825"/>
        <a:ext cx="8412480" cy="829686"/>
      </dsp:txXfrm>
    </dsp:sp>
    <dsp:sp modelId="{5F8D64AD-EBDB-4AE8-8ABE-1BECE0E98CDC}">
      <dsp:nvSpPr>
        <dsp:cNvPr id="0" name=""/>
        <dsp:cNvSpPr/>
      </dsp:nvSpPr>
      <dsp:spPr>
        <a:xfrm>
          <a:off x="0" y="1760825"/>
          <a:ext cx="2103120" cy="8296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Keep</a:t>
          </a:r>
        </a:p>
      </dsp:txBody>
      <dsp:txXfrm>
        <a:off x="0" y="1760825"/>
        <a:ext cx="2103120" cy="829686"/>
      </dsp:txXfrm>
    </dsp:sp>
    <dsp:sp modelId="{081BD830-290B-4BD5-B94B-A95C5C4539BE}">
      <dsp:nvSpPr>
        <dsp:cNvPr id="0" name=""/>
        <dsp:cNvSpPr/>
      </dsp:nvSpPr>
      <dsp:spPr>
        <a:xfrm>
          <a:off x="2103120" y="2640293"/>
          <a:ext cx="8412480" cy="8296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dirty="0"/>
            <a:t>Look for </a:t>
          </a:r>
          <a:r>
            <a:rPr lang="en-US" sz="1400" b="1" i="1" u="sng" kern="1200" dirty="0"/>
            <a:t>standing water or other hazards </a:t>
          </a:r>
          <a:r>
            <a:rPr lang="en-US" sz="1400" kern="1200" dirty="0"/>
            <a:t>– standing water can greatly reduce the strength of the soil</a:t>
          </a:r>
        </a:p>
      </dsp:txBody>
      <dsp:txXfrm>
        <a:off x="2103120" y="2640293"/>
        <a:ext cx="8412480" cy="829686"/>
      </dsp:txXfrm>
    </dsp:sp>
    <dsp:sp modelId="{B2297300-EECD-4DA3-95B6-3168944C891A}">
      <dsp:nvSpPr>
        <dsp:cNvPr id="0" name=""/>
        <dsp:cNvSpPr/>
      </dsp:nvSpPr>
      <dsp:spPr>
        <a:xfrm>
          <a:off x="0" y="2640293"/>
          <a:ext cx="2103120" cy="82968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Look</a:t>
          </a:r>
        </a:p>
      </dsp:txBody>
      <dsp:txXfrm>
        <a:off x="0" y="2640293"/>
        <a:ext cx="2103120" cy="829686"/>
      </dsp:txXfrm>
    </dsp:sp>
    <dsp:sp modelId="{44B7404E-ED7E-4651-A34E-5CF73B21F4AD}">
      <dsp:nvSpPr>
        <dsp:cNvPr id="0" name=""/>
        <dsp:cNvSpPr/>
      </dsp:nvSpPr>
      <dsp:spPr>
        <a:xfrm>
          <a:off x="2103120" y="3519760"/>
          <a:ext cx="8412480" cy="82968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dirty="0"/>
            <a:t>Never enter a trench unless </a:t>
          </a:r>
          <a:r>
            <a:rPr lang="en-US" sz="1400" b="1" i="1" u="sng" kern="1200" dirty="0"/>
            <a:t>it has been inspected </a:t>
          </a:r>
          <a:r>
            <a:rPr lang="en-US" sz="1400" kern="1200" dirty="0"/>
            <a:t>– a competent person is required to inspect trenches</a:t>
          </a:r>
        </a:p>
      </dsp:txBody>
      <dsp:txXfrm>
        <a:off x="2103120" y="3519760"/>
        <a:ext cx="8412480" cy="829686"/>
      </dsp:txXfrm>
    </dsp:sp>
    <dsp:sp modelId="{CDDF5187-5020-4A01-B977-0AC76DCDDB29}">
      <dsp:nvSpPr>
        <dsp:cNvPr id="0" name=""/>
        <dsp:cNvSpPr/>
      </dsp:nvSpPr>
      <dsp:spPr>
        <a:xfrm>
          <a:off x="0" y="3519760"/>
          <a:ext cx="2103120" cy="82968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Enter</a:t>
          </a:r>
        </a:p>
      </dsp:txBody>
      <dsp:txXfrm>
        <a:off x="0" y="3519760"/>
        <a:ext cx="2103120" cy="82968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1F0A9-A8CA-46B8-875C-1C994A304C02}"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19A26-D27F-4373-86DC-1DB4FA9DD6EE}" type="slidenum">
              <a:rPr lang="en-US" smtClean="0"/>
              <a:t>‹#›</a:t>
            </a:fld>
            <a:endParaRPr lang="en-US"/>
          </a:p>
        </p:txBody>
      </p:sp>
    </p:spTree>
    <p:extLst>
      <p:ext uri="{BB962C8B-B14F-4D97-AF65-F5344CB8AC3E}">
        <p14:creationId xmlns:p14="http://schemas.microsoft.com/office/powerpoint/2010/main" val="153821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75060360-410C-41A9-9208-C241610A9595}" type="slidenum">
              <a:rPr lang="en-US" smtClean="0"/>
              <a:t>1</a:t>
            </a:fld>
            <a:endParaRPr lang="en-US"/>
          </a:p>
        </p:txBody>
      </p:sp>
    </p:spTree>
    <p:extLst>
      <p:ext uri="{BB962C8B-B14F-4D97-AF65-F5344CB8AC3E}">
        <p14:creationId xmlns:p14="http://schemas.microsoft.com/office/powerpoint/2010/main" val="69816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Besides Slope, Shore or shield…. There is a 4</a:t>
            </a:r>
            <a:r>
              <a:rPr lang="en-US" baseline="30000" dirty="0"/>
              <a:t>th</a:t>
            </a:r>
            <a:r>
              <a:rPr lang="en-US" dirty="0"/>
              <a:t> benching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 someone explain why benching is not allowed in Type C soil? </a:t>
            </a:r>
          </a:p>
          <a:p>
            <a:pPr marL="628650" lvl="1" indent="-171450">
              <a:buFont typeface="Arial" panose="020B0604020202020204" pitchFamily="34" charset="0"/>
              <a:buChar char="•"/>
            </a:pPr>
            <a:r>
              <a:rPr lang="en-US" b="1" i="1" u="sng" dirty="0"/>
              <a:t>Answer-</a:t>
            </a:r>
            <a:r>
              <a:rPr lang="en-US" dirty="0"/>
              <a:t> Because Type C has no cohesiveness to be able to hold the soil together to support a bench, thus no benching is allowed.</a:t>
            </a:r>
          </a:p>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11</a:t>
            </a:fld>
            <a:endParaRPr lang="en-US"/>
          </a:p>
        </p:txBody>
      </p:sp>
    </p:spTree>
    <p:extLst>
      <p:ext uri="{BB962C8B-B14F-4D97-AF65-F5344CB8AC3E}">
        <p14:creationId xmlns:p14="http://schemas.microsoft.com/office/powerpoint/2010/main" val="118805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Cohesiveness of the soil</a:t>
            </a:r>
          </a:p>
          <a:p>
            <a:pPr marL="171450" indent="-171450">
              <a:buFont typeface="Arial" panose="020B0604020202020204" pitchFamily="34" charset="0"/>
              <a:buChar char="•"/>
            </a:pPr>
            <a:r>
              <a:rPr lang="en-US" b="1" i="1" u="sng" dirty="0"/>
              <a:t>Type A- </a:t>
            </a:r>
            <a:r>
              <a:rPr lang="en-US" b="0" i="0" u="none" dirty="0"/>
              <a:t>High cohesiveness </a:t>
            </a:r>
            <a:endParaRPr lang="en-US" b="1" i="1" u="sng" dirty="0"/>
          </a:p>
          <a:p>
            <a:pPr marL="171450" indent="-171450">
              <a:buFont typeface="Arial" panose="020B0604020202020204" pitchFamily="34" charset="0"/>
              <a:buChar char="•"/>
            </a:pPr>
            <a:r>
              <a:rPr lang="en-US" b="1" i="1" u="sng" dirty="0"/>
              <a:t>Type B-</a:t>
            </a:r>
            <a:r>
              <a:rPr lang="en-US" b="0" i="0" u="none" dirty="0"/>
              <a:t> Moderately stable with a moderate cohesive strength </a:t>
            </a:r>
          </a:p>
          <a:p>
            <a:pPr marL="171450" indent="-171450">
              <a:buFont typeface="Arial" panose="020B0604020202020204" pitchFamily="34" charset="0"/>
              <a:buChar char="•"/>
            </a:pPr>
            <a:r>
              <a:rPr lang="en-US" b="1" i="1" u="sng" dirty="0"/>
              <a:t>Type C-</a:t>
            </a:r>
            <a:r>
              <a:rPr lang="en-US" b="0" i="1" u="sng" dirty="0"/>
              <a:t> </a:t>
            </a:r>
            <a:r>
              <a:rPr lang="en-US" b="0" i="0" u="none" dirty="0"/>
              <a:t>Least stable soil with little to no cohesive strength</a:t>
            </a:r>
            <a:endParaRPr lang="en-US" b="1" i="0" u="none" dirty="0"/>
          </a:p>
          <a:p>
            <a:pPr marL="171450" indent="-171450">
              <a:buFont typeface="Arial" panose="020B0604020202020204" pitchFamily="34" charset="0"/>
              <a:buChar char="•"/>
            </a:pPr>
            <a:r>
              <a:rPr lang="en-US" b="1" i="1" u="sng" dirty="0"/>
              <a:t>Solid Rock- </a:t>
            </a:r>
            <a:r>
              <a:rPr lang="en-US" b="0" i="0" u="none" dirty="0"/>
              <a:t>Self explanatory</a:t>
            </a:r>
          </a:p>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12</a:t>
            </a:fld>
            <a:endParaRPr lang="en-US"/>
          </a:p>
        </p:txBody>
      </p:sp>
    </p:spTree>
    <p:extLst>
      <p:ext uri="{BB962C8B-B14F-4D97-AF65-F5344CB8AC3E}">
        <p14:creationId xmlns:p14="http://schemas.microsoft.com/office/powerpoint/2010/main" val="81419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13</a:t>
            </a:fld>
            <a:endParaRPr lang="en-US"/>
          </a:p>
        </p:txBody>
      </p:sp>
    </p:spTree>
    <p:extLst>
      <p:ext uri="{BB962C8B-B14F-4D97-AF65-F5344CB8AC3E}">
        <p14:creationId xmlns:p14="http://schemas.microsoft.com/office/powerpoint/2010/main" val="319344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a:t>
            </a:r>
          </a:p>
          <a:p>
            <a:r>
              <a:rPr lang="en-US" dirty="0"/>
              <a:t>What other then spoil pile= heavy load?</a:t>
            </a:r>
          </a:p>
          <a:p>
            <a:pPr marL="171450" indent="-171450">
              <a:buFont typeface="Arial" panose="020B0604020202020204" pitchFamily="34" charset="0"/>
              <a:buChar char="•"/>
            </a:pPr>
            <a:r>
              <a:rPr lang="en-US" dirty="0"/>
              <a:t>Tools(welder, air compressor, portable light units) and </a:t>
            </a:r>
          </a:p>
          <a:p>
            <a:pPr marL="171450" indent="-171450">
              <a:buFont typeface="Arial" panose="020B0604020202020204" pitchFamily="34" charset="0"/>
              <a:buChar char="•"/>
            </a:pPr>
            <a:r>
              <a:rPr lang="en-US" dirty="0"/>
              <a:t>Equipment (dump truck, backhoes)… even hand tools- fall in hitting you as you work.</a:t>
            </a:r>
          </a:p>
        </p:txBody>
      </p:sp>
      <p:sp>
        <p:nvSpPr>
          <p:cNvPr id="4" name="Slide Number Placeholder 3"/>
          <p:cNvSpPr>
            <a:spLocks noGrp="1"/>
          </p:cNvSpPr>
          <p:nvPr>
            <p:ph type="sldNum" sz="quarter" idx="5"/>
          </p:nvPr>
        </p:nvSpPr>
        <p:spPr/>
        <p:txBody>
          <a:bodyPr/>
          <a:lstStyle/>
          <a:p>
            <a:fld id="{81519A26-D27F-4373-86DC-1DB4FA9DD6EE}" type="slidenum">
              <a:rPr lang="en-US" smtClean="0"/>
              <a:t>14</a:t>
            </a:fld>
            <a:endParaRPr lang="en-US"/>
          </a:p>
        </p:txBody>
      </p:sp>
    </p:spTree>
    <p:extLst>
      <p:ext uri="{BB962C8B-B14F-4D97-AF65-F5344CB8AC3E}">
        <p14:creationId xmlns:p14="http://schemas.microsoft.com/office/powerpoint/2010/main" val="1559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a:t>
            </a:r>
          </a:p>
          <a:p>
            <a:r>
              <a:rPr lang="en-US" dirty="0"/>
              <a:t>What other things should we be looking for?</a:t>
            </a:r>
          </a:p>
          <a:p>
            <a:pPr marL="171450" indent="-171450">
              <a:buFont typeface="Arial" panose="020B0604020202020204" pitchFamily="34" charset="0"/>
              <a:buChar char="•"/>
            </a:pPr>
            <a:r>
              <a:rPr lang="en-US" dirty="0"/>
              <a:t>Other utilities </a:t>
            </a:r>
          </a:p>
          <a:p>
            <a:pPr marL="171450" indent="-171450">
              <a:buFont typeface="Arial" panose="020B0604020202020204" pitchFamily="34" charset="0"/>
              <a:buChar char="•"/>
            </a:pPr>
            <a:r>
              <a:rPr lang="en-US" dirty="0"/>
              <a:t>Adjacent structures- needing support systems</a:t>
            </a:r>
          </a:p>
          <a:p>
            <a:pPr marL="171450" indent="-171450">
              <a:buFont typeface="Arial" panose="020B0604020202020204" pitchFamily="34" charset="0"/>
              <a:buChar char="•"/>
            </a:pPr>
            <a:r>
              <a:rPr lang="en-US" dirty="0"/>
              <a:t> Air monitoring- O2, H2S, Methane </a:t>
            </a:r>
          </a:p>
        </p:txBody>
      </p:sp>
      <p:sp>
        <p:nvSpPr>
          <p:cNvPr id="4" name="Slide Number Placeholder 3"/>
          <p:cNvSpPr>
            <a:spLocks noGrp="1"/>
          </p:cNvSpPr>
          <p:nvPr>
            <p:ph type="sldNum" sz="quarter" idx="5"/>
          </p:nvPr>
        </p:nvSpPr>
        <p:spPr/>
        <p:txBody>
          <a:bodyPr/>
          <a:lstStyle/>
          <a:p>
            <a:fld id="{81519A26-D27F-4373-86DC-1DB4FA9DD6EE}" type="slidenum">
              <a:rPr lang="en-US" smtClean="0"/>
              <a:t>15</a:t>
            </a:fld>
            <a:endParaRPr lang="en-US"/>
          </a:p>
        </p:txBody>
      </p:sp>
    </p:spTree>
    <p:extLst>
      <p:ext uri="{BB962C8B-B14F-4D97-AF65-F5344CB8AC3E}">
        <p14:creationId xmlns:p14="http://schemas.microsoft.com/office/powerpoint/2010/main" val="284317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competent person expected to </a:t>
            </a:r>
            <a:r>
              <a:rPr lang="en-US" dirty="0" err="1"/>
              <a:t>determi</a:t>
            </a:r>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16</a:t>
            </a:fld>
            <a:endParaRPr lang="en-US"/>
          </a:p>
        </p:txBody>
      </p:sp>
    </p:spTree>
    <p:extLst>
      <p:ext uri="{BB962C8B-B14F-4D97-AF65-F5344CB8AC3E}">
        <p14:creationId xmlns:p14="http://schemas.microsoft.com/office/powerpoint/2010/main" val="243768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slope, shore or shield. When in doubt, check-in with the competent person on-site. OSHA requires that there be a “Competent Person” present whenever a worker enters a trench </a:t>
            </a:r>
            <a:r>
              <a:rPr lang="en-US"/>
              <a:t>or excavation  </a:t>
            </a:r>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17</a:t>
            </a:fld>
            <a:endParaRPr lang="en-US"/>
          </a:p>
        </p:txBody>
      </p:sp>
    </p:spTree>
    <p:extLst>
      <p:ext uri="{BB962C8B-B14F-4D97-AF65-F5344CB8AC3E}">
        <p14:creationId xmlns:p14="http://schemas.microsoft.com/office/powerpoint/2010/main" val="220007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Company Policy- Workers shall not be in a trench within the swing area during excavation.</a:t>
            </a:r>
          </a:p>
          <a:p>
            <a:pPr marL="171450" indent="-171450">
              <a:buFont typeface="Arial" panose="020B0604020202020204" pitchFamily="34" charset="0"/>
              <a:buChar char="•"/>
            </a:pPr>
            <a:r>
              <a:rPr lang="en-US" dirty="0"/>
              <a:t>Best practice for all </a:t>
            </a:r>
          </a:p>
          <a:p>
            <a:pPr marL="628650" lvl="1" indent="-171450">
              <a:buFont typeface="Arial" panose="020B0604020202020204" pitchFamily="34" charset="0"/>
              <a:buChar char="•"/>
            </a:pPr>
            <a:r>
              <a:rPr lang="en-US" dirty="0"/>
              <a:t>As you approach make eye contact with operator</a:t>
            </a:r>
          </a:p>
          <a:p>
            <a:pPr marL="628650" lvl="1" indent="-171450">
              <a:buFont typeface="Arial" panose="020B0604020202020204" pitchFamily="34" charset="0"/>
              <a:buChar char="•"/>
            </a:pPr>
            <a:r>
              <a:rPr lang="en-US" dirty="0"/>
              <a:t>Ask for the equipment to be shut down</a:t>
            </a:r>
          </a:p>
          <a:p>
            <a:pPr marL="1085850" lvl="2" indent="-171450">
              <a:buFont typeface="Arial" panose="020B0604020202020204" pitchFamily="34" charset="0"/>
              <a:buChar char="•"/>
            </a:pPr>
            <a:r>
              <a:rPr lang="en-US" dirty="0"/>
              <a:t>No high idle- accidental bump- injury </a:t>
            </a:r>
          </a:p>
        </p:txBody>
      </p:sp>
      <p:sp>
        <p:nvSpPr>
          <p:cNvPr id="4" name="Slide Number Placeholder 3"/>
          <p:cNvSpPr>
            <a:spLocks noGrp="1"/>
          </p:cNvSpPr>
          <p:nvPr>
            <p:ph type="sldNum" sz="quarter" idx="5"/>
          </p:nvPr>
        </p:nvSpPr>
        <p:spPr/>
        <p:txBody>
          <a:bodyPr/>
          <a:lstStyle/>
          <a:p>
            <a:fld id="{81519A26-D27F-4373-86DC-1DB4FA9DD6EE}" type="slidenum">
              <a:rPr lang="en-US" smtClean="0"/>
              <a:t>18</a:t>
            </a:fld>
            <a:endParaRPr lang="en-US"/>
          </a:p>
        </p:txBody>
      </p:sp>
    </p:spTree>
    <p:extLst>
      <p:ext uri="{BB962C8B-B14F-4D97-AF65-F5344CB8AC3E}">
        <p14:creationId xmlns:p14="http://schemas.microsoft.com/office/powerpoint/2010/main" val="335249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Ripple Effect:</a:t>
            </a:r>
          </a:p>
          <a:p>
            <a:pPr marL="171450" indent="-171450">
              <a:buFont typeface="Arial" panose="020B0604020202020204" pitchFamily="34" charset="0"/>
              <a:buChar char="•"/>
            </a:pPr>
            <a:r>
              <a:rPr lang="en-US" dirty="0">
                <a:sym typeface="Wingdings" panose="05000000000000000000" pitchFamily="2" charset="2"/>
              </a:rPr>
              <a:t>today's decision effects more than just you as an individual. </a:t>
            </a:r>
          </a:p>
          <a:p>
            <a:pPr marL="0" indent="0">
              <a:buFont typeface="Arial" panose="020B0604020202020204" pitchFamily="34" charset="0"/>
              <a:buNone/>
            </a:pP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It effects your family, friends’, and co-workers in a way that will dramatically change one's life.</a:t>
            </a:r>
          </a:p>
          <a:p>
            <a:pPr marL="628650" lvl="1" indent="-171450">
              <a:buFont typeface="Arial" panose="020B0604020202020204" pitchFamily="34" charset="0"/>
              <a:buChar char="•"/>
            </a:pPr>
            <a:r>
              <a:rPr lang="en-US" dirty="0">
                <a:sym typeface="Wingdings" panose="05000000000000000000" pitchFamily="2" charset="2"/>
              </a:rPr>
              <a:t>Father, Mom, Husband, Wife, Son, Daughter</a:t>
            </a:r>
          </a:p>
          <a:p>
            <a:pPr marL="1085850" lvl="2" indent="-171450">
              <a:buFont typeface="Arial" panose="020B0604020202020204" pitchFamily="34" charset="0"/>
              <a:buChar char="•"/>
            </a:pPr>
            <a:r>
              <a:rPr lang="en-US" dirty="0">
                <a:sym typeface="Wingdings" panose="05000000000000000000" pitchFamily="2" charset="2"/>
              </a:rPr>
              <a:t>Graduations, weddings, anniversary, hunting, camping trips  </a:t>
            </a:r>
            <a:endParaRPr lang="en-US" dirty="0"/>
          </a:p>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20</a:t>
            </a:fld>
            <a:endParaRPr lang="en-US"/>
          </a:p>
        </p:txBody>
      </p:sp>
    </p:spTree>
    <p:extLst>
      <p:ext uri="{BB962C8B-B14F-4D97-AF65-F5344CB8AC3E}">
        <p14:creationId xmlns:p14="http://schemas.microsoft.com/office/powerpoint/2010/main" val="82669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of trench cave-in, majority of the time if becomes a body retrieval not a rescue.  </a:t>
            </a:r>
          </a:p>
        </p:txBody>
      </p:sp>
      <p:sp>
        <p:nvSpPr>
          <p:cNvPr id="4" name="Slide Number Placeholder 3"/>
          <p:cNvSpPr>
            <a:spLocks noGrp="1"/>
          </p:cNvSpPr>
          <p:nvPr>
            <p:ph type="sldNum" sz="quarter" idx="5"/>
          </p:nvPr>
        </p:nvSpPr>
        <p:spPr/>
        <p:txBody>
          <a:bodyPr/>
          <a:lstStyle/>
          <a:p>
            <a:fld id="{81519A26-D27F-4373-86DC-1DB4FA9DD6EE}" type="slidenum">
              <a:rPr lang="en-US" smtClean="0"/>
              <a:t>21</a:t>
            </a:fld>
            <a:endParaRPr lang="en-US"/>
          </a:p>
        </p:txBody>
      </p:sp>
    </p:spTree>
    <p:extLst>
      <p:ext uri="{BB962C8B-B14F-4D97-AF65-F5344CB8AC3E}">
        <p14:creationId xmlns:p14="http://schemas.microsoft.com/office/powerpoint/2010/main" val="381547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a:t>
            </a:r>
          </a:p>
          <a:p>
            <a:pPr marL="171450" indent="-171450">
              <a:buFont typeface="Arial" panose="020B0604020202020204" pitchFamily="34" charset="0"/>
              <a:buChar char="•"/>
            </a:pPr>
            <a:r>
              <a:rPr lang="en-US" dirty="0"/>
              <a:t>How long to cad-weld a handicap- double your hourly wage</a:t>
            </a:r>
          </a:p>
          <a:p>
            <a:pPr marL="171450" indent="-171450">
              <a:buFont typeface="Arial" panose="020B0604020202020204" pitchFamily="34" charset="0"/>
              <a:buChar char="•"/>
            </a:pPr>
            <a:r>
              <a:rPr lang="en-US" dirty="0"/>
              <a:t>I would assume we would all say no- $100.00 is not worth our lives </a:t>
            </a:r>
          </a:p>
        </p:txBody>
      </p:sp>
      <p:sp>
        <p:nvSpPr>
          <p:cNvPr id="4" name="Slide Number Placeholder 3"/>
          <p:cNvSpPr>
            <a:spLocks noGrp="1"/>
          </p:cNvSpPr>
          <p:nvPr>
            <p:ph type="sldNum" sz="quarter" idx="5"/>
          </p:nvPr>
        </p:nvSpPr>
        <p:spPr/>
        <p:txBody>
          <a:bodyPr/>
          <a:lstStyle/>
          <a:p>
            <a:fld id="{81519A26-D27F-4373-86DC-1DB4FA9DD6EE}" type="slidenum">
              <a:rPr lang="en-US" smtClean="0"/>
              <a:t>2</a:t>
            </a:fld>
            <a:endParaRPr lang="en-US"/>
          </a:p>
        </p:txBody>
      </p:sp>
    </p:spTree>
    <p:extLst>
      <p:ext uri="{BB962C8B-B14F-4D97-AF65-F5344CB8AC3E}">
        <p14:creationId xmlns:p14="http://schemas.microsoft.com/office/powerpoint/2010/main" val="95008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come along way since this picture </a:t>
            </a:r>
          </a:p>
        </p:txBody>
      </p:sp>
      <p:sp>
        <p:nvSpPr>
          <p:cNvPr id="4" name="Slide Number Placeholder 3"/>
          <p:cNvSpPr>
            <a:spLocks noGrp="1"/>
          </p:cNvSpPr>
          <p:nvPr>
            <p:ph type="sldNum" sz="quarter" idx="5"/>
          </p:nvPr>
        </p:nvSpPr>
        <p:spPr/>
        <p:txBody>
          <a:bodyPr/>
          <a:lstStyle/>
          <a:p>
            <a:fld id="{81519A26-D27F-4373-86DC-1DB4FA9DD6EE}" type="slidenum">
              <a:rPr lang="en-US" smtClean="0"/>
              <a:t>22</a:t>
            </a:fld>
            <a:endParaRPr lang="en-US"/>
          </a:p>
        </p:txBody>
      </p:sp>
    </p:spTree>
    <p:extLst>
      <p:ext uri="{BB962C8B-B14F-4D97-AF65-F5344CB8AC3E}">
        <p14:creationId xmlns:p14="http://schemas.microsoft.com/office/powerpoint/2010/main" val="163163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474747"/>
                </a:solidFill>
                <a:effectLst/>
                <a:latin typeface="solitaire-mvb-pro"/>
              </a:rPr>
              <a:t>BUT, across the US every year some one enters that trench- and dies</a:t>
            </a:r>
          </a:p>
          <a:p>
            <a:pPr marL="685800" lvl="1" indent="-228600">
              <a:buFont typeface="+mj-lt"/>
              <a:buAutoNum type="arabicPeriod"/>
            </a:pPr>
            <a:r>
              <a:rPr lang="en-US" b="0" i="0" dirty="0">
                <a:solidFill>
                  <a:srgbClr val="474747"/>
                </a:solidFill>
                <a:effectLst/>
                <a:latin typeface="solitaire-mvb-pro"/>
              </a:rPr>
              <a:t>Don’t want to bother asking is it safe- make it safe</a:t>
            </a:r>
          </a:p>
          <a:p>
            <a:pPr marL="685800" lvl="1" indent="-228600">
              <a:buFont typeface="+mj-lt"/>
              <a:buAutoNum type="arabicPeriod"/>
            </a:pPr>
            <a:r>
              <a:rPr lang="en-US" b="0" i="0" dirty="0">
                <a:solidFill>
                  <a:srgbClr val="474747"/>
                </a:solidFill>
                <a:effectLst/>
                <a:latin typeface="solitaire-mvb-pro"/>
              </a:rPr>
              <a:t>Friday night</a:t>
            </a:r>
          </a:p>
          <a:p>
            <a:pPr marL="685800" lvl="1" indent="-228600">
              <a:buFont typeface="+mj-lt"/>
              <a:buAutoNum type="arabicPeriod"/>
            </a:pPr>
            <a:r>
              <a:rPr lang="en-US" b="0" i="0" dirty="0">
                <a:solidFill>
                  <a:srgbClr val="474747"/>
                </a:solidFill>
                <a:effectLst/>
                <a:latin typeface="solitaire-mvb-pro"/>
              </a:rPr>
              <a:t>Only going to take a few minutes </a:t>
            </a:r>
          </a:p>
          <a:p>
            <a:pPr marL="685800" lvl="1" indent="-228600">
              <a:buFont typeface="+mj-lt"/>
              <a:buAutoNum type="arabicPeriod"/>
            </a:pPr>
            <a:r>
              <a:rPr lang="en-US" b="0" i="0" dirty="0">
                <a:solidFill>
                  <a:srgbClr val="474747"/>
                </a:solidFill>
                <a:effectLst/>
                <a:latin typeface="solitaire-mvb-pro"/>
              </a:rPr>
              <a:t>I have done it before (many times)- Normalization of Deviation  </a:t>
            </a:r>
          </a:p>
          <a:p>
            <a:pPr marL="228600" indent="-228600">
              <a:buFont typeface="+mj-lt"/>
              <a:buAutoNum type="arabicPeriod"/>
            </a:pPr>
            <a:endParaRPr lang="en-US" b="0" i="0" dirty="0">
              <a:solidFill>
                <a:srgbClr val="474747"/>
              </a:solidFill>
              <a:effectLst/>
              <a:latin typeface="solitaire-mvb-pro"/>
            </a:endParaRPr>
          </a:p>
          <a:p>
            <a:pPr marL="228600" indent="-228600">
              <a:buFont typeface="+mj-lt"/>
              <a:buAutoNum type="arabicPeriod"/>
            </a:pPr>
            <a:r>
              <a:rPr lang="en-US" b="0" i="0" dirty="0">
                <a:solidFill>
                  <a:srgbClr val="474747"/>
                </a:solidFill>
                <a:effectLst/>
                <a:latin typeface="solitaire-mvb-pro"/>
              </a:rPr>
              <a:t>37% of all trenching incidents occur at depths of less than 5 feet.</a:t>
            </a:r>
          </a:p>
          <a:p>
            <a:pPr marL="228600" indent="-228600">
              <a:buFont typeface="+mj-lt"/>
              <a:buAutoNum type="arabicPeriod"/>
            </a:pPr>
            <a:r>
              <a:rPr lang="en-US" b="0" i="0" dirty="0">
                <a:solidFill>
                  <a:srgbClr val="474747"/>
                </a:solidFill>
                <a:effectLst/>
                <a:latin typeface="solitaire-mvb-pro"/>
              </a:rPr>
              <a:t>Develop extremely fast</a:t>
            </a:r>
          </a:p>
          <a:p>
            <a:pPr marL="228600" indent="-228600">
              <a:buFont typeface="+mj-lt"/>
              <a:buAutoNum type="arabicPeriod"/>
            </a:pPr>
            <a:r>
              <a:rPr lang="en-US" b="0" i="0" dirty="0">
                <a:solidFill>
                  <a:srgbClr val="474747"/>
                </a:solidFill>
                <a:effectLst/>
                <a:latin typeface="solitaire-mvb-pro"/>
              </a:rPr>
              <a:t>Secondary collapses are very common</a:t>
            </a:r>
          </a:p>
          <a:p>
            <a:pPr marL="228600" indent="-228600">
              <a:buFont typeface="+mj-lt"/>
              <a:buAutoNum type="arabicPeriod"/>
            </a:pPr>
            <a:r>
              <a:rPr lang="en-US" b="0" i="0" dirty="0">
                <a:solidFill>
                  <a:srgbClr val="474747"/>
                </a:solidFill>
                <a:effectLst/>
                <a:latin typeface="solitaire-mvb-pro"/>
              </a:rPr>
              <a:t>Co-workers attempting to rescue someone can also become victims</a:t>
            </a:r>
          </a:p>
          <a:p>
            <a:endParaRPr lang="en-US" b="0" i="0" dirty="0">
              <a:solidFill>
                <a:srgbClr val="474747"/>
              </a:solidFill>
              <a:effectLst/>
              <a:latin typeface="solitaire-mvb-pro"/>
            </a:endParaRPr>
          </a:p>
          <a:p>
            <a:r>
              <a:rPr lang="en-US" b="0" i="0" dirty="0">
                <a:solidFill>
                  <a:srgbClr val="474747"/>
                </a:solidFill>
                <a:effectLst/>
                <a:latin typeface="solitaire-mvb-pro"/>
              </a:rPr>
              <a:t>** Data reported by NIOSH Science Blog. </a:t>
            </a:r>
          </a:p>
          <a:p>
            <a:r>
              <a:rPr lang="en-US" b="0" i="0" dirty="0">
                <a:solidFill>
                  <a:srgbClr val="474747"/>
                </a:solidFill>
                <a:effectLst/>
                <a:latin typeface="solitaire-mvb-pro"/>
              </a:rPr>
              <a:t>* Data compiled by Equipment World from OSHA and media reports.</a:t>
            </a:r>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3</a:t>
            </a:fld>
            <a:endParaRPr lang="en-US"/>
          </a:p>
        </p:txBody>
      </p:sp>
    </p:spTree>
    <p:extLst>
      <p:ext uri="{BB962C8B-B14F-4D97-AF65-F5344CB8AC3E}">
        <p14:creationId xmlns:p14="http://schemas.microsoft.com/office/powerpoint/2010/main" val="210060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trenches are excavations, but not all excavations are trenches</a:t>
            </a:r>
          </a:p>
        </p:txBody>
      </p:sp>
      <p:sp>
        <p:nvSpPr>
          <p:cNvPr id="4" name="Slide Number Placeholder 3"/>
          <p:cNvSpPr>
            <a:spLocks noGrp="1"/>
          </p:cNvSpPr>
          <p:nvPr>
            <p:ph type="sldNum" sz="quarter" idx="5"/>
          </p:nvPr>
        </p:nvSpPr>
        <p:spPr/>
        <p:txBody>
          <a:bodyPr/>
          <a:lstStyle/>
          <a:p>
            <a:fld id="{81519A26-D27F-4373-86DC-1DB4FA9DD6EE}" type="slidenum">
              <a:rPr lang="en-US" smtClean="0"/>
              <a:t>4</a:t>
            </a:fld>
            <a:endParaRPr lang="en-US"/>
          </a:p>
        </p:txBody>
      </p:sp>
    </p:spTree>
    <p:extLst>
      <p:ext uri="{BB962C8B-B14F-4D97-AF65-F5344CB8AC3E}">
        <p14:creationId xmlns:p14="http://schemas.microsoft.com/office/powerpoint/2010/main" val="307783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mentioned, develop extremely fast 3,500 lbs. of soil  </a:t>
            </a:r>
          </a:p>
          <a:p>
            <a:pPr marL="628650" lvl="1" indent="-171450">
              <a:buFont typeface="Arial" panose="020B0604020202020204" pitchFamily="34" charset="0"/>
              <a:buChar char="•"/>
            </a:pPr>
            <a:r>
              <a:rPr lang="en-US" dirty="0"/>
              <a:t>1’ cubic meter of soil falling into a trench equals weight of a VW Beetle </a:t>
            </a:r>
          </a:p>
          <a:p>
            <a:pPr marL="1085850" lvl="2" indent="-171450">
              <a:buFont typeface="Arial" panose="020B0604020202020204" pitchFamily="34" charset="0"/>
              <a:buChar char="•"/>
            </a:pPr>
            <a:r>
              <a:rPr lang="en-US" dirty="0"/>
              <a:t>1’ cubic meter equals 3.2 feet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74747"/>
                </a:solidFill>
                <a:effectLst/>
                <a:latin typeface="solitaire-mvb-pro"/>
              </a:rPr>
              <a:t>37% of all trenching incidents occur at depths of less than 5 feet.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74747"/>
                </a:solidFill>
                <a:effectLst/>
                <a:latin typeface="solitaire-mvb-pro"/>
              </a:rPr>
              <a:t>If Standing</a:t>
            </a:r>
          </a:p>
          <a:p>
            <a:pPr marL="1085850" lvl="2" indent="-171450">
              <a:buFont typeface="Arial" panose="020B0604020202020204" pitchFamily="34" charset="0"/>
              <a:buChar char="•"/>
            </a:pPr>
            <a:r>
              <a:rPr lang="en-US" dirty="0"/>
              <a:t>Lower extremities- no blood or oxygen flow- if your able to take a breath… what happens? Cave-in worsens  </a:t>
            </a:r>
          </a:p>
          <a:p>
            <a:pPr marL="1543050" lvl="3" indent="-171450">
              <a:buFont typeface="Arial" panose="020B0604020202020204" pitchFamily="34" charset="0"/>
              <a:buChar char="•"/>
            </a:pPr>
            <a:r>
              <a:rPr lang="en-US" dirty="0"/>
              <a:t>Kidney</a:t>
            </a:r>
          </a:p>
          <a:p>
            <a:pPr marL="1543050" lvl="3" indent="-171450">
              <a:buFont typeface="Arial" panose="020B0604020202020204" pitchFamily="34" charset="0"/>
              <a:buChar char="•"/>
            </a:pPr>
            <a:r>
              <a:rPr lang="en-US" dirty="0"/>
              <a:t>Heart</a:t>
            </a:r>
          </a:p>
          <a:p>
            <a:pPr marL="1543050" lvl="3" indent="-171450">
              <a:buFont typeface="Arial" panose="020B0604020202020204" pitchFamily="34" charset="0"/>
              <a:buChar char="•"/>
            </a:pPr>
            <a:r>
              <a:rPr lang="en-US" dirty="0"/>
              <a:t>Lungs</a:t>
            </a:r>
          </a:p>
          <a:p>
            <a:pPr marL="628650" lvl="1" indent="-171450">
              <a:buFont typeface="Arial" panose="020B0604020202020204" pitchFamily="34" charset="0"/>
              <a:buChar char="•"/>
            </a:pPr>
            <a:r>
              <a:rPr lang="en-US" dirty="0"/>
              <a:t>If kneeling-working</a:t>
            </a:r>
          </a:p>
          <a:p>
            <a:pPr marL="1085850" lvl="2" indent="-171450">
              <a:buFont typeface="Arial" panose="020B0604020202020204" pitchFamily="34" charset="0"/>
              <a:buChar char="•"/>
            </a:pPr>
            <a:r>
              <a:rPr lang="en-US" dirty="0"/>
              <a:t>Internal injuries-head, neck, back</a:t>
            </a:r>
          </a:p>
          <a:p>
            <a:pPr marL="1543050" lvl="3" indent="-171450">
              <a:buFont typeface="Arial" panose="020B0604020202020204" pitchFamily="34" charset="0"/>
              <a:buChar char="•"/>
            </a:pPr>
            <a:r>
              <a:rPr lang="en-US" dirty="0"/>
              <a:t>Suffocation </a:t>
            </a:r>
          </a:p>
        </p:txBody>
      </p:sp>
      <p:sp>
        <p:nvSpPr>
          <p:cNvPr id="4" name="Slide Number Placeholder 3"/>
          <p:cNvSpPr>
            <a:spLocks noGrp="1"/>
          </p:cNvSpPr>
          <p:nvPr>
            <p:ph type="sldNum" sz="quarter" idx="5"/>
          </p:nvPr>
        </p:nvSpPr>
        <p:spPr/>
        <p:txBody>
          <a:bodyPr/>
          <a:lstStyle/>
          <a:p>
            <a:fld id="{81519A26-D27F-4373-86DC-1DB4FA9DD6EE}" type="slidenum">
              <a:rPr lang="en-US" smtClean="0"/>
              <a:t>5</a:t>
            </a:fld>
            <a:endParaRPr lang="en-US"/>
          </a:p>
        </p:txBody>
      </p:sp>
    </p:spTree>
    <p:extLst>
      <p:ext uri="{BB962C8B-B14F-4D97-AF65-F5344CB8AC3E}">
        <p14:creationId xmlns:p14="http://schemas.microsoft.com/office/powerpoint/2010/main" val="26757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6</a:t>
            </a:fld>
            <a:endParaRPr lang="en-US"/>
          </a:p>
        </p:txBody>
      </p:sp>
    </p:spTree>
    <p:extLst>
      <p:ext uri="{BB962C8B-B14F-4D97-AF65-F5344CB8AC3E}">
        <p14:creationId xmlns:p14="http://schemas.microsoft.com/office/powerpoint/2010/main" val="151608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a:t>
            </a:r>
          </a:p>
          <a:p>
            <a:pPr marL="171450" indent="-171450">
              <a:buFont typeface="Arial" panose="020B0604020202020204" pitchFamily="34" charset="0"/>
              <a:buChar char="•"/>
            </a:pPr>
            <a:r>
              <a:rPr lang="en-US" dirty="0"/>
              <a:t>Ladder- 3’ above and tied off</a:t>
            </a:r>
          </a:p>
        </p:txBody>
      </p:sp>
      <p:sp>
        <p:nvSpPr>
          <p:cNvPr id="4" name="Slide Number Placeholder 3"/>
          <p:cNvSpPr>
            <a:spLocks noGrp="1"/>
          </p:cNvSpPr>
          <p:nvPr>
            <p:ph type="sldNum" sz="quarter" idx="5"/>
          </p:nvPr>
        </p:nvSpPr>
        <p:spPr/>
        <p:txBody>
          <a:bodyPr/>
          <a:lstStyle/>
          <a:p>
            <a:fld id="{81519A26-D27F-4373-86DC-1DB4FA9DD6EE}" type="slidenum">
              <a:rPr lang="en-US" smtClean="0"/>
              <a:t>8</a:t>
            </a:fld>
            <a:endParaRPr lang="en-US"/>
          </a:p>
        </p:txBody>
      </p:sp>
    </p:spTree>
    <p:extLst>
      <p:ext uri="{BB962C8B-B14F-4D97-AF65-F5344CB8AC3E}">
        <p14:creationId xmlns:p14="http://schemas.microsoft.com/office/powerpoint/2010/main" val="232112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Trenches must have </a:t>
            </a:r>
            <a:r>
              <a:rPr lang="en-US" b="1" i="1" u="sng" dirty="0"/>
              <a:t>cave-in protection </a:t>
            </a:r>
            <a:r>
              <a:rPr lang="en-US" b="1" dirty="0"/>
              <a:t>– slope it</a:t>
            </a:r>
            <a:r>
              <a:rPr lang="en-US" dirty="0"/>
              <a:t>, shore it, or shield it</a:t>
            </a:r>
          </a:p>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9</a:t>
            </a:fld>
            <a:endParaRPr lang="en-US"/>
          </a:p>
        </p:txBody>
      </p:sp>
    </p:spTree>
    <p:extLst>
      <p:ext uri="{BB962C8B-B14F-4D97-AF65-F5344CB8AC3E}">
        <p14:creationId xmlns:p14="http://schemas.microsoft.com/office/powerpoint/2010/main" val="337154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pPr marL="171450" indent="-171450">
              <a:buFont typeface="Arial" panose="020B0604020202020204" pitchFamily="34" charset="0"/>
              <a:buChar char="•"/>
            </a:pPr>
            <a:r>
              <a:rPr lang="en-US" i="1" u="sng" dirty="0"/>
              <a:t> Shoring systems: </a:t>
            </a:r>
          </a:p>
          <a:p>
            <a:pPr marL="628650" lvl="1" indent="-171450">
              <a:buFont typeface="Arial" panose="020B0604020202020204" pitchFamily="34" charset="0"/>
              <a:buChar char="•"/>
            </a:pPr>
            <a:r>
              <a:rPr lang="en-US" dirty="0"/>
              <a:t>A shoring system that supports the side of an excavation using some form of pneumatic or hydraulic system to support each side of the trench.</a:t>
            </a:r>
          </a:p>
          <a:p>
            <a:endParaRPr lang="en-US" dirty="0"/>
          </a:p>
          <a:p>
            <a:pPr marL="171450" indent="-171450">
              <a:buFont typeface="Arial" panose="020B0604020202020204" pitchFamily="34" charset="0"/>
              <a:buChar char="•"/>
            </a:pPr>
            <a:r>
              <a:rPr lang="en-US" i="1" u="sng" dirty="0"/>
              <a:t>Shielding systems: </a:t>
            </a:r>
          </a:p>
          <a:p>
            <a:pPr marL="628650" lvl="1" indent="-171450">
              <a:buFont typeface="Arial" panose="020B0604020202020204" pitchFamily="34" charset="0"/>
              <a:buChar char="•"/>
            </a:pPr>
            <a:r>
              <a:rPr lang="en-US" dirty="0"/>
              <a:t>Can be premanufactured or commonly referred to as "trench boxes" or "trench shields” and can be a permanent structures or portable. It's designed to prevent cave-ins.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Shoring or Shielding needs to extend 18” above where sloping meets your system</a:t>
            </a:r>
          </a:p>
          <a:p>
            <a:endParaRPr lang="en-US" dirty="0"/>
          </a:p>
        </p:txBody>
      </p:sp>
      <p:sp>
        <p:nvSpPr>
          <p:cNvPr id="4" name="Slide Number Placeholder 3"/>
          <p:cNvSpPr>
            <a:spLocks noGrp="1"/>
          </p:cNvSpPr>
          <p:nvPr>
            <p:ph type="sldNum" sz="quarter" idx="5"/>
          </p:nvPr>
        </p:nvSpPr>
        <p:spPr/>
        <p:txBody>
          <a:bodyPr/>
          <a:lstStyle/>
          <a:p>
            <a:fld id="{81519A26-D27F-4373-86DC-1DB4FA9DD6EE}" type="slidenum">
              <a:rPr lang="en-US" smtClean="0"/>
              <a:t>10</a:t>
            </a:fld>
            <a:endParaRPr lang="en-US"/>
          </a:p>
        </p:txBody>
      </p:sp>
    </p:spTree>
    <p:extLst>
      <p:ext uri="{BB962C8B-B14F-4D97-AF65-F5344CB8AC3E}">
        <p14:creationId xmlns:p14="http://schemas.microsoft.com/office/powerpoint/2010/main" val="310147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8F33-3D9F-4564-A6F7-3424C1B2E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77A48-F173-463D-93D3-10D9AA5E7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D7F06-6299-4D83-BEDB-2D0F2720CE66}"/>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1183269D-3A06-4F86-89EE-3FB4EA34E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6E26A-8EFC-405F-B2CC-E7C28C8B4AB2}"/>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239409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5644-9422-41F8-889B-88DC6E24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0742A-EFB8-43BC-BB52-0F44B06445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A5064-3B34-4998-BCCC-992DB19829B4}"/>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9D1D1CDD-5BEE-45B2-AE8D-37FCE6040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60CFA-0778-4D70-9330-6486F4B7154C}"/>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163324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783B8-2E39-4075-88F8-157C69B81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7C694-F8FD-4BE4-BAC1-382123D1AF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234F4-C86B-4A9F-A477-D41BF431A87B}"/>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FBA13972-F727-4218-A929-1757E9CD7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7EE73-A2CB-44A7-9384-92168D5E99E5}"/>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338314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C62-45CB-4280-B604-FB333F936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E3E4F-DEA0-4FB2-9810-2B7C99563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B19CC-6442-4575-BF89-3C2B2538524B}"/>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018AA330-2B08-46F3-BDBA-02A0A0870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B4939-7809-4E25-BFC5-6DA59268B2D1}"/>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231095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B078-1DDA-48B8-B93C-A3C08C0E0F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CA40F5-40A3-4406-ADA8-884BC31E6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7144D-3CBC-4656-BFA5-AD655E803D6B}"/>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FA34BB74-A23B-4600-983B-10BF38818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84409-693F-4245-9976-286BB494C3D7}"/>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11509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383B-6CC6-4CA3-AB18-BB74E9324F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EC6C6-E608-476F-8F91-6EADB3E23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D76B0-2233-4A50-86E7-2895F92C1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F4EAD-0495-4B79-8B79-CFDF75C655B4}"/>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6" name="Footer Placeholder 5">
            <a:extLst>
              <a:ext uri="{FF2B5EF4-FFF2-40B4-BE49-F238E27FC236}">
                <a16:creationId xmlns:a16="http://schemas.microsoft.com/office/drawing/2014/main" id="{8542D21C-8251-4FF7-A02B-AE9C894AE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FA26-C7D9-4D1D-933C-726E1D21661E}"/>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113370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8C55-6758-431C-97F0-328D2611C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FA22B-9DB0-4220-8C17-BA2B2859F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050363-3970-46A0-ACCB-3D70B60B0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E830-A6D6-4701-BF06-4786BAF0D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157CC-7DB7-4FFE-B2FB-F486BB663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3A01AB-D6C6-4AD2-BA43-F806DDD0CED7}"/>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8" name="Footer Placeholder 7">
            <a:extLst>
              <a:ext uri="{FF2B5EF4-FFF2-40B4-BE49-F238E27FC236}">
                <a16:creationId xmlns:a16="http://schemas.microsoft.com/office/drawing/2014/main" id="{71925C11-67FC-4C96-A3C0-402549E12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457A4-D90A-44C2-900F-0B9BE1BC5BB6}"/>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37160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DFD4-886A-4C6A-8CF3-950205B04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B973A-56E9-4E43-8B5F-63CB001DB303}"/>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4" name="Footer Placeholder 3">
            <a:extLst>
              <a:ext uri="{FF2B5EF4-FFF2-40B4-BE49-F238E27FC236}">
                <a16:creationId xmlns:a16="http://schemas.microsoft.com/office/drawing/2014/main" id="{BC216634-4CA0-485D-8502-59FF69836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3AED9-B045-43DD-88E0-9AD26819AEA7}"/>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39175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2BC5A-813F-42B7-B0E4-AF679CFF6906}"/>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3" name="Footer Placeholder 2">
            <a:extLst>
              <a:ext uri="{FF2B5EF4-FFF2-40B4-BE49-F238E27FC236}">
                <a16:creationId xmlns:a16="http://schemas.microsoft.com/office/drawing/2014/main" id="{562E9402-930D-44A0-BE1F-9AE21788DD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8DBA2A-F162-43A1-B960-C43FEA1EA51A}"/>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89576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038-F4DB-4D81-A4D2-02DAF9884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737F4-04FE-4250-AD57-6BC9CA8FC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0075C-66DC-4006-8D2F-2E2F04AB6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0E02F-6E45-4C08-A5E7-59BA49069221}"/>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6" name="Footer Placeholder 5">
            <a:extLst>
              <a:ext uri="{FF2B5EF4-FFF2-40B4-BE49-F238E27FC236}">
                <a16:creationId xmlns:a16="http://schemas.microsoft.com/office/drawing/2014/main" id="{C47F83A9-4A1D-4EF2-8F0F-CBD0699FF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B2E44-3619-4DF8-9016-4B7B3923FBA6}"/>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12888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D128-8C87-4209-B94E-D877E7960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28BB0D-6214-4DF7-AC47-048CFB53D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FD706F-7BAE-43EA-BFD6-874551816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76A6B-84F9-4796-9EF8-F8CBCCF52F6B}"/>
              </a:ext>
            </a:extLst>
          </p:cNvPr>
          <p:cNvSpPr>
            <a:spLocks noGrp="1"/>
          </p:cNvSpPr>
          <p:nvPr>
            <p:ph type="dt" sz="half" idx="10"/>
          </p:nvPr>
        </p:nvSpPr>
        <p:spPr/>
        <p:txBody>
          <a:bodyPr/>
          <a:lstStyle/>
          <a:p>
            <a:fld id="{57312543-8A9E-4FB3-8D6B-E5F5F23F1A07}" type="datetimeFigureOut">
              <a:rPr lang="en-US" smtClean="0"/>
              <a:t>1/4/2023</a:t>
            </a:fld>
            <a:endParaRPr lang="en-US"/>
          </a:p>
        </p:txBody>
      </p:sp>
      <p:sp>
        <p:nvSpPr>
          <p:cNvPr id="6" name="Footer Placeholder 5">
            <a:extLst>
              <a:ext uri="{FF2B5EF4-FFF2-40B4-BE49-F238E27FC236}">
                <a16:creationId xmlns:a16="http://schemas.microsoft.com/office/drawing/2014/main" id="{4216C992-2E58-4618-A970-F75CDB193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99C5A-0DC0-4C48-B1EF-ABE4DC9A8D37}"/>
              </a:ext>
            </a:extLst>
          </p:cNvPr>
          <p:cNvSpPr>
            <a:spLocks noGrp="1"/>
          </p:cNvSpPr>
          <p:nvPr>
            <p:ph type="sldNum" sz="quarter" idx="12"/>
          </p:nvPr>
        </p:nvSpPr>
        <p:spPr/>
        <p:txBody>
          <a:bodyPr/>
          <a:lstStyle/>
          <a:p>
            <a:fld id="{2E1A8496-A90E-4879-99A8-5805E4FBBF86}" type="slidenum">
              <a:rPr lang="en-US" smtClean="0"/>
              <a:t>‹#›</a:t>
            </a:fld>
            <a:endParaRPr lang="en-US"/>
          </a:p>
        </p:txBody>
      </p:sp>
    </p:spTree>
    <p:extLst>
      <p:ext uri="{BB962C8B-B14F-4D97-AF65-F5344CB8AC3E}">
        <p14:creationId xmlns:p14="http://schemas.microsoft.com/office/powerpoint/2010/main" val="142789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10E73-54F0-42C0-9F15-634AD03D9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13C3AC-9ED5-4DEB-93FC-C40742A62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52824-CF0B-4054-9DAE-85BBEBE34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12543-8A9E-4FB3-8D6B-E5F5F23F1A07}" type="datetimeFigureOut">
              <a:rPr lang="en-US" smtClean="0"/>
              <a:t>1/4/2023</a:t>
            </a:fld>
            <a:endParaRPr lang="en-US"/>
          </a:p>
        </p:txBody>
      </p:sp>
      <p:sp>
        <p:nvSpPr>
          <p:cNvPr id="5" name="Footer Placeholder 4">
            <a:extLst>
              <a:ext uri="{FF2B5EF4-FFF2-40B4-BE49-F238E27FC236}">
                <a16:creationId xmlns:a16="http://schemas.microsoft.com/office/drawing/2014/main" id="{6DCC3F78-FB83-416C-A0B3-C527DCE8C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21613-E5C8-4E03-BF70-56E8D4330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A8496-A90E-4879-99A8-5805E4FBBF86}" type="slidenum">
              <a:rPr lang="en-US" smtClean="0"/>
              <a:t>‹#›</a:t>
            </a:fld>
            <a:endParaRPr lang="en-US"/>
          </a:p>
        </p:txBody>
      </p:sp>
    </p:spTree>
    <p:extLst>
      <p:ext uri="{BB962C8B-B14F-4D97-AF65-F5344CB8AC3E}">
        <p14:creationId xmlns:p14="http://schemas.microsoft.com/office/powerpoint/2010/main" val="326493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0wmcD3aM8X4&amp;t=11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mLBI8qAlTd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watch?v=QamzUw8rZB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5305FD16-BD61-42FA-93C1-D4F8B761E31E}"/>
              </a:ext>
            </a:extLst>
          </p:cNvPr>
          <p:cNvPicPr>
            <a:picLocks noChangeAspect="1"/>
          </p:cNvPicPr>
          <p:nvPr/>
        </p:nvPicPr>
        <p:blipFill rotWithShape="1">
          <a:blip r:embed="rId3">
            <a:alphaModFix amt="50000"/>
          </a:blip>
          <a:srcRect b="7787"/>
          <a:stretch/>
        </p:blipFill>
        <p:spPr>
          <a:xfrm>
            <a:off x="20" y="1"/>
            <a:ext cx="12191980" cy="6857999"/>
          </a:xfrm>
          <a:prstGeom prst="rect">
            <a:avLst/>
          </a:prstGeom>
        </p:spPr>
      </p:pic>
      <p:sp>
        <p:nvSpPr>
          <p:cNvPr id="2" name="Title 1">
            <a:extLst>
              <a:ext uri="{FF2B5EF4-FFF2-40B4-BE49-F238E27FC236}">
                <a16:creationId xmlns:a16="http://schemas.microsoft.com/office/drawing/2014/main" id="{E0A57D63-0EC6-4C56-A996-13156824DB58}"/>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 Trench Excavation and Your Safety</a:t>
            </a:r>
          </a:p>
        </p:txBody>
      </p:sp>
    </p:spTree>
    <p:extLst>
      <p:ext uri="{BB962C8B-B14F-4D97-AF65-F5344CB8AC3E}">
        <p14:creationId xmlns:p14="http://schemas.microsoft.com/office/powerpoint/2010/main" val="2433418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 engineering drawing&#10;&#10;Description automatically generated">
            <a:extLst>
              <a:ext uri="{FF2B5EF4-FFF2-40B4-BE49-F238E27FC236}">
                <a16:creationId xmlns:a16="http://schemas.microsoft.com/office/drawing/2014/main" id="{A5D18477-ECB7-430F-8C6B-959EBA64F485}"/>
              </a:ext>
            </a:extLst>
          </p:cNvPr>
          <p:cNvPicPr>
            <a:picLocks noGrp="1" noChangeAspect="1"/>
          </p:cNvPicPr>
          <p:nvPr>
            <p:ph idx="1"/>
          </p:nvPr>
        </p:nvPicPr>
        <p:blipFill>
          <a:blip r:embed="rId3"/>
          <a:stretch>
            <a:fillRect/>
          </a:stretch>
        </p:blipFill>
        <p:spPr>
          <a:xfrm>
            <a:off x="7293716" y="643467"/>
            <a:ext cx="3384422" cy="5571066"/>
          </a:xfrm>
          <a:prstGeom prst="rect">
            <a:avLst/>
          </a:prstGeom>
        </p:spPr>
      </p:pic>
      <p:sp>
        <p:nvSpPr>
          <p:cNvPr id="14" name="Rectangle 1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SLOPE IT. SHORE IT. SHIELD IT. - OSHA Safety Compliance Training for the  Workplace in California Nevada Arizona Hawaii &amp; Guam">
            <a:extLst>
              <a:ext uri="{FF2B5EF4-FFF2-40B4-BE49-F238E27FC236}">
                <a16:creationId xmlns:a16="http://schemas.microsoft.com/office/drawing/2014/main" id="{DA072E9A-B7AF-4B95-A86A-325B6B649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1008453"/>
            <a:ext cx="5129784" cy="484109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3284-94C1-4D0D-B297-7EAF87FFBB21}"/>
              </a:ext>
            </a:extLst>
          </p:cNvPr>
          <p:cNvSpPr>
            <a:spLocks noGrp="1"/>
          </p:cNvSpPr>
          <p:nvPr>
            <p:ph type="title"/>
          </p:nvPr>
        </p:nvSpPr>
        <p:spPr/>
        <p:txBody>
          <a:bodyPr/>
          <a:lstStyle/>
          <a:p>
            <a:pPr algn="ctr"/>
            <a:r>
              <a:rPr lang="en-US" b="1">
                <a:solidFill>
                  <a:schemeClr val="accent1"/>
                </a:solidFill>
              </a:rPr>
              <a:t> Benching vs Sloping</a:t>
            </a:r>
            <a:endParaRPr lang="en-US" dirty="0"/>
          </a:p>
        </p:txBody>
      </p:sp>
      <p:pic>
        <p:nvPicPr>
          <p:cNvPr id="4" name="Content Placeholder 3">
            <a:extLst>
              <a:ext uri="{FF2B5EF4-FFF2-40B4-BE49-F238E27FC236}">
                <a16:creationId xmlns:a16="http://schemas.microsoft.com/office/drawing/2014/main" id="{AF134799-D2E6-477E-B29F-A735CF8C815A}"/>
              </a:ext>
            </a:extLst>
          </p:cNvPr>
          <p:cNvPicPr>
            <a:picLocks noGrp="1" noChangeAspect="1"/>
          </p:cNvPicPr>
          <p:nvPr>
            <p:ph idx="1"/>
          </p:nvPr>
        </p:nvPicPr>
        <p:blipFill rotWithShape="1">
          <a:blip r:embed="rId3"/>
          <a:srcRect t="20729" b="33944"/>
          <a:stretch/>
        </p:blipFill>
        <p:spPr>
          <a:xfrm>
            <a:off x="338031" y="2366189"/>
            <a:ext cx="10833552" cy="3686741"/>
          </a:xfrm>
          <a:prstGeom prst="rect">
            <a:avLst/>
          </a:prstGeom>
        </p:spPr>
      </p:pic>
    </p:spTree>
    <p:extLst>
      <p:ext uri="{BB962C8B-B14F-4D97-AF65-F5344CB8AC3E}">
        <p14:creationId xmlns:p14="http://schemas.microsoft.com/office/powerpoint/2010/main" val="31705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0" name="Rectangle 3098">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Rectangle 3100">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Rectangle 3102">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SHAcademy Course 157 Excavation Safety: Basic Module 1">
            <a:extLst>
              <a:ext uri="{FF2B5EF4-FFF2-40B4-BE49-F238E27FC236}">
                <a16:creationId xmlns:a16="http://schemas.microsoft.com/office/drawing/2014/main" id="{65AC2089-FA36-4C5A-A92A-2DE875AE5B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6748" y="867981"/>
            <a:ext cx="3038851" cy="5262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4B20AC1-171F-4402-9198-302DDDE2E723}"/>
              </a:ext>
            </a:extLst>
          </p:cNvPr>
          <p:cNvPicPr>
            <a:picLocks noChangeAspect="1"/>
          </p:cNvPicPr>
          <p:nvPr/>
        </p:nvPicPr>
        <p:blipFill rotWithShape="1">
          <a:blip r:embed="rId4"/>
          <a:srcRect l="4286"/>
          <a:stretch/>
        </p:blipFill>
        <p:spPr>
          <a:xfrm>
            <a:off x="5615709" y="1735194"/>
            <a:ext cx="5779083" cy="3312304"/>
          </a:xfrm>
          <a:prstGeom prst="rect">
            <a:avLst/>
          </a:prstGeom>
        </p:spPr>
      </p:pic>
    </p:spTree>
    <p:extLst>
      <p:ext uri="{BB962C8B-B14F-4D97-AF65-F5344CB8AC3E}">
        <p14:creationId xmlns:p14="http://schemas.microsoft.com/office/powerpoint/2010/main" val="424841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160F7-9717-4655-801E-0991E3B216D2}"/>
              </a:ext>
            </a:extLst>
          </p:cNvPr>
          <p:cNvSpPr>
            <a:spLocks noGrp="1"/>
          </p:cNvSpPr>
          <p:nvPr>
            <p:ph type="title"/>
          </p:nvPr>
        </p:nvSpPr>
        <p:spPr>
          <a:xfrm>
            <a:off x="1452656" y="1444741"/>
            <a:ext cx="9357865" cy="1041901"/>
          </a:xfrm>
        </p:spPr>
        <p:txBody>
          <a:bodyPr>
            <a:normAutofit/>
          </a:bodyPr>
          <a:lstStyle/>
          <a:p>
            <a:pPr algn="ctr"/>
            <a:r>
              <a:rPr lang="en-US" sz="3400" b="1" u="sng" dirty="0"/>
              <a:t>Example</a:t>
            </a:r>
            <a:br>
              <a:rPr lang="en-US" sz="3400" b="1" dirty="0"/>
            </a:br>
            <a:r>
              <a:rPr lang="en-US" sz="3400" b="1" dirty="0"/>
              <a:t>Federal vs State Shoring Requirement's</a:t>
            </a:r>
            <a:endParaRPr lang="en-US" sz="3400" dirty="0"/>
          </a:p>
        </p:txBody>
      </p:sp>
      <p:sp>
        <p:nvSpPr>
          <p:cNvPr id="3" name="Content Placeholder 2">
            <a:extLst>
              <a:ext uri="{FF2B5EF4-FFF2-40B4-BE49-F238E27FC236}">
                <a16:creationId xmlns:a16="http://schemas.microsoft.com/office/drawing/2014/main" id="{0F4F6066-5AB7-43EC-802A-7957F4B84C54}"/>
              </a:ext>
            </a:extLst>
          </p:cNvPr>
          <p:cNvSpPr>
            <a:spLocks noGrp="1"/>
          </p:cNvSpPr>
          <p:nvPr>
            <p:ph sz="half" idx="1"/>
          </p:nvPr>
        </p:nvSpPr>
        <p:spPr>
          <a:xfrm>
            <a:off x="1452656" y="2701427"/>
            <a:ext cx="4483324" cy="2699968"/>
          </a:xfrm>
        </p:spPr>
        <p:txBody>
          <a:bodyPr>
            <a:normAutofit fontScale="92500" lnSpcReduction="10000"/>
          </a:bodyPr>
          <a:lstStyle/>
          <a:p>
            <a:pPr marL="0" indent="0">
              <a:buNone/>
            </a:pPr>
            <a:r>
              <a:rPr lang="en-US" sz="1700" b="1" u="sng" dirty="0"/>
              <a:t>State run OSHA Programs</a:t>
            </a:r>
          </a:p>
          <a:p>
            <a:pPr marL="0" indent="0">
              <a:buNone/>
            </a:pPr>
            <a:r>
              <a:rPr lang="en-US" sz="1700" dirty="0"/>
              <a:t>Oregon, Washington, Wyoming &amp; Minnesota</a:t>
            </a:r>
          </a:p>
          <a:p>
            <a:pPr marL="0" indent="0">
              <a:buNone/>
            </a:pPr>
            <a:endParaRPr lang="en-US" sz="1700" dirty="0"/>
          </a:p>
          <a:p>
            <a:pPr marL="0" indent="0">
              <a:buNone/>
            </a:pPr>
            <a:endParaRPr lang="en-US" sz="1700" dirty="0"/>
          </a:p>
          <a:p>
            <a:pPr marL="0" indent="0">
              <a:buNone/>
            </a:pPr>
            <a:endParaRPr lang="en-US" sz="1700" dirty="0"/>
          </a:p>
          <a:p>
            <a:pPr marL="0" indent="0">
              <a:buNone/>
            </a:pPr>
            <a:r>
              <a:rPr lang="en-US" sz="1700" b="1" u="sng" dirty="0"/>
              <a:t>States with Federal programs</a:t>
            </a:r>
          </a:p>
          <a:p>
            <a:pPr marL="0" indent="0">
              <a:buNone/>
            </a:pPr>
            <a:r>
              <a:rPr lang="en-US" sz="1700" dirty="0"/>
              <a:t>Idaho, Montana, North &amp; South Dakota</a:t>
            </a:r>
          </a:p>
          <a:p>
            <a:endParaRPr lang="en-US" sz="1700" dirty="0"/>
          </a:p>
        </p:txBody>
      </p:sp>
      <p:sp>
        <p:nvSpPr>
          <p:cNvPr id="4" name="Content Placeholder 3">
            <a:extLst>
              <a:ext uri="{FF2B5EF4-FFF2-40B4-BE49-F238E27FC236}">
                <a16:creationId xmlns:a16="http://schemas.microsoft.com/office/drawing/2014/main" id="{34917920-3B2C-4EE2-A618-7FB0FC43529C}"/>
              </a:ext>
            </a:extLst>
          </p:cNvPr>
          <p:cNvSpPr>
            <a:spLocks noGrp="1"/>
          </p:cNvSpPr>
          <p:nvPr>
            <p:ph sz="half" idx="2"/>
          </p:nvPr>
        </p:nvSpPr>
        <p:spPr>
          <a:xfrm>
            <a:off x="6256020" y="2701427"/>
            <a:ext cx="4554501" cy="2699968"/>
          </a:xfrm>
        </p:spPr>
        <p:txBody>
          <a:bodyPr>
            <a:normAutofit fontScale="92500" lnSpcReduction="10000"/>
          </a:bodyPr>
          <a:lstStyle/>
          <a:p>
            <a:pPr marL="0" indent="0">
              <a:buNone/>
            </a:pPr>
            <a:r>
              <a:rPr lang="en-US" sz="1400" b="1" u="sng" dirty="0"/>
              <a:t>Trigger depth for shoring</a:t>
            </a:r>
          </a:p>
          <a:p>
            <a:pPr marL="0" indent="0">
              <a:buNone/>
            </a:pPr>
            <a:r>
              <a:rPr lang="en-US" sz="1400" dirty="0"/>
              <a:t>Oregon, Wyoming, 		</a:t>
            </a:r>
            <a:r>
              <a:rPr lang="en-US" sz="1400" b="1" i="1" u="sng" dirty="0"/>
              <a:t>5 Ft.</a:t>
            </a:r>
          </a:p>
          <a:p>
            <a:pPr marL="0" indent="0">
              <a:buNone/>
            </a:pPr>
            <a:r>
              <a:rPr lang="en-US" sz="1400" dirty="0"/>
              <a:t>Minnesota, Idaho, Montana, </a:t>
            </a:r>
          </a:p>
          <a:p>
            <a:pPr marL="0" indent="0">
              <a:buNone/>
            </a:pPr>
            <a:r>
              <a:rPr lang="en-US" sz="1400" dirty="0"/>
              <a:t>North &amp; South Dakota </a:t>
            </a:r>
          </a:p>
          <a:p>
            <a:pPr marL="0" indent="0">
              <a:buNone/>
            </a:pPr>
            <a:r>
              <a:rPr lang="en-US" sz="1400" dirty="0"/>
              <a:t>		</a:t>
            </a:r>
            <a:endParaRPr lang="en-US" sz="1400" b="1" i="1" u="sng" dirty="0"/>
          </a:p>
          <a:p>
            <a:pPr marL="0" indent="0">
              <a:buNone/>
            </a:pPr>
            <a:endParaRPr lang="en-US" sz="1400" b="1" i="1" u="sng" dirty="0"/>
          </a:p>
          <a:p>
            <a:pPr marL="0" indent="0">
              <a:buNone/>
            </a:pPr>
            <a:endParaRPr lang="en-US" sz="1400" b="1" i="1" u="sng" dirty="0"/>
          </a:p>
          <a:p>
            <a:pPr marL="0" indent="0">
              <a:buNone/>
            </a:pPr>
            <a:endParaRPr lang="en-US" sz="1400" b="1" i="1" u="sng" dirty="0"/>
          </a:p>
          <a:p>
            <a:pPr marL="0" indent="0">
              <a:buNone/>
            </a:pPr>
            <a:r>
              <a:rPr lang="en-US" sz="1400" dirty="0"/>
              <a:t>Washington			</a:t>
            </a:r>
            <a:r>
              <a:rPr lang="en-US" sz="1400" b="1" i="1" u="sng" dirty="0"/>
              <a:t>4 Ft.</a:t>
            </a:r>
          </a:p>
          <a:p>
            <a:endParaRPr lang="en-US" sz="1400" dirty="0"/>
          </a:p>
        </p:txBody>
      </p:sp>
    </p:spTree>
    <p:extLst>
      <p:ext uri="{BB962C8B-B14F-4D97-AF65-F5344CB8AC3E}">
        <p14:creationId xmlns:p14="http://schemas.microsoft.com/office/powerpoint/2010/main" val="133819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7910-DC8C-4C99-83FA-B3D27D66280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u="sng" dirty="0"/>
              <a:t>Keep</a:t>
            </a:r>
            <a:r>
              <a:rPr lang="en-US" sz="5400" dirty="0"/>
              <a:t> Heavy Loads 2’ from Trench Edge</a:t>
            </a:r>
          </a:p>
        </p:txBody>
      </p:sp>
      <p:sp>
        <p:nvSpPr>
          <p:cNvPr id="1035" name="Freeform: Shape 103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Contractor faces over $1M in penalties since trench fatality | Equipment  World">
            <a:extLst>
              <a:ext uri="{FF2B5EF4-FFF2-40B4-BE49-F238E27FC236}">
                <a16:creationId xmlns:a16="http://schemas.microsoft.com/office/drawing/2014/main" id="{97A8F519-1AE6-48E0-950B-D1F7DDADA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23" r="-1" b="9596"/>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93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64">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F85F2-382D-4A73-A906-8C2B7A414A24}"/>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b="1" u="sng" kern="1200">
                <a:solidFill>
                  <a:schemeClr val="bg1"/>
                </a:solidFill>
                <a:latin typeface="+mj-lt"/>
                <a:ea typeface="+mj-ea"/>
                <a:cs typeface="+mj-cs"/>
              </a:rPr>
              <a:t>Look</a:t>
            </a:r>
            <a:r>
              <a:rPr lang="en-US" sz="5600" kern="1200">
                <a:solidFill>
                  <a:schemeClr val="bg1"/>
                </a:solidFill>
                <a:latin typeface="+mj-lt"/>
                <a:ea typeface="+mj-ea"/>
                <a:cs typeface="+mj-cs"/>
              </a:rPr>
              <a:t> for Standing Water</a:t>
            </a:r>
          </a:p>
        </p:txBody>
      </p:sp>
      <p:grpSp>
        <p:nvGrpSpPr>
          <p:cNvPr id="2074" name="Group 2066">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068" name="Freeform: Shape 2067">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Freeform: Shape 2068">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7350B217-EDFA-4A3B-A840-5162EC66D4FE}"/>
              </a:ext>
            </a:extLst>
          </p:cNvPr>
          <p:cNvPicPr>
            <a:picLocks noChangeAspect="1"/>
          </p:cNvPicPr>
          <p:nvPr/>
        </p:nvPicPr>
        <p:blipFill rotWithShape="1">
          <a:blip r:embed="rId3"/>
          <a:srcRect l="16398" r="11706" b="-1"/>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071" name="Group 2070">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072" name="Freeform: Shape 2071">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3" name="Freeform: Shape 207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75" name="Group 2074">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076" name="Freeform: Shape 2075">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Freeform: Shape 2076">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4" name="Picture 6" descr="How many trench dangers can you see? #HazardSpotting - MySafetySign Blog">
            <a:extLst>
              <a:ext uri="{FF2B5EF4-FFF2-40B4-BE49-F238E27FC236}">
                <a16:creationId xmlns:a16="http://schemas.microsoft.com/office/drawing/2014/main" id="{4672BBCD-C4A6-4E1A-AAAB-AE43229C38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0" r="23400"/>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Lst>
        </p:spPr>
      </p:pic>
      <p:grpSp>
        <p:nvGrpSpPr>
          <p:cNvPr id="2079" name="Group 2078">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080" name="Freeform: Shape 2079">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1" name="Freeform: Shape 2080">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921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547782-A909-4781-89CC-70445935E2AB}"/>
              </a:ext>
            </a:extLst>
          </p:cNvPr>
          <p:cNvSpPr>
            <a:spLocks noGrp="1"/>
          </p:cNvSpPr>
          <p:nvPr>
            <p:ph type="title"/>
          </p:nvPr>
        </p:nvSpPr>
        <p:spPr>
          <a:xfrm>
            <a:off x="4384039" y="365125"/>
            <a:ext cx="7164493" cy="1325563"/>
          </a:xfrm>
        </p:spPr>
        <p:txBody>
          <a:bodyPr>
            <a:normAutofit/>
          </a:bodyPr>
          <a:lstStyle/>
          <a:p>
            <a:r>
              <a:rPr lang="en-US"/>
              <a:t>                        Air Monitoring </a:t>
            </a:r>
            <a:endParaRPr lang="en-US" dirty="0"/>
          </a:p>
        </p:txBody>
      </p:sp>
      <p:pic>
        <p:nvPicPr>
          <p:cNvPr id="5" name="Picture 4">
            <a:extLst>
              <a:ext uri="{FF2B5EF4-FFF2-40B4-BE49-F238E27FC236}">
                <a16:creationId xmlns:a16="http://schemas.microsoft.com/office/drawing/2014/main" id="{BD2D92A2-48E5-4158-A429-FCF7568517E3}"/>
              </a:ext>
            </a:extLst>
          </p:cNvPr>
          <p:cNvPicPr>
            <a:picLocks noChangeAspect="1"/>
          </p:cNvPicPr>
          <p:nvPr/>
        </p:nvPicPr>
        <p:blipFill>
          <a:blip r:embed="rId3"/>
          <a:stretch>
            <a:fillRect/>
          </a:stretch>
        </p:blipFill>
        <p:spPr>
          <a:xfrm>
            <a:off x="480060" y="748645"/>
            <a:ext cx="3425957" cy="5360229"/>
          </a:xfrm>
          <a:prstGeom prst="rect">
            <a:avLst/>
          </a:prstGeom>
        </p:spPr>
      </p:pic>
      <p:sp>
        <p:nvSpPr>
          <p:cNvPr id="3" name="Content Placeholder 2">
            <a:extLst>
              <a:ext uri="{FF2B5EF4-FFF2-40B4-BE49-F238E27FC236}">
                <a16:creationId xmlns:a16="http://schemas.microsoft.com/office/drawing/2014/main" id="{7EF0C639-FFA8-4A3A-9FC6-F37FF755C605}"/>
              </a:ext>
            </a:extLst>
          </p:cNvPr>
          <p:cNvSpPr>
            <a:spLocks noGrp="1"/>
          </p:cNvSpPr>
          <p:nvPr>
            <p:ph idx="1"/>
          </p:nvPr>
        </p:nvSpPr>
        <p:spPr>
          <a:xfrm>
            <a:off x="4387515" y="2022601"/>
            <a:ext cx="7161017" cy="4154361"/>
          </a:xfrm>
        </p:spPr>
        <p:txBody>
          <a:bodyPr>
            <a:normAutofit/>
          </a:bodyPr>
          <a:lstStyle/>
          <a:p>
            <a:r>
              <a:rPr lang="en-US" sz="2400" b="0" i="0" dirty="0">
                <a:effectLst/>
              </a:rPr>
              <a:t>Where oxygen deficiency (atmospheres containing less than 19.5 percent oxygen) or a hazardous atmosphere exists or could reasonably be expected to exist, such as in excavations in landfill areas or excavations in areas where hazardous substances are stored nearby, the atmospheres in the excavation shall be tested before employees enter excavations greater than 4 feet in depth.</a:t>
            </a:r>
            <a:endParaRPr lang="en-US" sz="2400" dirty="0"/>
          </a:p>
        </p:txBody>
      </p:sp>
    </p:spTree>
    <p:extLst>
      <p:ext uri="{BB962C8B-B14F-4D97-AF65-F5344CB8AC3E}">
        <p14:creationId xmlns:p14="http://schemas.microsoft.com/office/powerpoint/2010/main" val="362384692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54">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2" name="Freeform: Shape 2056">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Trenching and Excavation Fatalities Reach Alarming Number">
            <a:extLst>
              <a:ext uri="{FF2B5EF4-FFF2-40B4-BE49-F238E27FC236}">
                <a16:creationId xmlns:a16="http://schemas.microsoft.com/office/drawing/2014/main" id="{C464B2B8-A194-43FC-83D9-F5506168A6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709" y="124883"/>
            <a:ext cx="6700591" cy="6700591"/>
          </a:xfrm>
          <a:prstGeom prst="rect">
            <a:avLst/>
          </a:prstGeom>
          <a:noFill/>
          <a:extLst>
            <a:ext uri="{909E8E84-426E-40DD-AFC4-6F175D3DCCD1}">
              <a14:hiddenFill xmlns:a14="http://schemas.microsoft.com/office/drawing/2010/main">
                <a:solidFill>
                  <a:srgbClr val="FFFFFF"/>
                </a:solidFill>
              </a14:hiddenFill>
            </a:ext>
          </a:extLst>
        </p:spPr>
      </p:pic>
      <p:grpSp>
        <p:nvGrpSpPr>
          <p:cNvPr id="2073" name="Group 205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06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7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359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9B8B-1954-4D83-893A-1809DA9D441A}"/>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a:t>BEST PRACTICES FOR YOUR SAFETY </a:t>
            </a:r>
          </a:p>
        </p:txBody>
      </p:sp>
      <p:sp>
        <p:nvSpPr>
          <p:cNvPr id="3" name="Content Placeholder 2">
            <a:extLst>
              <a:ext uri="{FF2B5EF4-FFF2-40B4-BE49-F238E27FC236}">
                <a16:creationId xmlns:a16="http://schemas.microsoft.com/office/drawing/2014/main" id="{646D1C1A-340B-412E-9273-2F3DB969845D}"/>
              </a:ext>
            </a:extLst>
          </p:cNvPr>
          <p:cNvSpPr>
            <a:spLocks noGrp="1"/>
          </p:cNvSpPr>
          <p:nvPr>
            <p:ph idx="1"/>
          </p:nvPr>
        </p:nvSpPr>
        <p:spPr>
          <a:xfrm>
            <a:off x="990600" y="1419083"/>
            <a:ext cx="10210800" cy="528429"/>
          </a:xfrm>
        </p:spPr>
        <p:txBody>
          <a:bodyPr vert="horz" lIns="91440" tIns="45720" rIns="91440" bIns="45720" rtlCol="0">
            <a:normAutofit/>
          </a:bodyPr>
          <a:lstStyle/>
          <a:p>
            <a:pPr marL="0" indent="0" algn="ctr">
              <a:buNone/>
            </a:pPr>
            <a:r>
              <a:rPr lang="en-US" sz="2400" dirty="0"/>
              <a:t>Stay out of the Swing Area </a:t>
            </a:r>
          </a:p>
        </p:txBody>
      </p:sp>
      <p:sp>
        <p:nvSpPr>
          <p:cNvPr id="1048" name="Rectangle 1047">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5D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y Laborer, First Day On The Job, Struck and Killed by Backhoe Bucket">
            <a:extLst>
              <a:ext uri="{FF2B5EF4-FFF2-40B4-BE49-F238E27FC236}">
                <a16:creationId xmlns:a16="http://schemas.microsoft.com/office/drawing/2014/main" id="{7DCBECAA-24C5-4C0B-89A4-DAFE775CCF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0486" y="2742397"/>
            <a:ext cx="4451659" cy="3291840"/>
          </a:xfrm>
          <a:prstGeom prst="rect">
            <a:avLst/>
          </a:prstGeom>
          <a:noFill/>
          <a:extLst>
            <a:ext uri="{909E8E84-426E-40DD-AFC4-6F175D3DCCD1}">
              <a14:hiddenFill xmlns:a14="http://schemas.microsoft.com/office/drawing/2010/main">
                <a:solidFill>
                  <a:srgbClr val="FFFFFF"/>
                </a:solidFill>
              </a14:hiddenFill>
            </a:ext>
          </a:extLst>
        </p:spPr>
      </p:pic>
      <p:sp>
        <p:nvSpPr>
          <p:cNvPr id="1052"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ackhoe Swing Raduis Danger and OSHA Rules - YouTube">
            <a:extLst>
              <a:ext uri="{FF2B5EF4-FFF2-40B4-BE49-F238E27FC236}">
                <a16:creationId xmlns:a16="http://schemas.microsoft.com/office/drawing/2014/main" id="{38AD6A98-3481-4321-AB27-976D1CDEB8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78516" y="2997837"/>
            <a:ext cx="4974336" cy="278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2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A2442A7-7412-4E23-AA1C-53595AFF62C8}"/>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a:solidFill>
                  <a:schemeClr val="tx2"/>
                </a:solidFill>
                <a:hlinkClick r:id="rId2"/>
              </a:rPr>
              <a:t>Trench Cave In - YouTube</a:t>
            </a:r>
            <a:endParaRPr lang="en-US" sz="4000">
              <a:solidFill>
                <a:schemeClr val="tx2"/>
              </a:solidFill>
            </a:endParaRPr>
          </a:p>
        </p:txBody>
      </p:sp>
      <p:pic>
        <p:nvPicPr>
          <p:cNvPr id="7" name="Content Placeholder 6">
            <a:extLst>
              <a:ext uri="{FF2B5EF4-FFF2-40B4-BE49-F238E27FC236}">
                <a16:creationId xmlns:a16="http://schemas.microsoft.com/office/drawing/2014/main" id="{E8963046-38A9-4318-B96A-BDBC0AF5B21F}"/>
              </a:ext>
            </a:extLst>
          </p:cNvPr>
          <p:cNvPicPr>
            <a:picLocks noGrp="1" noChangeAspect="1"/>
          </p:cNvPicPr>
          <p:nvPr>
            <p:ph idx="1"/>
          </p:nvPr>
        </p:nvPicPr>
        <p:blipFill rotWithShape="1">
          <a:blip r:embed="rId3"/>
          <a:srcRect t="9163" b="10696"/>
          <a:stretch/>
        </p:blipFill>
        <p:spPr>
          <a:xfrm>
            <a:off x="-1" y="10"/>
            <a:ext cx="12192001"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9D742C40-3781-46BD-90E4-48F6A93B8B1D}"/>
              </a:ext>
            </a:extLst>
          </p:cNvPr>
          <p:cNvSpPr txBox="1"/>
          <p:nvPr/>
        </p:nvSpPr>
        <p:spPr>
          <a:xfrm>
            <a:off x="3047071" y="3244334"/>
            <a:ext cx="6094140" cy="1431161"/>
          </a:xfrm>
          <a:prstGeom prst="rect">
            <a:avLst/>
          </a:prstGeom>
          <a:noFill/>
        </p:spPr>
        <p:txBody>
          <a:bodyPr wrap="square">
            <a:spAutoFit/>
          </a:bodyPr>
          <a:lstStyle/>
          <a:p>
            <a:pPr>
              <a:spcAft>
                <a:spcPts val="600"/>
              </a:spcAft>
            </a:pPr>
            <a:endParaRPr lang="en-US"/>
          </a:p>
          <a:p>
            <a:pPr>
              <a:spcAft>
                <a:spcPts val="600"/>
              </a:spcAft>
            </a:pPr>
            <a:endParaRPr lang="en-US"/>
          </a:p>
          <a:p>
            <a:pPr>
              <a:spcAft>
                <a:spcPts val="600"/>
              </a:spcAft>
            </a:pPr>
            <a:endParaRPr lang="en-US"/>
          </a:p>
          <a:p>
            <a:pPr>
              <a:spcAft>
                <a:spcPts val="600"/>
              </a:spcAft>
            </a:pPr>
            <a:endParaRPr lang="en-US"/>
          </a:p>
        </p:txBody>
      </p:sp>
    </p:spTree>
    <p:extLst>
      <p:ext uri="{BB962C8B-B14F-4D97-AF65-F5344CB8AC3E}">
        <p14:creationId xmlns:p14="http://schemas.microsoft.com/office/powerpoint/2010/main" val="60364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nger in the Trenches: Excavation Shortcuts Cost Lives | EHS Today">
            <a:extLst>
              <a:ext uri="{FF2B5EF4-FFF2-40B4-BE49-F238E27FC236}">
                <a16:creationId xmlns:a16="http://schemas.microsoft.com/office/drawing/2014/main" id="{E9BC7BED-602E-4504-8EC3-FAD6C7F86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23" r="923"/>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5F4EB0-2292-44FE-8095-C34C8A355E86}"/>
              </a:ext>
            </a:extLst>
          </p:cNvPr>
          <p:cNvSpPr>
            <a:spLocks noGrp="1"/>
          </p:cNvSpPr>
          <p:nvPr>
            <p:ph type="title"/>
          </p:nvPr>
        </p:nvSpPr>
        <p:spPr>
          <a:xfrm>
            <a:off x="7531610" y="365125"/>
            <a:ext cx="3822189" cy="1899912"/>
          </a:xfrm>
        </p:spPr>
        <p:txBody>
          <a:bodyPr>
            <a:normAutofit/>
          </a:bodyPr>
          <a:lstStyle/>
          <a:p>
            <a:r>
              <a:rPr lang="en-US" sz="4000" dirty="0"/>
              <a:t>Questions?</a:t>
            </a:r>
          </a:p>
        </p:txBody>
      </p:sp>
      <p:sp>
        <p:nvSpPr>
          <p:cNvPr id="1030" name="Content Placeholder 1029">
            <a:extLst>
              <a:ext uri="{FF2B5EF4-FFF2-40B4-BE49-F238E27FC236}">
                <a16:creationId xmlns:a16="http://schemas.microsoft.com/office/drawing/2014/main" id="{E4746C9E-730B-5727-89DB-E31375FFF4EC}"/>
              </a:ext>
            </a:extLst>
          </p:cNvPr>
          <p:cNvSpPr>
            <a:spLocks noGrp="1"/>
          </p:cNvSpPr>
          <p:nvPr>
            <p:ph idx="1"/>
          </p:nvPr>
        </p:nvSpPr>
        <p:spPr>
          <a:xfrm>
            <a:off x="7531610" y="2434201"/>
            <a:ext cx="3822189" cy="3742762"/>
          </a:xfrm>
        </p:spPr>
        <p:txBody>
          <a:bodyPr>
            <a:normAutofit/>
          </a:bodyPr>
          <a:lstStyle/>
          <a:p>
            <a:pPr marL="457200" indent="-457200">
              <a:buFont typeface="+mj-lt"/>
              <a:buAutoNum type="arabicPeriod"/>
            </a:pPr>
            <a:r>
              <a:rPr lang="en-US" sz="2000" dirty="0"/>
              <a:t>Raise of hand- how many of you will conduct work inside a trench this coming year?</a:t>
            </a:r>
          </a:p>
          <a:p>
            <a:pPr marL="457200" indent="-457200">
              <a:buFont typeface="+mj-lt"/>
              <a:buAutoNum type="arabicPeriod"/>
            </a:pPr>
            <a:r>
              <a:rPr lang="en-US" sz="2000" dirty="0"/>
              <a:t>If I offered, you $100.00 to go into this trench to cad-weld a handicap onto a steel gas line.</a:t>
            </a:r>
          </a:p>
          <a:p>
            <a:pPr marL="457200" indent="-457200">
              <a:buFont typeface="+mj-lt"/>
              <a:buAutoNum type="arabicPeriod"/>
            </a:pPr>
            <a:r>
              <a:rPr lang="en-US" sz="2000" dirty="0"/>
              <a:t>There is a 50/50 chance the trench caves-in on you. </a:t>
            </a:r>
          </a:p>
          <a:p>
            <a:pPr marL="457200" indent="-457200">
              <a:buFont typeface="+mj-lt"/>
              <a:buAutoNum type="arabicPeriod"/>
            </a:pPr>
            <a:r>
              <a:rPr lang="en-US" sz="2000" dirty="0"/>
              <a:t>Would you, do it? </a:t>
            </a:r>
          </a:p>
        </p:txBody>
      </p:sp>
    </p:spTree>
    <p:extLst>
      <p:ext uri="{BB962C8B-B14F-4D97-AF65-F5344CB8AC3E}">
        <p14:creationId xmlns:p14="http://schemas.microsoft.com/office/powerpoint/2010/main" val="317409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1000"/>
                                        <p:tgtEl>
                                          <p:spTgt spid="1030">
                                            <p:txEl>
                                              <p:pRg st="0" end="0"/>
                                            </p:txEl>
                                          </p:spTgt>
                                        </p:tgtEl>
                                      </p:cBhvr>
                                    </p:animEffect>
                                    <p:anim calcmode="lin" valueType="num">
                                      <p:cBhvr>
                                        <p:cTn id="8" dur="1000" fill="hold"/>
                                        <p:tgtEl>
                                          <p:spTgt spid="10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xEl>
                                              <p:pRg st="1" end="1"/>
                                            </p:txEl>
                                          </p:spTgt>
                                        </p:tgtEl>
                                        <p:attrNameLst>
                                          <p:attrName>style.visibility</p:attrName>
                                        </p:attrNameLst>
                                      </p:cBhvr>
                                      <p:to>
                                        <p:strVal val="visible"/>
                                      </p:to>
                                    </p:set>
                                    <p:animEffect transition="in" filter="fade">
                                      <p:cBhvr>
                                        <p:cTn id="14" dur="1000"/>
                                        <p:tgtEl>
                                          <p:spTgt spid="1030">
                                            <p:txEl>
                                              <p:pRg st="1" end="1"/>
                                            </p:txEl>
                                          </p:spTgt>
                                        </p:tgtEl>
                                      </p:cBhvr>
                                    </p:animEffect>
                                    <p:anim calcmode="lin" valueType="num">
                                      <p:cBhvr>
                                        <p:cTn id="15" dur="1000" fill="hold"/>
                                        <p:tgtEl>
                                          <p:spTgt spid="10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xEl>
                                              <p:pRg st="2" end="2"/>
                                            </p:txEl>
                                          </p:spTgt>
                                        </p:tgtEl>
                                        <p:attrNameLst>
                                          <p:attrName>style.visibility</p:attrName>
                                        </p:attrNameLst>
                                      </p:cBhvr>
                                      <p:to>
                                        <p:strVal val="visible"/>
                                      </p:to>
                                    </p:set>
                                    <p:animEffect transition="in" filter="fade">
                                      <p:cBhvr>
                                        <p:cTn id="21" dur="1000"/>
                                        <p:tgtEl>
                                          <p:spTgt spid="1030">
                                            <p:txEl>
                                              <p:pRg st="2" end="2"/>
                                            </p:txEl>
                                          </p:spTgt>
                                        </p:tgtEl>
                                      </p:cBhvr>
                                    </p:animEffect>
                                    <p:anim calcmode="lin" valueType="num">
                                      <p:cBhvr>
                                        <p:cTn id="22" dur="1000" fill="hold"/>
                                        <p:tgtEl>
                                          <p:spTgt spid="10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xEl>
                                              <p:pRg st="3" end="3"/>
                                            </p:txEl>
                                          </p:spTgt>
                                        </p:tgtEl>
                                        <p:attrNameLst>
                                          <p:attrName>style.visibility</p:attrName>
                                        </p:attrNameLst>
                                      </p:cBhvr>
                                      <p:to>
                                        <p:strVal val="visible"/>
                                      </p:to>
                                    </p:set>
                                    <p:animEffect transition="in" filter="fade">
                                      <p:cBhvr>
                                        <p:cTn id="28" dur="1000"/>
                                        <p:tgtEl>
                                          <p:spTgt spid="1030">
                                            <p:txEl>
                                              <p:pRg st="3" end="3"/>
                                            </p:txEl>
                                          </p:spTgt>
                                        </p:tgtEl>
                                      </p:cBhvr>
                                    </p:animEffect>
                                    <p:anim calcmode="lin" valueType="num">
                                      <p:cBhvr>
                                        <p:cTn id="29" dur="1000" fill="hold"/>
                                        <p:tgtEl>
                                          <p:spTgt spid="10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3E02-7651-4B72-954E-303444275A51}"/>
              </a:ext>
            </a:extLst>
          </p:cNvPr>
          <p:cNvSpPr>
            <a:spLocks noGrp="1"/>
          </p:cNvSpPr>
          <p:nvPr>
            <p:ph type="title"/>
          </p:nvPr>
        </p:nvSpPr>
        <p:spPr/>
        <p:txBody>
          <a:bodyPr/>
          <a:lstStyle/>
          <a:p>
            <a:pPr algn="ctr"/>
            <a:r>
              <a:rPr lang="en-US" b="1" dirty="0">
                <a:solidFill>
                  <a:schemeClr val="accent1"/>
                </a:solidFill>
              </a:rPr>
              <a:t>Who do our choices affect?</a:t>
            </a:r>
            <a:endParaRPr lang="en-US" dirty="0"/>
          </a:p>
        </p:txBody>
      </p:sp>
      <p:sp>
        <p:nvSpPr>
          <p:cNvPr id="3" name="Text Placeholder 2">
            <a:extLst>
              <a:ext uri="{FF2B5EF4-FFF2-40B4-BE49-F238E27FC236}">
                <a16:creationId xmlns:a16="http://schemas.microsoft.com/office/drawing/2014/main" id="{45A82B4C-AEDF-4473-9A70-44679F0E4FC0}"/>
              </a:ext>
            </a:extLst>
          </p:cNvPr>
          <p:cNvSpPr>
            <a:spLocks noGrp="1"/>
          </p:cNvSpPr>
          <p:nvPr>
            <p:ph type="body" idx="1"/>
          </p:nvPr>
        </p:nvSpPr>
        <p:spPr/>
        <p:txBody>
          <a:bodyPr/>
          <a:lstStyle/>
          <a:p>
            <a:pPr algn="ctr"/>
            <a:r>
              <a:rPr lang="en-US" sz="2400" dirty="0">
                <a:hlinkClick r:id="rId3"/>
              </a:rPr>
              <a:t>Emotional effects</a:t>
            </a:r>
            <a:endParaRPr lang="en-US" sz="2400" dirty="0"/>
          </a:p>
          <a:p>
            <a:endParaRPr lang="en-US" dirty="0"/>
          </a:p>
        </p:txBody>
      </p:sp>
      <p:sp>
        <p:nvSpPr>
          <p:cNvPr id="5" name="Text Placeholder 4">
            <a:extLst>
              <a:ext uri="{FF2B5EF4-FFF2-40B4-BE49-F238E27FC236}">
                <a16:creationId xmlns:a16="http://schemas.microsoft.com/office/drawing/2014/main" id="{140359EF-6127-469D-B8F5-1D26681470A5}"/>
              </a:ext>
            </a:extLst>
          </p:cNvPr>
          <p:cNvSpPr>
            <a:spLocks noGrp="1"/>
          </p:cNvSpPr>
          <p:nvPr>
            <p:ph type="body" sz="quarter" idx="3"/>
          </p:nvPr>
        </p:nvSpPr>
        <p:spPr/>
        <p:txBody>
          <a:bodyPr/>
          <a:lstStyle/>
          <a:p>
            <a:pPr algn="ctr"/>
            <a:r>
              <a:rPr lang="en-US" sz="2400" dirty="0">
                <a:hlinkClick r:id="rId4"/>
              </a:rPr>
              <a:t>Rescuers and family</a:t>
            </a:r>
            <a:endParaRPr lang="en-US" sz="2400" dirty="0"/>
          </a:p>
          <a:p>
            <a:endParaRPr lang="en-US" dirty="0"/>
          </a:p>
        </p:txBody>
      </p:sp>
      <p:pic>
        <p:nvPicPr>
          <p:cNvPr id="7" name="Content Placeholder 6">
            <a:extLst>
              <a:ext uri="{FF2B5EF4-FFF2-40B4-BE49-F238E27FC236}">
                <a16:creationId xmlns:a16="http://schemas.microsoft.com/office/drawing/2014/main" id="{D7C244AA-E2C4-4285-A1E8-3832F1C7438A}"/>
              </a:ext>
            </a:extLst>
          </p:cNvPr>
          <p:cNvPicPr>
            <a:picLocks noGrp="1" noChangeAspect="1"/>
          </p:cNvPicPr>
          <p:nvPr>
            <p:ph sz="half" idx="2"/>
          </p:nvPr>
        </p:nvPicPr>
        <p:blipFill>
          <a:blip r:embed="rId5"/>
          <a:stretch>
            <a:fillRect/>
          </a:stretch>
        </p:blipFill>
        <p:spPr>
          <a:xfrm>
            <a:off x="315881" y="2505075"/>
            <a:ext cx="6234589" cy="2969789"/>
          </a:xfrm>
          <a:prstGeom prst="rect">
            <a:avLst/>
          </a:prstGeom>
        </p:spPr>
      </p:pic>
      <p:pic>
        <p:nvPicPr>
          <p:cNvPr id="8" name="Content Placeholder 7">
            <a:extLst>
              <a:ext uri="{FF2B5EF4-FFF2-40B4-BE49-F238E27FC236}">
                <a16:creationId xmlns:a16="http://schemas.microsoft.com/office/drawing/2014/main" id="{813268DD-73A5-403F-943E-F2F4C49FB3F6}"/>
              </a:ext>
            </a:extLst>
          </p:cNvPr>
          <p:cNvPicPr>
            <a:picLocks noGrp="1" noChangeAspect="1"/>
          </p:cNvPicPr>
          <p:nvPr>
            <p:ph sz="quarter" idx="4"/>
          </p:nvPr>
        </p:nvPicPr>
        <p:blipFill>
          <a:blip r:embed="rId6"/>
          <a:stretch>
            <a:fillRect/>
          </a:stretch>
        </p:blipFill>
        <p:spPr>
          <a:xfrm>
            <a:off x="7074377" y="2505075"/>
            <a:ext cx="3931920" cy="2935746"/>
          </a:xfrm>
          <a:prstGeom prst="rect">
            <a:avLst/>
          </a:prstGeom>
        </p:spPr>
      </p:pic>
    </p:spTree>
    <p:extLst>
      <p:ext uri="{BB962C8B-B14F-4D97-AF65-F5344CB8AC3E}">
        <p14:creationId xmlns:p14="http://schemas.microsoft.com/office/powerpoint/2010/main" val="119299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5EBA3-6F58-4896-B33D-8976A32A56E9}"/>
              </a:ext>
            </a:extLst>
          </p:cNvPr>
          <p:cNvPicPr>
            <a:picLocks noChangeAspect="1"/>
          </p:cNvPicPr>
          <p:nvPr/>
        </p:nvPicPr>
        <p:blipFill rotWithShape="1">
          <a:blip r:embed="rId3"/>
          <a:srcRect b="8907"/>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2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F398E-DA05-43B4-853F-A20901421E5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Thank You</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8CC009-B594-40B8-B277-DBA9A91BCC24}"/>
              </a:ext>
            </a:extLst>
          </p:cNvPr>
          <p:cNvPicPr>
            <a:picLocks noChangeAspect="1"/>
          </p:cNvPicPr>
          <p:nvPr/>
        </p:nvPicPr>
        <p:blipFill rotWithShape="1">
          <a:blip r:embed="rId3"/>
          <a:srcRect l="14392" r="143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4755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03568A9B-2B30-4047-974A-55C1C3675B00}"/>
              </a:ext>
            </a:extLst>
          </p:cNvPr>
          <p:cNvPicPr>
            <a:picLocks noChangeAspect="1"/>
          </p:cNvPicPr>
          <p:nvPr/>
        </p:nvPicPr>
        <p:blipFill rotWithShape="1">
          <a:blip r:embed="rId3"/>
          <a:srcRect r="858" b="-1"/>
          <a:stretch/>
        </p:blipFill>
        <p:spPr>
          <a:xfrm>
            <a:off x="457200" y="457200"/>
            <a:ext cx="11277600" cy="5943600"/>
          </a:xfrm>
          <a:prstGeom prst="rect">
            <a:avLst/>
          </a:prstGeom>
        </p:spPr>
      </p:pic>
    </p:spTree>
    <p:extLst>
      <p:ext uri="{BB962C8B-B14F-4D97-AF65-F5344CB8AC3E}">
        <p14:creationId xmlns:p14="http://schemas.microsoft.com/office/powerpoint/2010/main" val="225678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e the source image">
            <a:extLst>
              <a:ext uri="{FF2B5EF4-FFF2-40B4-BE49-F238E27FC236}">
                <a16:creationId xmlns:a16="http://schemas.microsoft.com/office/drawing/2014/main" id="{F17014D4-8D97-469B-AACC-D6BBB5936B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1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7"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rench and Excavation Safety - Soil Types - OSHAcademy free online training">
            <a:extLst>
              <a:ext uri="{FF2B5EF4-FFF2-40B4-BE49-F238E27FC236}">
                <a16:creationId xmlns:a16="http://schemas.microsoft.com/office/drawing/2014/main" id="{7935B071-1E9C-4976-9785-3D6D5D7DFA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9997" y="643467"/>
            <a:ext cx="607200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3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Freeform: Shape 206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SLOPE IT. SHORE IT. SHIELD IT. - OSHA Safety Compliance Training for the  Workplace in California Nevada Arizona Hawaii &amp; Guam">
            <a:extLst>
              <a:ext uri="{FF2B5EF4-FFF2-40B4-BE49-F238E27FC236}">
                <a16:creationId xmlns:a16="http://schemas.microsoft.com/office/drawing/2014/main" id="{1EA47C40-C890-4014-8CAB-3D7DD3CA97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9308" y="645583"/>
            <a:ext cx="5898800" cy="5566833"/>
          </a:xfrm>
          <a:prstGeom prst="rect">
            <a:avLst/>
          </a:pr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06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6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4303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F01322-6F71-0DB9-499B-E6A0A3D425E7}"/>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0324B-577F-485E-AFF2-ACAA0BEF2597}"/>
              </a:ext>
            </a:extLst>
          </p:cNvPr>
          <p:cNvSpPr>
            <a:spLocks noGrp="1"/>
          </p:cNvSpPr>
          <p:nvPr>
            <p:ph type="title"/>
          </p:nvPr>
        </p:nvSpPr>
        <p:spPr>
          <a:xfrm>
            <a:off x="838200" y="365125"/>
            <a:ext cx="10515600" cy="1325563"/>
          </a:xfrm>
        </p:spPr>
        <p:txBody>
          <a:bodyPr>
            <a:normAutofit/>
          </a:bodyPr>
          <a:lstStyle/>
          <a:p>
            <a:r>
              <a:rPr lang="en-US" b="0" i="0" dirty="0">
                <a:effectLst/>
                <a:latin typeface="+mn-lt"/>
              </a:rPr>
              <a:t>OSHA Trench Safety “5 Things You Should Know to Stay Safe in a Trench” </a:t>
            </a:r>
            <a:endParaRPr lang="en-US" dirty="0">
              <a:latin typeface="+mn-lt"/>
            </a:endParaRPr>
          </a:p>
        </p:txBody>
      </p:sp>
      <p:graphicFrame>
        <p:nvGraphicFramePr>
          <p:cNvPr id="5" name="Content Placeholder 2">
            <a:extLst>
              <a:ext uri="{FF2B5EF4-FFF2-40B4-BE49-F238E27FC236}">
                <a16:creationId xmlns:a16="http://schemas.microsoft.com/office/drawing/2014/main" id="{CC72EA34-9928-EC1C-AD3D-CF86F608CAAD}"/>
              </a:ext>
            </a:extLst>
          </p:cNvPr>
          <p:cNvGraphicFramePr>
            <a:graphicFrameLocks noGrp="1"/>
          </p:cNvGraphicFramePr>
          <p:nvPr>
            <p:ph idx="1"/>
            <p:extLst>
              <p:ext uri="{D42A27DB-BD31-4B8C-83A1-F6EECF244321}">
                <p14:modId xmlns:p14="http://schemas.microsoft.com/office/powerpoint/2010/main" val="19102736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42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7">
            <a:extLst>
              <a:ext uri="{FF2B5EF4-FFF2-40B4-BE49-F238E27FC236}">
                <a16:creationId xmlns:a16="http://schemas.microsoft.com/office/drawing/2014/main" id="{BA6415A0-76F3-45A8-B0EE-C0353FE8B7C4}"/>
              </a:ext>
            </a:extLst>
          </p:cNvPr>
          <p:cNvPicPr>
            <a:picLocks noChangeAspect="1"/>
          </p:cNvPicPr>
          <p:nvPr/>
        </p:nvPicPr>
        <p:blipFill rotWithShape="1">
          <a:blip r:embed="rId3"/>
          <a:srcRect l="22888" r="22890" b="2"/>
          <a:stretch/>
        </p:blipFill>
        <p:spPr>
          <a:xfrm>
            <a:off x="6096000" y="10"/>
            <a:ext cx="6096000" cy="6857990"/>
          </a:xfrm>
          <a:prstGeom prst="rect">
            <a:avLst/>
          </a:prstGeom>
        </p:spPr>
      </p:pic>
      <p:sp>
        <p:nvSpPr>
          <p:cNvPr id="37"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0"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88570"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90581"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1124043"/>
            <a:ext cx="6105065"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D239F7-2FC3-40F3-98F7-E30799D36FF4}"/>
              </a:ext>
            </a:extLst>
          </p:cNvPr>
          <p:cNvSpPr>
            <a:spLocks noGrp="1"/>
          </p:cNvSpPr>
          <p:nvPr>
            <p:ph type="title"/>
          </p:nvPr>
        </p:nvSpPr>
        <p:spPr>
          <a:xfrm>
            <a:off x="1319917" y="1445775"/>
            <a:ext cx="5437074" cy="3342435"/>
          </a:xfrm>
        </p:spPr>
        <p:txBody>
          <a:bodyPr vert="horz" lIns="91440" tIns="45720" rIns="91440" bIns="45720" rtlCol="0" anchor="b">
            <a:normAutofit/>
          </a:bodyPr>
          <a:lstStyle/>
          <a:p>
            <a:r>
              <a:rPr lang="en-US" sz="2800" b="1" u="sng" dirty="0"/>
              <a:t>Ensure</a:t>
            </a:r>
            <a:r>
              <a:rPr lang="en-US" sz="2800" b="1" dirty="0"/>
              <a:t> safe entry and exit – a means of egress must be provided when  a trench is at least 4 feet deep and must not require more than 25 feet of travel.</a:t>
            </a:r>
            <a:br>
              <a:rPr lang="en-US" sz="2800" b="1" dirty="0"/>
            </a:br>
            <a:r>
              <a:rPr lang="en-US" sz="2800" dirty="0">
                <a:solidFill>
                  <a:srgbClr val="FFFFFF"/>
                </a:solidFill>
              </a:rPr>
              <a:t>1. Ladder </a:t>
            </a:r>
            <a:br>
              <a:rPr lang="en-US" sz="2800" dirty="0">
                <a:solidFill>
                  <a:srgbClr val="FFFFFF"/>
                </a:solidFill>
              </a:rPr>
            </a:br>
            <a:r>
              <a:rPr lang="en-US" sz="2800" dirty="0">
                <a:solidFill>
                  <a:srgbClr val="FFFFFF"/>
                </a:solidFill>
              </a:rPr>
              <a:t>2. Ramp</a:t>
            </a:r>
            <a:br>
              <a:rPr lang="en-US" sz="2800" dirty="0">
                <a:solidFill>
                  <a:srgbClr val="FFFFFF"/>
                </a:solidFill>
              </a:rPr>
            </a:br>
            <a:r>
              <a:rPr lang="en-US" sz="2800" dirty="0">
                <a:solidFill>
                  <a:srgbClr val="FFFFFF"/>
                </a:solidFill>
              </a:rPr>
              <a:t>3. Stairway</a:t>
            </a:r>
          </a:p>
        </p:txBody>
      </p:sp>
      <p:pic>
        <p:nvPicPr>
          <p:cNvPr id="9" name="Picture 8">
            <a:extLst>
              <a:ext uri="{FF2B5EF4-FFF2-40B4-BE49-F238E27FC236}">
                <a16:creationId xmlns:a16="http://schemas.microsoft.com/office/drawing/2014/main" id="{FD11ED15-2A13-4FAC-A948-97F0F7F6B762}"/>
              </a:ext>
            </a:extLst>
          </p:cNvPr>
          <p:cNvPicPr>
            <a:picLocks noChangeAspect="1"/>
          </p:cNvPicPr>
          <p:nvPr/>
        </p:nvPicPr>
        <p:blipFill>
          <a:blip r:embed="rId4"/>
          <a:stretch>
            <a:fillRect/>
          </a:stretch>
        </p:blipFill>
        <p:spPr>
          <a:xfrm>
            <a:off x="916053" y="4876800"/>
            <a:ext cx="5736833" cy="1981200"/>
          </a:xfrm>
          <a:prstGeom prst="rect">
            <a:avLst/>
          </a:prstGeom>
        </p:spPr>
      </p:pic>
    </p:spTree>
    <p:extLst>
      <p:ext uri="{BB962C8B-B14F-4D97-AF65-F5344CB8AC3E}">
        <p14:creationId xmlns:p14="http://schemas.microsoft.com/office/powerpoint/2010/main" val="340752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rench Excavation Slope | ReviewCivilPE">
            <a:extLst>
              <a:ext uri="{FF2B5EF4-FFF2-40B4-BE49-F238E27FC236}">
                <a16:creationId xmlns:a16="http://schemas.microsoft.com/office/drawing/2014/main" id="{9ADBECF2-A7F1-4430-AC37-6799ADECF6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0552" y="643467"/>
            <a:ext cx="4342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SLOPE IT. SHORE IT. SHIELD IT. - OSHA Safety Compliance Training for the  Workplace in California Nevada Arizona Hawaii &amp; Guam">
            <a:extLst>
              <a:ext uri="{FF2B5EF4-FFF2-40B4-BE49-F238E27FC236}">
                <a16:creationId xmlns:a16="http://schemas.microsoft.com/office/drawing/2014/main" id="{30F3D0BD-1980-44E2-9DD9-8797C27C40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1008453"/>
            <a:ext cx="5129784" cy="484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75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12108</TotalTime>
  <Words>1071</Words>
  <Application>Microsoft Office PowerPoint</Application>
  <PresentationFormat>Widescreen</PresentationFormat>
  <Paragraphs>142</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solitaire-mvb-pro</vt:lpstr>
      <vt:lpstr>Office Theme</vt:lpstr>
      <vt:lpstr> Trench Excavation and Your Safety</vt:lpstr>
      <vt:lpstr>Questions?</vt:lpstr>
      <vt:lpstr>PowerPoint Presentation</vt:lpstr>
      <vt:lpstr>PowerPoint Presentation</vt:lpstr>
      <vt:lpstr>PowerPoint Presentation</vt:lpstr>
      <vt:lpstr>PowerPoint Presentation</vt:lpstr>
      <vt:lpstr>OSHA Trench Safety “5 Things You Should Know to Stay Safe in a Trench” </vt:lpstr>
      <vt:lpstr>Ensure safe entry and exit – a means of egress must be provided when  a trench is at least 4 feet deep and must not require more than 25 feet of travel. 1. Ladder  2. Ramp 3. Stairway</vt:lpstr>
      <vt:lpstr>PowerPoint Presentation</vt:lpstr>
      <vt:lpstr>PowerPoint Presentation</vt:lpstr>
      <vt:lpstr> Benching vs Sloping</vt:lpstr>
      <vt:lpstr>PowerPoint Presentation</vt:lpstr>
      <vt:lpstr>Example Federal vs State Shoring Requirement's</vt:lpstr>
      <vt:lpstr>Keep Heavy Loads 2’ from Trench Edge</vt:lpstr>
      <vt:lpstr>Look for Standing Water</vt:lpstr>
      <vt:lpstr>                        Air Monitoring </vt:lpstr>
      <vt:lpstr>PowerPoint Presentation</vt:lpstr>
      <vt:lpstr>BEST PRACTICES FOR YOUR SAFETY </vt:lpstr>
      <vt:lpstr>Trench Cave In - YouTube</vt:lpstr>
      <vt:lpstr>Who do our choices affect?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Trench Excavation and Your Safety</dc:title>
  <dc:creator>Stattner, Jim</dc:creator>
  <cp:lastModifiedBy>Stattner, Jim</cp:lastModifiedBy>
  <cp:revision>7</cp:revision>
  <dcterms:created xsi:type="dcterms:W3CDTF">2022-11-22T22:09:07Z</dcterms:created>
  <dcterms:modified xsi:type="dcterms:W3CDTF">2023-01-04T15:16:12Z</dcterms:modified>
</cp:coreProperties>
</file>