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2" r:id="rId3"/>
    <p:sldId id="346" r:id="rId4"/>
    <p:sldId id="314" r:id="rId5"/>
    <p:sldId id="313" r:id="rId6"/>
    <p:sldId id="315" r:id="rId7"/>
    <p:sldId id="317" r:id="rId8"/>
    <p:sldId id="318" r:id="rId9"/>
    <p:sldId id="319" r:id="rId10"/>
    <p:sldId id="320" r:id="rId11"/>
    <p:sldId id="316" r:id="rId12"/>
    <p:sldId id="321" r:id="rId13"/>
    <p:sldId id="322" r:id="rId14"/>
    <p:sldId id="323" r:id="rId15"/>
    <p:sldId id="345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CA25A-A2CA-4F74-905E-4E8009A875C1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CEE4B-BE5F-4AEC-80CE-5745D0C5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98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5D6D6B-923D-46A7-848D-781065E2F097}" type="datetimeFigureOut">
              <a:rPr lang="en-US"/>
              <a:pPr/>
              <a:t>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36BA61-CC1B-41AC-9959-27EA2728C1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7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4CAC1-85B5-4A40-8025-69D2B5DCE337}" type="datetime1">
              <a:rPr lang="en-US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718F4-D750-45BA-B06F-BDBF269364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4CBC1-2B93-44C5-82C8-FEEC199ECF1C}" type="datetime1">
              <a:rPr lang="en-US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BF46C-1413-41DD-B7C1-89C469315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1F120E-9704-4ADD-9892-8D26B8C03586}" type="datetime1">
              <a:rPr lang="en-US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6FDF9-06DC-4E57-80A9-BED033F55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E7227-BC47-48E9-93A2-4096F53350A9}" type="datetime1">
              <a:rPr lang="en-US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06D23-3DA1-48C0-BB7C-4527E1C1F1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F8C94E-A73D-4F5C-8E98-98C4A437A29B}" type="datetime1">
              <a:rPr lang="en-US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27602-743F-40C4-93E6-CE8744CE93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7A7AA-5C81-47A5-8A4F-274D419A9F13}" type="datetime1">
              <a:rPr lang="en-US"/>
              <a:pPr/>
              <a:t>1/7/16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B3B90-6C7E-4AF7-A70D-49149F01D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88580-1DEA-4BAD-BF0A-27500608D226}" type="datetime1">
              <a:rPr lang="en-US"/>
              <a:pPr/>
              <a:t>1/7/16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113E3-070C-4D02-9DD0-6C79D5A8C5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17348-F2AA-48EB-B337-850B8160222D}" type="datetime1">
              <a:rPr lang="en-US"/>
              <a:pPr/>
              <a:t>1/7/16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BD6F5-2AD4-4EC8-9443-E34D23D47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1B8692-B6DF-40C2-AAC9-80EC753938B9}" type="datetime1">
              <a:rPr lang="en-US"/>
              <a:pPr/>
              <a:t>1/7/16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5F90F-6702-4CB0-8386-09A8F3114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C74D7-6870-4744-93B2-1217FF7AB93C}" type="datetime1">
              <a:rPr lang="en-US"/>
              <a:pPr/>
              <a:t>1/7/16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47DCF-6F66-4BE4-8D52-033F4A407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18157-ECE1-44BA-BCF1-436110278FFE}" type="datetime1">
              <a:rPr lang="en-US"/>
              <a:pPr/>
              <a:t>1/7/16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6EBDC-4616-46B5-BFB8-5BB2215C5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2AB20BA0-5F21-404C-A01A-F9519EDC5F94}" type="datetime1">
              <a:rPr lang="en-US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86E293C4-1617-4003-9CB3-AC6A8285831A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9.png"/><Relationship Id="rId5" Type="http://schemas.openxmlformats.org/officeDocument/2006/relationships/package" Target="../embeddings/Microsoft_Word_Document3.docx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Top Ten </a:t>
            </a:r>
            <a:r>
              <a:rPr lang="en-US" dirty="0" smtClean="0">
                <a:ea typeface="ＭＳ Ｐゴシック" pitchFamily="34" charset="-128"/>
              </a:rPr>
              <a:t>Misunderstandings </a:t>
            </a:r>
            <a:r>
              <a:rPr lang="en-US" dirty="0" smtClean="0">
                <a:ea typeface="ＭＳ Ｐゴシック" pitchFamily="34" charset="-128"/>
              </a:rPr>
              <a:t>Regarding Over-Voltage Protection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577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Mike Tachick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Dairyland</a:t>
            </a:r>
            <a:r>
              <a:rPr lang="en-US" dirty="0" smtClean="0">
                <a:ea typeface="+mn-ea"/>
                <a:cs typeface="+mn-cs"/>
              </a:rPr>
              <a:t> Electrical Industries Inc.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SIEO, Jan 2016</a:t>
            </a:r>
          </a:p>
        </p:txBody>
      </p:sp>
      <p:pic>
        <p:nvPicPr>
          <p:cNvPr id="4" name="Picture 7" descr="icon_full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43600"/>
            <a:ext cx="844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length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Resulting V</a:t>
            </a:r>
            <a:r>
              <a:rPr lang="en-US" baseline="-25000" dirty="0" smtClean="0"/>
              <a:t>AB</a:t>
            </a:r>
            <a:r>
              <a:rPr lang="en-US" dirty="0" smtClean="0"/>
              <a:t> relates to inductance L and rate of change of current, di/</a:t>
            </a:r>
            <a:r>
              <a:rPr lang="en-US" dirty="0" err="1" smtClean="0"/>
              <a:t>dt</a:t>
            </a:r>
            <a:endParaRPr lang="en-US" dirty="0" smtClean="0"/>
          </a:p>
          <a:p>
            <a:r>
              <a:rPr lang="en-US" dirty="0" smtClean="0"/>
              <a:t>V = L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 di/</a:t>
            </a:r>
            <a:r>
              <a:rPr lang="en-US" dirty="0" err="1" smtClean="0"/>
              <a:t>dt</a:t>
            </a:r>
            <a:endParaRPr lang="en-US" dirty="0" smtClean="0"/>
          </a:p>
          <a:p>
            <a:r>
              <a:rPr lang="en-US" dirty="0" smtClean="0"/>
              <a:t>Consider lightning, with high di/</a:t>
            </a:r>
            <a:r>
              <a:rPr lang="en-US" dirty="0" err="1" smtClean="0"/>
              <a:t>dt</a:t>
            </a:r>
            <a:endParaRPr lang="en-US" dirty="0" smtClean="0"/>
          </a:p>
          <a:p>
            <a:r>
              <a:rPr lang="en-US" dirty="0" smtClean="0"/>
              <a:t>V = 0.2μH/</a:t>
            </a:r>
            <a:r>
              <a:rPr lang="en-US" dirty="0" err="1" smtClean="0"/>
              <a:t>ft</a:t>
            </a:r>
            <a:r>
              <a:rPr lang="en-US" dirty="0" smtClean="0"/>
              <a:t> 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/>
              <a:t> </a:t>
            </a:r>
            <a:r>
              <a:rPr lang="en-US" dirty="0" smtClean="0"/>
              <a:t>15,000A/</a:t>
            </a:r>
            <a:r>
              <a:rPr lang="en-US" dirty="0" err="1" smtClean="0"/>
              <a:t>μs</a:t>
            </a:r>
            <a:endParaRPr lang="en-US" dirty="0" smtClean="0"/>
          </a:p>
          <a:p>
            <a:r>
              <a:rPr lang="en-US" dirty="0" smtClean="0"/>
              <a:t>V = 3,000V/</a:t>
            </a:r>
            <a:r>
              <a:rPr lang="en-US" dirty="0" err="1" smtClean="0"/>
              <a:t>ft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 = higher than you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7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ground mat designs may provide little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mats are wire designs in various orientations:</a:t>
            </a:r>
          </a:p>
          <a:p>
            <a:pPr lvl="1"/>
            <a:r>
              <a:rPr lang="en-US" dirty="0" smtClean="0"/>
              <a:t>Spiral</a:t>
            </a:r>
          </a:p>
          <a:p>
            <a:pPr lvl="1"/>
            <a:r>
              <a:rPr lang="en-US" dirty="0" err="1" smtClean="0"/>
              <a:t>Zig-zag</a:t>
            </a:r>
            <a:endParaRPr lang="en-US" dirty="0" smtClean="0"/>
          </a:p>
          <a:p>
            <a:pPr lvl="1"/>
            <a:r>
              <a:rPr lang="en-US" dirty="0" smtClean="0"/>
              <a:t>Grid</a:t>
            </a:r>
          </a:p>
        </p:txBody>
      </p:sp>
    </p:spTree>
    <p:extLst>
      <p:ext uri="{BB962C8B-B14F-4D97-AF65-F5344CB8AC3E}">
        <p14:creationId xmlns:p14="http://schemas.microsoft.com/office/powerpoint/2010/main" val="192183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ground mat designs may provide little protection</a:t>
            </a: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37" r="-36637"/>
          <a:stretch>
            <a:fillRect/>
          </a:stretch>
        </p:blipFill>
        <p:spPr bwMode="auto">
          <a:xfrm>
            <a:off x="236504" y="2539579"/>
            <a:ext cx="4622800" cy="25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04" y="2539579"/>
            <a:ext cx="2542362" cy="25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9304" y="5468734"/>
            <a:ext cx="203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Grid type mat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52592" y="5468734"/>
            <a:ext cx="232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Spiral or single wire mat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799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ground mat designs may provide little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the discussion about conductor length…?</a:t>
            </a:r>
          </a:p>
          <a:p>
            <a:r>
              <a:rPr lang="en-US" dirty="0" smtClean="0"/>
              <a:t>Increased conductor length = increased inductance = higher </a:t>
            </a:r>
            <a:r>
              <a:rPr lang="en-US" dirty="0" smtClean="0"/>
              <a:t>voltage</a:t>
            </a:r>
          </a:p>
          <a:p>
            <a:r>
              <a:rPr lang="en-US" dirty="0" smtClean="0"/>
              <a:t>Mats vary in inductance with design</a:t>
            </a:r>
            <a:endParaRPr lang="en-US" dirty="0" smtClean="0"/>
          </a:p>
          <a:p>
            <a:r>
              <a:rPr lang="en-US" dirty="0" smtClean="0"/>
              <a:t>Voltage gradient under AC fault conditions with any mat design: likely OK</a:t>
            </a:r>
          </a:p>
          <a:p>
            <a:r>
              <a:rPr lang="en-US" dirty="0" smtClean="0"/>
              <a:t>Voltage gradient with lightning: big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4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184027"/>
            <a:ext cx="9144000" cy="467397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ground mat designs may provide little protection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8835"/>
          <a:stretch/>
        </p:blipFill>
        <p:spPr>
          <a:xfrm>
            <a:off x="340746" y="2323433"/>
            <a:ext cx="3791802" cy="31908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067" y="2184026"/>
            <a:ext cx="6254587" cy="4213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657265" y="5653687"/>
            <a:ext cx="1316519" cy="1549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464942" y="5635701"/>
            <a:ext cx="1316519" cy="1549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82522" y="5750854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V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9667" y="5750854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V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6067" y="3719226"/>
            <a:ext cx="169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Single wire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6764" y="3719226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Grid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0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ground mat designs may provide little protection</a:t>
            </a:r>
          </a:p>
        </p:txBody>
      </p:sp>
      <p:graphicFrame>
        <p:nvGraphicFramePr>
          <p:cNvPr id="5" name="Group 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919878"/>
              </p:ext>
            </p:extLst>
          </p:nvPr>
        </p:nvGraphicFramePr>
        <p:xfrm>
          <a:off x="457200" y="2490376"/>
          <a:ext cx="3657600" cy="3725546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Radial Distance (In.)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Touch Potential (kV)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Step Potential (kV/ft)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310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507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196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726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576095"/>
              </p:ext>
            </p:extLst>
          </p:nvPr>
        </p:nvGraphicFramePr>
        <p:xfrm>
          <a:off x="4878385" y="2490374"/>
          <a:ext cx="3593802" cy="3706617"/>
        </p:xfrm>
        <a:graphic>
          <a:graphicData uri="http://schemas.openxmlformats.org/drawingml/2006/table">
            <a:tbl>
              <a:tblPr/>
              <a:tblGrid>
                <a:gridCol w="1198480"/>
                <a:gridCol w="1196842"/>
                <a:gridCol w="1198480"/>
              </a:tblGrid>
              <a:tr h="776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Radial Distance (In.)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Touch Potential (V)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Step Potential (V/ft)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88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87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88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88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88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87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5400" y="2013220"/>
            <a:ext cx="310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Single wire/spiral mat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76061" y="2013220"/>
            <a:ext cx="1364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Grid mat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9008" y="6271941"/>
            <a:ext cx="257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 values in kV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17343" y="6271941"/>
            <a:ext cx="242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 values in V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6509534"/>
            <a:ext cx="675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 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840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length </a:t>
            </a:r>
            <a:r>
              <a:rPr lang="en-US" i="1" dirty="0" smtClean="0"/>
              <a:t>isn’t</a:t>
            </a:r>
            <a:r>
              <a:rPr lang="en-US" dirty="0" smtClean="0"/>
              <a:t> key in all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insulation can break down, or personnel can contact different structures, consider conductor length:</a:t>
            </a:r>
          </a:p>
          <a:p>
            <a:pPr lvl="1"/>
            <a:r>
              <a:rPr lang="en-US" dirty="0" smtClean="0"/>
              <a:t>Insulated joints</a:t>
            </a:r>
          </a:p>
          <a:p>
            <a:pPr lvl="1"/>
            <a:r>
              <a:rPr lang="en-US" dirty="0" smtClean="0"/>
              <a:t>Insulated fittings</a:t>
            </a:r>
          </a:p>
          <a:p>
            <a:pPr lvl="1"/>
            <a:r>
              <a:rPr lang="en-US" dirty="0" smtClean="0"/>
              <a:t>Bonding grounding systems, mats, fences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8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length </a:t>
            </a:r>
            <a:r>
              <a:rPr lang="en-US" i="1" dirty="0"/>
              <a:t>isn’t</a:t>
            </a:r>
            <a:r>
              <a:rPr lang="en-US" dirty="0"/>
              <a:t> key in all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where you can’t control conductor length:</a:t>
            </a:r>
          </a:p>
          <a:p>
            <a:pPr lvl="1"/>
            <a:r>
              <a:rPr lang="en-US" dirty="0" smtClean="0"/>
              <a:t>AC mitigation </a:t>
            </a:r>
            <a:r>
              <a:rPr lang="en-US" dirty="0" smtClean="0"/>
              <a:t>systems (generally)</a:t>
            </a:r>
            <a:endParaRPr lang="en-US" dirty="0" smtClean="0"/>
          </a:p>
          <a:p>
            <a:pPr lvl="1"/>
            <a:r>
              <a:rPr lang="en-US" dirty="0" smtClean="0"/>
              <a:t>Decouplers in electrical grounding systems</a:t>
            </a:r>
          </a:p>
          <a:p>
            <a:pPr marL="514350" indent="-457200"/>
            <a:r>
              <a:rPr lang="en-US" dirty="0" smtClean="0"/>
              <a:t>Conductor length can’t reasonably be shortened</a:t>
            </a:r>
          </a:p>
          <a:p>
            <a:pPr marL="514350" indent="-457200"/>
            <a:r>
              <a:rPr lang="en-US" dirty="0" smtClean="0"/>
              <a:t>Other factors are more important in these examples: dealing with AC induction and faults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1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isolation of structures is risky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attempt to provide isolation between structures to prevent “bad things” from happening</a:t>
            </a:r>
          </a:p>
          <a:p>
            <a:r>
              <a:rPr lang="en-US" dirty="0" smtClean="0"/>
              <a:t>The idea: Keep the bad stuff on one side, don’t allow it to reach the other side </a:t>
            </a:r>
          </a:p>
          <a:p>
            <a:r>
              <a:rPr lang="en-US" dirty="0" smtClean="0"/>
              <a:t>Reality: not possible, introduces new major risks (arcing, ignition, shock hazard)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0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isolation of structures is risky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methods are needed between any two isolation structures where high voltage may occur</a:t>
            </a:r>
          </a:p>
          <a:p>
            <a:r>
              <a:rPr lang="en-US" dirty="0" smtClean="0"/>
              <a:t>Over-voltage protection is simple to apply</a:t>
            </a:r>
          </a:p>
          <a:p>
            <a:r>
              <a:rPr lang="en-US" dirty="0" smtClean="0"/>
              <a:t>Limits voltage, allows current to flow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0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Over-voltage can be a confusing subject</a:t>
            </a:r>
          </a:p>
          <a:p>
            <a:r>
              <a:rPr lang="en-US" dirty="0" smtClean="0"/>
              <a:t>I see repeated mistakes, errors by industry personnel</a:t>
            </a:r>
          </a:p>
          <a:p>
            <a:r>
              <a:rPr lang="en-US" dirty="0" smtClean="0"/>
              <a:t>Consequences of these misunderstandings can be lethal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0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isolation of structures is risky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flow on structures is not a problem</a:t>
            </a:r>
          </a:p>
          <a:p>
            <a:r>
              <a:rPr lang="en-US" dirty="0" smtClean="0"/>
              <a:t>Important factor: how does current enter/exit the structure?</a:t>
            </a:r>
          </a:p>
          <a:p>
            <a:r>
              <a:rPr lang="en-US" dirty="0" smtClean="0"/>
              <a:t>Apply mitigation or over-voltage protection at other points that act as “exit”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5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Decouplers are not one-way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Decouplers are over-voltage and AC mitigation devices </a:t>
            </a:r>
          </a:p>
          <a:p>
            <a:r>
              <a:rPr lang="en-US" dirty="0" smtClean="0"/>
              <a:t>Devices have a threshold in each polarity and block DC inside that range, and conduct outside the range</a:t>
            </a:r>
          </a:p>
          <a:p>
            <a:r>
              <a:rPr lang="en-US" dirty="0" smtClean="0"/>
              <a:t>Decouplers conduct AC continuously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8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Decouplers are not one-way devices</a:t>
            </a:r>
          </a:p>
        </p:txBody>
      </p:sp>
      <p:pic>
        <p:nvPicPr>
          <p:cNvPr id="4" name="Picture 5" descr="bar graph.t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" r="3863" b="19691"/>
          <a:stretch/>
        </p:blipFill>
        <p:spPr bwMode="auto">
          <a:xfrm>
            <a:off x="569333" y="1638447"/>
            <a:ext cx="8117467" cy="52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91930" y="5410200"/>
            <a:ext cx="42612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Decoupler Threshold </a:t>
            </a:r>
            <a:r>
              <a:rPr lang="en-US" sz="1800" dirty="0">
                <a:solidFill>
                  <a:schemeClr val="bg1"/>
                </a:solidFill>
              </a:rPr>
              <a:t>of -3V/+1V Shown</a:t>
            </a:r>
          </a:p>
        </p:txBody>
      </p:sp>
    </p:spTree>
    <p:extLst>
      <p:ext uri="{BB962C8B-B14F-4D97-AF65-F5344CB8AC3E}">
        <p14:creationId xmlns:p14="http://schemas.microsoft.com/office/powerpoint/2010/main" val="362054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Decouplers are not one-way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decouplers were one-way devices, then they must withstand full reverse voltage and not conduct</a:t>
            </a:r>
          </a:p>
          <a:p>
            <a:r>
              <a:rPr lang="en-US" dirty="0" smtClean="0"/>
              <a:t>If true, then voltage in reverse direction could not be limited or controlled</a:t>
            </a:r>
          </a:p>
          <a:p>
            <a:r>
              <a:rPr lang="en-US" dirty="0" smtClean="0"/>
              <a:t>Result: over-voltage conditions, device would fail at some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3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induction always has fault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just want to mitigate the steady-state AC, but we don’t have fault exposure”</a:t>
            </a:r>
          </a:p>
          <a:p>
            <a:r>
              <a:rPr lang="en-US" dirty="0" smtClean="0"/>
              <a:t>AC </a:t>
            </a:r>
            <a:r>
              <a:rPr lang="en-US" dirty="0" smtClean="0"/>
              <a:t>is induced on pipelines from overhead power lines</a:t>
            </a:r>
          </a:p>
          <a:p>
            <a:r>
              <a:rPr lang="en-US" dirty="0" smtClean="0"/>
              <a:t>Magnetic field surrounds current flow on line, induces current/voltage on pipe</a:t>
            </a:r>
          </a:p>
          <a:p>
            <a:r>
              <a:rPr lang="en-US" dirty="0" smtClean="0"/>
              <a:t>Many variables determine resulting voltage level, but any steady-state AC comes from induction phenomenon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0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induction always has fault risk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784222"/>
              </p:ext>
            </p:extLst>
          </p:nvPr>
        </p:nvGraphicFramePr>
        <p:xfrm>
          <a:off x="1828800" y="1865037"/>
          <a:ext cx="5486400" cy="417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Document" r:id="rId3" imgW="5486400" imgH="2171700" progId="Word.Document.12">
                  <p:embed/>
                </p:oleObj>
              </mc:Choice>
              <mc:Fallback>
                <p:oleObj name="Document" r:id="rId3" imgW="5486400" imgH="217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865037"/>
                        <a:ext cx="5486400" cy="417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553495"/>
              </p:ext>
            </p:extLst>
          </p:nvPr>
        </p:nvGraphicFramePr>
        <p:xfrm>
          <a:off x="1828800" y="2585213"/>
          <a:ext cx="5486400" cy="4021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Document" r:id="rId5" imgW="5486400" imgH="2171700" progId="Word.Document.12">
                  <p:embed/>
                </p:oleObj>
              </mc:Choice>
              <mc:Fallback>
                <p:oleObj name="Document" r:id="rId5" imgW="5486400" imgH="217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2585213"/>
                        <a:ext cx="5486400" cy="4021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200" y="1913519"/>
            <a:ext cx="148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Steady-state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4545306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3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induction always has fault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 fault is just a higher amplitude version of steady-state induction</a:t>
            </a:r>
          </a:p>
          <a:p>
            <a:r>
              <a:rPr lang="en-US" dirty="0" smtClean="0"/>
              <a:t>Same phenomena governs both – it’s all magnetic induction</a:t>
            </a:r>
          </a:p>
          <a:p>
            <a:r>
              <a:rPr lang="en-US" dirty="0" smtClean="0"/>
              <a:t>Conclusion: any measured steady-state AC will increase under fault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9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≠ AC or 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lightning are not similar to AC or DC, and produce different effects</a:t>
            </a:r>
          </a:p>
          <a:p>
            <a:r>
              <a:rPr lang="en-US" dirty="0" smtClean="0"/>
              <a:t>Lightning waveform is unique</a:t>
            </a:r>
          </a:p>
          <a:p>
            <a:r>
              <a:rPr lang="en-US" dirty="0" smtClean="0"/>
              <a:t>Conductor </a:t>
            </a:r>
            <a:r>
              <a:rPr lang="en-US" dirty="0"/>
              <a:t>length discussion applies to </a:t>
            </a:r>
            <a:r>
              <a:rPr lang="en-US" dirty="0" smtClean="0"/>
              <a:t>lightning, unlike AC or DC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8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≠ AC or DC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94070" y="1660735"/>
            <a:ext cx="6275161" cy="3646453"/>
            <a:chOff x="2286000" y="2895600"/>
            <a:chExt cx="5105400" cy="2286000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657600" y="2971800"/>
              <a:ext cx="0" cy="2209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657600" y="5181600"/>
              <a:ext cx="3733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V="1">
              <a:off x="3657600" y="2895600"/>
              <a:ext cx="609600" cy="2286000"/>
            </a:xfrm>
            <a:prstGeom prst="line">
              <a:avLst/>
            </a:prstGeom>
            <a:noFill/>
            <a:ln w="19050">
              <a:solidFill>
                <a:srgbClr val="CE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rc 14"/>
            <p:cNvSpPr>
              <a:spLocks/>
            </p:cNvSpPr>
            <p:nvPr/>
          </p:nvSpPr>
          <p:spPr bwMode="auto">
            <a:xfrm flipH="1" flipV="1">
              <a:off x="4267200" y="2895600"/>
              <a:ext cx="1752600" cy="2286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CE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sz="2400">
                <a:latin typeface="Times" charset="0"/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286000" y="2978783"/>
              <a:ext cx="1282700" cy="520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dirty="0">
                  <a:latin typeface="+mn-lt"/>
                </a:rPr>
                <a:t>Current</a:t>
              </a:r>
            </a:p>
            <a:p>
              <a:pPr eaLnBrk="0" hangingPunct="0"/>
              <a:r>
                <a:rPr lang="en-US" sz="2400" dirty="0">
                  <a:latin typeface="+mn-lt"/>
                </a:rPr>
                <a:t>Magnitude</a:t>
              </a:r>
            </a:p>
          </p:txBody>
        </p:sp>
      </p:grp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336522" y="5513911"/>
            <a:ext cx="3089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Time in microseconds</a:t>
            </a:r>
            <a:endParaRPr lang="en-US" sz="2400" dirty="0">
              <a:latin typeface="+mn-lt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93283" y="3164688"/>
            <a:ext cx="15765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Slope = 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di/</a:t>
            </a:r>
            <a:r>
              <a:rPr lang="en-US" sz="2400" dirty="0" err="1" smtClean="0">
                <a:latin typeface="+mn-lt"/>
              </a:rPr>
              <a:t>dt</a:t>
            </a:r>
            <a:endParaRPr lang="en-US" sz="2400" dirty="0">
              <a:latin typeface="+mn-lt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018641" y="1660735"/>
            <a:ext cx="211607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/>
              <a:buChar char="•"/>
            </a:pPr>
            <a:r>
              <a:rPr lang="en-US" sz="2400" dirty="0" smtClean="0">
                <a:latin typeface="+mn-lt"/>
              </a:rPr>
              <a:t>Fast rise time</a:t>
            </a:r>
          </a:p>
          <a:p>
            <a:pPr marL="342900" indent="-342900" eaLnBrk="0" hangingPunct="0">
              <a:buFont typeface="Arial"/>
              <a:buChar char="•"/>
            </a:pPr>
            <a:r>
              <a:rPr lang="en-US" sz="2400" dirty="0" smtClean="0">
                <a:latin typeface="+mn-lt"/>
              </a:rPr>
              <a:t>High magnitude</a:t>
            </a:r>
            <a:endParaRPr lang="en-US" sz="2400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26120" y="3473041"/>
            <a:ext cx="1118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50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≠ AC or 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conduction paths short</a:t>
            </a:r>
          </a:p>
          <a:p>
            <a:r>
              <a:rPr lang="en-US" dirty="0" smtClean="0"/>
              <a:t>Reference nearby structures to each other</a:t>
            </a:r>
          </a:p>
          <a:p>
            <a:r>
              <a:rPr lang="en-US" dirty="0" smtClean="0"/>
              <a:t>Don’t leave structures ungrounded</a:t>
            </a:r>
          </a:p>
          <a:p>
            <a:r>
              <a:rPr lang="en-US" dirty="0" smtClean="0"/>
              <a:t>Conductors don’t need to be large to handle lightning current  - est. #6AWG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9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mats aren’t great AC mitigation grounds…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Gradient control mats are intended to limit step and touch voltage</a:t>
            </a:r>
          </a:p>
          <a:p>
            <a:r>
              <a:rPr lang="en-US" dirty="0" smtClean="0"/>
              <a:t>Address AC fault and lightning conditions, depending on design</a:t>
            </a:r>
          </a:p>
          <a:p>
            <a:r>
              <a:rPr lang="en-US" dirty="0" smtClean="0"/>
              <a:t>Installed around test stations and piping</a:t>
            </a:r>
          </a:p>
          <a:p>
            <a:r>
              <a:rPr lang="en-US" dirty="0" smtClean="0"/>
              <a:t>Installed </a:t>
            </a:r>
            <a:r>
              <a:rPr lang="en-US" dirty="0" smtClean="0"/>
              <a:t>in/under </a:t>
            </a:r>
            <a:r>
              <a:rPr lang="en-US" dirty="0" smtClean="0"/>
              <a:t>high resistivity fill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2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Monolithic joints need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Monolithic joints are factory assembled and tested</a:t>
            </a:r>
          </a:p>
          <a:p>
            <a:r>
              <a:rPr lang="en-US" dirty="0" smtClean="0"/>
              <a:t>Have higher voltage withstand than bolted flanged joints </a:t>
            </a:r>
          </a:p>
          <a:p>
            <a:r>
              <a:rPr lang="en-US" dirty="0" smtClean="0"/>
              <a:t>…but not unlimited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 joints need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Over-voltage protection needed</a:t>
            </a:r>
          </a:p>
          <a:p>
            <a:r>
              <a:rPr lang="en-US" dirty="0" smtClean="0"/>
              <a:t>Without it, designer may be trying to totally isolate two structures under all conditions</a:t>
            </a:r>
          </a:p>
          <a:p>
            <a:r>
              <a:rPr lang="en-US" dirty="0" smtClean="0"/>
              <a:t>Without protection, end result is same, but arc is initiated at perhaps 25kV instead of 5kV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8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equipment grounds as designed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 grounds can affect CP</a:t>
            </a:r>
          </a:p>
          <a:p>
            <a:r>
              <a:rPr lang="en-US" dirty="0" smtClean="0"/>
              <a:t>AC </a:t>
            </a:r>
            <a:r>
              <a:rPr lang="en-US" dirty="0" smtClean="0"/>
              <a:t>powered equipment has a dedicated grounding conductor</a:t>
            </a:r>
          </a:p>
          <a:p>
            <a:r>
              <a:rPr lang="en-US" dirty="0" smtClean="0"/>
              <a:t>Grounding conductor carries AC fault current if equipment fails, cable short,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Breaker in panel senses current and clears fault</a:t>
            </a:r>
          </a:p>
          <a:p>
            <a:r>
              <a:rPr lang="en-US" dirty="0" smtClean="0"/>
              <a:t>Without this ground, fault clearing will be affected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0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equipment grounds as designed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733996"/>
              </p:ext>
            </p:extLst>
          </p:nvPr>
        </p:nvGraphicFramePr>
        <p:xfrm>
          <a:off x="876977" y="1720660"/>
          <a:ext cx="7091420" cy="513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3" imgW="5715000" imgH="4140200" progId="Word.Document.12">
                  <p:embed/>
                </p:oleObj>
              </mc:Choice>
              <mc:Fallback>
                <p:oleObj name="Document" r:id="rId3" imgW="5715000" imgH="414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977" y="1720660"/>
                        <a:ext cx="7091420" cy="5137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70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equipment grounds as designed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383089"/>
              </p:ext>
            </p:extLst>
          </p:nvPr>
        </p:nvGraphicFramePr>
        <p:xfrm>
          <a:off x="914035" y="1646698"/>
          <a:ext cx="6963640" cy="521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Document" r:id="rId3" imgW="5803900" imgH="4343400" progId="Word.Document.12">
                  <p:embed/>
                </p:oleObj>
              </mc:Choice>
              <mc:Fallback>
                <p:oleObj name="Document" r:id="rId3" imgW="5803900" imgH="434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035" y="1646698"/>
                        <a:ext cx="6963640" cy="5211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57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equipment grounds as designed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CP problems with the grounding conductor intact</a:t>
            </a:r>
          </a:p>
          <a:p>
            <a:r>
              <a:rPr lang="en-US" dirty="0" smtClean="0"/>
              <a:t>Use certified decoupler to provide DC isolation and AC continuity of the ground, or other techniques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6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</a:t>
            </a:r>
            <a:r>
              <a:rPr lang="en-US" smtClean="0"/>
              <a:t>further questions</a:t>
            </a:r>
            <a:r>
              <a:rPr lang="en-US" smtClean="0"/>
              <a:t>, </a:t>
            </a:r>
            <a:r>
              <a:rPr lang="en-US" smtClean="0"/>
              <a:t>contact:</a:t>
            </a:r>
            <a:endParaRPr lang="en-US" dirty="0" smtClean="0"/>
          </a:p>
          <a:p>
            <a:pPr lvl="1"/>
            <a:r>
              <a:rPr lang="en-US" dirty="0" smtClean="0"/>
              <a:t>Mike Tachick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mike@dairyland.com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/>
              <a:t>Phone 608-877-9900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 smtClean="0"/>
              <a:t>Ref 1: NACE 2005 Henry Tachick Paper #05617</a:t>
            </a:r>
          </a:p>
        </p:txBody>
      </p:sp>
    </p:spTree>
    <p:extLst>
      <p:ext uri="{BB962C8B-B14F-4D97-AF65-F5344CB8AC3E}">
        <p14:creationId xmlns:p14="http://schemas.microsoft.com/office/powerpoint/2010/main" val="61207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mats aren’t great AC mitigation grounds…</a:t>
            </a:r>
          </a:p>
        </p:txBody>
      </p:sp>
      <p:pic>
        <p:nvPicPr>
          <p:cNvPr id="4" name="Picture 4" descr="Touch Sket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4" b="9244"/>
          <a:stretch>
            <a:fillRect/>
          </a:stretch>
        </p:blipFill>
        <p:spPr>
          <a:xfrm>
            <a:off x="457200" y="1749778"/>
            <a:ext cx="7957622" cy="43763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70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mats aren’t great AC mitigation grounds…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mat hopefully limits earth gradient and touch voltage</a:t>
            </a:r>
          </a:p>
          <a:p>
            <a:r>
              <a:rPr lang="en-US" dirty="0" smtClean="0"/>
              <a:t>High resistivity fill further limits effects upon person over the mat (limits current)</a:t>
            </a:r>
          </a:p>
          <a:p>
            <a:r>
              <a:rPr lang="en-US" dirty="0" smtClean="0"/>
              <a:t>High resistivity</a:t>
            </a:r>
            <a:r>
              <a:rPr lang="en-US" dirty="0" smtClean="0">
                <a:sym typeface="Wingdings"/>
              </a:rPr>
              <a:t> High resistance to earth</a:t>
            </a:r>
          </a:p>
          <a:p>
            <a:r>
              <a:rPr lang="en-US" dirty="0" smtClean="0">
                <a:sym typeface="Wingdings"/>
              </a:rPr>
              <a:t>High resistance Little AC mitigation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0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mats aren’t great AC mitigation grounds…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Gradient control mats serve useful purpose for step/touch protection</a:t>
            </a:r>
          </a:p>
          <a:p>
            <a:r>
              <a:rPr lang="en-US" dirty="0" smtClean="0"/>
              <a:t>Are part of AC mitigation design for test stations and facilities</a:t>
            </a:r>
          </a:p>
          <a:p>
            <a:r>
              <a:rPr lang="en-US" dirty="0" smtClean="0"/>
              <a:t>But other mitigation components perform voltage reduction from between pipe and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9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length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conduction path has </a:t>
            </a:r>
            <a:r>
              <a:rPr lang="en-US" i="1" dirty="0" smtClean="0"/>
              <a:t>inductance</a:t>
            </a:r>
          </a:p>
          <a:p>
            <a:r>
              <a:rPr lang="en-US" dirty="0" smtClean="0"/>
              <a:t>Inductance resists current changes and creates large voltage differences when current abruptly changes</a:t>
            </a:r>
          </a:p>
          <a:p>
            <a:r>
              <a:rPr lang="en-US" dirty="0" smtClean="0"/>
              <a:t>Resulting voltage between connection points can be large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9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length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Matters most where insulation (or people) can’t withstand resulting voltage</a:t>
            </a:r>
          </a:p>
          <a:p>
            <a:r>
              <a:rPr lang="en-US" dirty="0" smtClean="0"/>
              <a:t>Examples: insulated joint, coating, insulated fittings</a:t>
            </a:r>
          </a:p>
          <a:p>
            <a:r>
              <a:rPr lang="en-US" dirty="0" smtClean="0"/>
              <a:t>Result without remediation: arcing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1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length matters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846256"/>
              </p:ext>
            </p:extLst>
          </p:nvPr>
        </p:nvGraphicFramePr>
        <p:xfrm>
          <a:off x="316788" y="1828799"/>
          <a:ext cx="8551455" cy="498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5486400" imgH="3200400" progId="Word.Document.12">
                  <p:embed/>
                </p:oleObj>
              </mc:Choice>
              <mc:Fallback>
                <p:oleObj name="Document" r:id="rId3" imgW="5486400" imgH="320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788" y="1828799"/>
                        <a:ext cx="8551455" cy="4988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1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1204</Words>
  <Application>Microsoft Macintosh PowerPoint</Application>
  <PresentationFormat>On-screen Show (4:3)</PresentationFormat>
  <Paragraphs>196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Document</vt:lpstr>
      <vt:lpstr>Top Ten Misunderstandings Regarding Over-Voltage Protection</vt:lpstr>
      <vt:lpstr>Why this topic?</vt:lpstr>
      <vt:lpstr>Ground mats aren’t great AC mitigation grounds…</vt:lpstr>
      <vt:lpstr>Ground mats aren’t great AC mitigation grounds…</vt:lpstr>
      <vt:lpstr>Ground mats aren’t great AC mitigation grounds…</vt:lpstr>
      <vt:lpstr>Ground mats aren’t great AC mitigation grounds…</vt:lpstr>
      <vt:lpstr>Conductor length matters</vt:lpstr>
      <vt:lpstr>Conductor length matters</vt:lpstr>
      <vt:lpstr>Conductor length matters</vt:lpstr>
      <vt:lpstr>Conductor length matters</vt:lpstr>
      <vt:lpstr>Some ground mat designs may provide little protection</vt:lpstr>
      <vt:lpstr>Some ground mat designs may provide little protection</vt:lpstr>
      <vt:lpstr>Some ground mat designs may provide little protection</vt:lpstr>
      <vt:lpstr>Some ground mat designs may provide little protection</vt:lpstr>
      <vt:lpstr>Some ground mat designs may provide little protection</vt:lpstr>
      <vt:lpstr>Conductor length isn’t key in all applications</vt:lpstr>
      <vt:lpstr>Conductor length isn’t key in all applications</vt:lpstr>
      <vt:lpstr>Total isolation of structures is risky</vt:lpstr>
      <vt:lpstr>Total isolation of structures is risky</vt:lpstr>
      <vt:lpstr>Total isolation of structures is risky</vt:lpstr>
      <vt:lpstr>Decouplers are not one-way devices</vt:lpstr>
      <vt:lpstr>Decouplers are not one-way devices</vt:lpstr>
      <vt:lpstr>Decouplers are not one-way devices</vt:lpstr>
      <vt:lpstr>AC induction always has fault risk</vt:lpstr>
      <vt:lpstr>AC induction always has fault risk</vt:lpstr>
      <vt:lpstr>AC induction always has fault risk</vt:lpstr>
      <vt:lpstr>Lightning ≠ AC or DC</vt:lpstr>
      <vt:lpstr>Lightning ≠ AC or DC</vt:lpstr>
      <vt:lpstr>Lightning ≠ AC or DC</vt:lpstr>
      <vt:lpstr>Monolithic joints need protection</vt:lpstr>
      <vt:lpstr>Monolithic joints need protection</vt:lpstr>
      <vt:lpstr>Leave equipment grounds as designed</vt:lpstr>
      <vt:lpstr>Leave equipment grounds as designed</vt:lpstr>
      <vt:lpstr>Leave equipment grounds as designed</vt:lpstr>
      <vt:lpstr>Leave equipment grounds as designed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Lightning, AC Faults, and Over-Voltage Protection</dc:title>
  <dc:creator>Mike Tachick</dc:creator>
  <cp:lastModifiedBy>Mike Tachick</cp:lastModifiedBy>
  <cp:revision>104</cp:revision>
  <dcterms:created xsi:type="dcterms:W3CDTF">2010-10-20T01:28:23Z</dcterms:created>
  <dcterms:modified xsi:type="dcterms:W3CDTF">2016-01-07T15:47:55Z</dcterms:modified>
</cp:coreProperties>
</file>