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57" r:id="rId5"/>
    <p:sldMasterId id="2147483773" r:id="rId6"/>
    <p:sldMasterId id="2147483799" r:id="rId7"/>
  </p:sldMasterIdLst>
  <p:notesMasterIdLst>
    <p:notesMasterId r:id="rId36"/>
  </p:notesMasterIdLst>
  <p:handoutMasterIdLst>
    <p:handoutMasterId r:id="rId37"/>
  </p:handoutMasterIdLst>
  <p:sldIdLst>
    <p:sldId id="363" r:id="rId8"/>
    <p:sldId id="285" r:id="rId9"/>
    <p:sldId id="284" r:id="rId10"/>
    <p:sldId id="1655" r:id="rId11"/>
    <p:sldId id="424" r:id="rId12"/>
    <p:sldId id="417" r:id="rId13"/>
    <p:sldId id="422" r:id="rId14"/>
    <p:sldId id="426" r:id="rId15"/>
    <p:sldId id="402" r:id="rId16"/>
    <p:sldId id="403" r:id="rId17"/>
    <p:sldId id="1656" r:id="rId18"/>
    <p:sldId id="439" r:id="rId19"/>
    <p:sldId id="440" r:id="rId20"/>
    <p:sldId id="441" r:id="rId21"/>
    <p:sldId id="442" r:id="rId22"/>
    <p:sldId id="443" r:id="rId23"/>
    <p:sldId id="444" r:id="rId24"/>
    <p:sldId id="462" r:id="rId25"/>
    <p:sldId id="446" r:id="rId26"/>
    <p:sldId id="445" r:id="rId27"/>
    <p:sldId id="447" r:id="rId28"/>
    <p:sldId id="449" r:id="rId29"/>
    <p:sldId id="448" r:id="rId30"/>
    <p:sldId id="452" r:id="rId31"/>
    <p:sldId id="1657" r:id="rId32"/>
    <p:sldId id="1627" r:id="rId33"/>
    <p:sldId id="1652" r:id="rId34"/>
    <p:sldId id="165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tile, Karen (PHMSA)" initials="GK(" lastIdx="2" clrIdx="0">
    <p:extLst>
      <p:ext uri="{19B8F6BF-5375-455C-9EA6-DF929625EA0E}">
        <p15:presenceInfo xmlns:p15="http://schemas.microsoft.com/office/powerpoint/2012/main" userId="S::karen.gentile@ad.dot.gov::89f9a1e4-e4df-4edc-8494-682c2b80985a" providerId="AD"/>
      </p:ext>
    </p:extLst>
  </p:cmAuthor>
  <p:cmAuthor id="2" name="McLaren, Chris (PHMSA)" initials="MC(" lastIdx="1" clrIdx="1">
    <p:extLst>
      <p:ext uri="{19B8F6BF-5375-455C-9EA6-DF929625EA0E}">
        <p15:presenceInfo xmlns:p15="http://schemas.microsoft.com/office/powerpoint/2012/main" userId="S::Chris.Mclaren@AD.DOT.GOV::863c9815-c178-496e-a190-6011028e5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5" autoAdjust="0"/>
    <p:restoredTop sz="65317" autoAdjust="0"/>
  </p:normalViewPr>
  <p:slideViewPr>
    <p:cSldViewPr>
      <p:cViewPr varScale="1">
        <p:scale>
          <a:sx n="52" d="100"/>
          <a:sy n="52" d="100"/>
        </p:scale>
        <p:origin x="98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684"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1329" tIns="45664" rIns="91329" bIns="45664"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1329" tIns="45664" rIns="91329" bIns="45664" rtlCol="0"/>
          <a:lstStyle>
            <a:lvl1pPr algn="r">
              <a:defRPr sz="1200"/>
            </a:lvl1pPr>
          </a:lstStyle>
          <a:p>
            <a:fld id="{A287493D-AE51-4418-9E71-36B23C2388DE}" type="datetimeFigureOut">
              <a:rPr lang="en-US" smtClean="0"/>
              <a:t>12/27/2022</a:t>
            </a:fld>
            <a:endParaRPr lang="en-US" dirty="0"/>
          </a:p>
        </p:txBody>
      </p:sp>
      <p:sp>
        <p:nvSpPr>
          <p:cNvPr id="4" name="Footer Placeholder 3"/>
          <p:cNvSpPr>
            <a:spLocks noGrp="1"/>
          </p:cNvSpPr>
          <p:nvPr>
            <p:ph type="ftr" sz="quarter" idx="2"/>
          </p:nvPr>
        </p:nvSpPr>
        <p:spPr>
          <a:xfrm>
            <a:off x="1" y="8830154"/>
            <a:ext cx="3037523" cy="464662"/>
          </a:xfrm>
          <a:prstGeom prst="rect">
            <a:avLst/>
          </a:prstGeom>
        </p:spPr>
        <p:txBody>
          <a:bodyPr vert="horz" lIns="91329" tIns="45664" rIns="91329" bIns="456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4"/>
            <a:ext cx="3037523" cy="464662"/>
          </a:xfrm>
          <a:prstGeom prst="rect">
            <a:avLst/>
          </a:prstGeom>
        </p:spPr>
        <p:txBody>
          <a:bodyPr vert="horz" lIns="91329" tIns="45664" rIns="91329" bIns="45664"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1318" tIns="45659" rIns="91318" bIns="45659" rtlCol="0"/>
          <a:lstStyle>
            <a:lvl1pPr algn="l">
              <a:defRPr sz="1200"/>
            </a:lvl1pPr>
          </a:lstStyle>
          <a:p>
            <a:endParaRPr lang="en-US" dirty="0"/>
          </a:p>
        </p:txBody>
      </p:sp>
      <p:sp>
        <p:nvSpPr>
          <p:cNvPr id="3" name="Date Placeholder 2"/>
          <p:cNvSpPr>
            <a:spLocks noGrp="1"/>
          </p:cNvSpPr>
          <p:nvPr>
            <p:ph type="dt" idx="1"/>
          </p:nvPr>
        </p:nvSpPr>
        <p:spPr>
          <a:xfrm>
            <a:off x="3971293" y="1"/>
            <a:ext cx="3037523" cy="464662"/>
          </a:xfrm>
          <a:prstGeom prst="rect">
            <a:avLst/>
          </a:prstGeom>
        </p:spPr>
        <p:txBody>
          <a:bodyPr vert="horz" lIns="91318" tIns="45659" rIns="91318" bIns="45659" rtlCol="0"/>
          <a:lstStyle>
            <a:lvl1pPr algn="r">
              <a:defRPr sz="1200"/>
            </a:lvl1pPr>
          </a:lstStyle>
          <a:p>
            <a:fld id="{6AA549CA-EEC1-486A-B810-B82C7E5C1304}" type="datetimeFigureOut">
              <a:rPr lang="en-US" smtClean="0"/>
              <a:t>12/27/2022</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18" tIns="45659" rIns="91318" bIns="45659" rtlCol="0" anchor="ctr"/>
          <a:lstStyle/>
          <a:p>
            <a:endParaRPr lang="en-US" dirty="0"/>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18" tIns="45659" rIns="91318" bIns="45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4"/>
            <a:ext cx="3037523" cy="464662"/>
          </a:xfrm>
          <a:prstGeom prst="rect">
            <a:avLst/>
          </a:prstGeom>
        </p:spPr>
        <p:txBody>
          <a:bodyPr vert="horz" lIns="91318" tIns="45659" rIns="91318" bIns="45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1318" tIns="45659" rIns="91318" bIns="45659"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228600"/>
            <a:ext cx="4189412" cy="3143250"/>
          </a:xfrm>
        </p:spPr>
      </p:sp>
      <p:sp>
        <p:nvSpPr>
          <p:cNvPr id="4" name="Slide Number Placeholder 3"/>
          <p:cNvSpPr>
            <a:spLocks noGrp="1"/>
          </p:cNvSpPr>
          <p:nvPr>
            <p:ph type="sldNum" sz="quarter" idx="10"/>
          </p:nvPr>
        </p:nvSpPr>
        <p:spPr/>
        <p:txBody>
          <a:bodyPr/>
          <a:lstStyle/>
          <a:p>
            <a:pPr marL="0" marR="0" lvl="0" indent="0" algn="r" defTabSz="911291" rtl="0" eaLnBrk="1" fontAlgn="auto" latinLnBrk="0" hangingPunct="1">
              <a:lnSpc>
                <a:spcPct val="100000"/>
              </a:lnSpc>
              <a:spcBef>
                <a:spcPts val="0"/>
              </a:spcBef>
              <a:spcAft>
                <a:spcPts val="0"/>
              </a:spcAft>
              <a:buClrTx/>
              <a:buSzTx/>
              <a:buFontTx/>
              <a:buNone/>
              <a:tabLst/>
              <a:defRPr/>
            </a:pPr>
            <a:fld id="{5E60EEC3-B016-4A2A-8E53-915EC796A4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29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A7E26A65-CB10-480C-B424-298D678D2F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1665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BE6A1520-AB07-4120-BA76-42A055C3CD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619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i="1" dirty="0"/>
          </a:p>
        </p:txBody>
      </p:sp>
      <p:sp>
        <p:nvSpPr>
          <p:cNvPr id="4" name="Slide Number Placeholder 3"/>
          <p:cNvSpPr>
            <a:spLocks noGrp="1"/>
          </p:cNvSpPr>
          <p:nvPr>
            <p:ph type="sldNum" sz="quarter" idx="10"/>
          </p:nvPr>
        </p:nvSpPr>
        <p:spPr/>
        <p:txBody>
          <a:bodyPr/>
          <a:lstStyle/>
          <a:p>
            <a:pPr marL="0" marR="0" lvl="0" indent="0" algn="r" defTabSz="942068"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06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67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0EEC3-B016-4A2A-8E53-915EC796A4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83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02717" y="76200"/>
            <a:ext cx="1421283"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Tree>
    <p:extLst>
      <p:ext uri="{BB962C8B-B14F-4D97-AF65-F5344CB8AC3E}">
        <p14:creationId xmlns:p14="http://schemas.microsoft.com/office/powerpoint/2010/main" val="154095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3"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4"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BC838908-D159-45D7-8F90-77E2C3602D1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02811782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5B7A4531-A716-4CF8-9C60-B81AC3A1B0CB}"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210875051"/>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B46ADC42-B06B-4033-98B3-85BCAAC12DCD}"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13656354"/>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94A21C29-5AE4-4303-AC4D-E98854509EA0}"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867000392"/>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4563"/>
            <a:ext cx="2057400" cy="5227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44563"/>
            <a:ext cx="6019800" cy="5227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A5DBF039-BA77-43B9-BB02-5AF685A3FB0A}"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4154157558"/>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3"/>
            <a:ext cx="8229600" cy="731837"/>
          </a:xfrm>
        </p:spPr>
        <p:txBody>
          <a:bodyPr/>
          <a:lstStyle/>
          <a:p>
            <a:r>
              <a:rPr lang="en-US"/>
              <a:t>Click to edit Master title style</a:t>
            </a:r>
          </a:p>
        </p:txBody>
      </p:sp>
      <p:sp>
        <p:nvSpPr>
          <p:cNvPr id="3" name="SmartArt Placeholder 2"/>
          <p:cNvSpPr>
            <a:spLocks noGrp="1"/>
          </p:cNvSpPr>
          <p:nvPr>
            <p:ph type="dgm" idx="1"/>
          </p:nvPr>
        </p:nvSpPr>
        <p:spPr>
          <a:xfrm>
            <a:off x="457200" y="2057400"/>
            <a:ext cx="8229600" cy="4114800"/>
          </a:xfrm>
        </p:spPr>
        <p:txBody>
          <a:bodyPr/>
          <a:lstStyle/>
          <a:p>
            <a:pPr lvl="0"/>
            <a:endParaRPr lang="en-US" noProof="0" dirty="0"/>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6F2FF4B-5D65-4A2D-AA93-336380785730}"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741954699"/>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31862" y="339725"/>
            <a:ext cx="7158036" cy="1412873"/>
          </a:xfrm>
          <a:prstGeom prst="rect">
            <a:avLst/>
          </a:prstGeom>
          <a:noFill/>
          <a:ln>
            <a:noFill/>
          </a:ln>
        </p:spPr>
        <p:txBody>
          <a:bodyPr lIns="91425" tIns="91425" rIns="91425" bIns="91425" anchor="t" anchorCtr="0"/>
          <a:lstStyle>
            <a:lvl1pPr algn="l" rtl="0">
              <a:lnSpc>
                <a:spcPct val="100000"/>
              </a:lnSpc>
              <a:spcBef>
                <a:spcPts val="0"/>
              </a:spcBef>
              <a:spcAft>
                <a:spcPts val="0"/>
              </a:spcAft>
              <a:defRPr sz="4000">
                <a:solidFill>
                  <a:schemeClr val="dk2"/>
                </a:solidFill>
                <a:latin typeface="Arial"/>
                <a:ea typeface="Arial"/>
                <a:cs typeface="Arial"/>
                <a:sym typeface="Arial"/>
              </a:defRPr>
            </a:lvl1pPr>
            <a:lvl2pPr algn="l" rtl="0">
              <a:lnSpc>
                <a:spcPct val="100000"/>
              </a:lnSpc>
              <a:spcBef>
                <a:spcPts val="0"/>
              </a:spcBef>
              <a:spcAft>
                <a:spcPts val="0"/>
              </a:spcAft>
              <a:defRPr sz="4000">
                <a:solidFill>
                  <a:schemeClr val="dk2"/>
                </a:solidFill>
                <a:latin typeface="Arial"/>
                <a:ea typeface="Arial"/>
                <a:cs typeface="Arial"/>
                <a:sym typeface="Arial"/>
              </a:defRPr>
            </a:lvl2pPr>
            <a:lvl3pPr algn="l" rtl="0">
              <a:lnSpc>
                <a:spcPct val="100000"/>
              </a:lnSpc>
              <a:spcBef>
                <a:spcPts val="0"/>
              </a:spcBef>
              <a:spcAft>
                <a:spcPts val="0"/>
              </a:spcAft>
              <a:defRPr sz="4000">
                <a:solidFill>
                  <a:schemeClr val="dk2"/>
                </a:solidFill>
                <a:latin typeface="Arial"/>
                <a:ea typeface="Arial"/>
                <a:cs typeface="Arial"/>
                <a:sym typeface="Arial"/>
              </a:defRPr>
            </a:lvl3pPr>
            <a:lvl4pPr algn="l" rtl="0">
              <a:lnSpc>
                <a:spcPct val="100000"/>
              </a:lnSpc>
              <a:spcBef>
                <a:spcPts val="0"/>
              </a:spcBef>
              <a:spcAft>
                <a:spcPts val="0"/>
              </a:spcAft>
              <a:defRPr sz="4000">
                <a:solidFill>
                  <a:schemeClr val="dk2"/>
                </a:solidFill>
                <a:latin typeface="Arial"/>
                <a:ea typeface="Arial"/>
                <a:cs typeface="Arial"/>
                <a:sym typeface="Arial"/>
              </a:defRPr>
            </a:lvl4pPr>
            <a:lvl5pPr algn="l" rtl="0">
              <a:lnSpc>
                <a:spcPct val="100000"/>
              </a:lnSpc>
              <a:spcBef>
                <a:spcPts val="0"/>
              </a:spcBef>
              <a:spcAft>
                <a:spcPts val="0"/>
              </a:spcAft>
              <a:defRPr sz="4000">
                <a:solidFill>
                  <a:schemeClr val="dk2"/>
                </a:solidFill>
                <a:latin typeface="Arial"/>
                <a:ea typeface="Arial"/>
                <a:cs typeface="Arial"/>
                <a:sym typeface="Arial"/>
              </a:defRPr>
            </a:lvl5pPr>
            <a:lvl6pPr algn="l" rtl="0">
              <a:lnSpc>
                <a:spcPct val="100000"/>
              </a:lnSpc>
              <a:spcBef>
                <a:spcPts val="0"/>
              </a:spcBef>
              <a:spcAft>
                <a:spcPts val="0"/>
              </a:spcAft>
              <a:defRPr sz="4000">
                <a:solidFill>
                  <a:schemeClr val="dk2"/>
                </a:solidFill>
                <a:latin typeface="Arial"/>
                <a:ea typeface="Arial"/>
                <a:cs typeface="Arial"/>
                <a:sym typeface="Arial"/>
              </a:defRPr>
            </a:lvl6pPr>
            <a:lvl7pPr algn="l" rtl="0">
              <a:lnSpc>
                <a:spcPct val="100000"/>
              </a:lnSpc>
              <a:spcBef>
                <a:spcPts val="0"/>
              </a:spcBef>
              <a:spcAft>
                <a:spcPts val="0"/>
              </a:spcAft>
              <a:defRPr sz="4000">
                <a:solidFill>
                  <a:schemeClr val="dk2"/>
                </a:solidFill>
                <a:latin typeface="Arial"/>
                <a:ea typeface="Arial"/>
                <a:cs typeface="Arial"/>
                <a:sym typeface="Arial"/>
              </a:defRPr>
            </a:lvl7pPr>
            <a:lvl8pPr algn="l" rtl="0">
              <a:lnSpc>
                <a:spcPct val="100000"/>
              </a:lnSpc>
              <a:spcBef>
                <a:spcPts val="0"/>
              </a:spcBef>
              <a:spcAft>
                <a:spcPts val="0"/>
              </a:spcAft>
              <a:defRPr sz="4000">
                <a:solidFill>
                  <a:schemeClr val="dk2"/>
                </a:solidFill>
                <a:latin typeface="Arial"/>
                <a:ea typeface="Arial"/>
                <a:cs typeface="Arial"/>
                <a:sym typeface="Arial"/>
              </a:defRPr>
            </a:lvl8pPr>
            <a:lvl9pPr algn="l" rtl="0">
              <a:lnSpc>
                <a:spcPct val="100000"/>
              </a:lnSpc>
              <a:spcBef>
                <a:spcPts val="0"/>
              </a:spcBef>
              <a:spcAft>
                <a:spcPts val="0"/>
              </a:spcAft>
              <a:defRPr sz="4000">
                <a:solidFill>
                  <a:schemeClr val="dk2"/>
                </a:solidFill>
                <a:latin typeface="Arial"/>
                <a:ea typeface="Arial"/>
                <a:cs typeface="Arial"/>
                <a:sym typeface="Arial"/>
              </a:defRPr>
            </a:lvl9pPr>
          </a:lstStyle>
          <a:p>
            <a:endParaRPr/>
          </a:p>
        </p:txBody>
      </p:sp>
      <p:sp>
        <p:nvSpPr>
          <p:cNvPr id="28" name="Shape 28"/>
          <p:cNvSpPr txBox="1">
            <a:spLocks noGrp="1"/>
          </p:cNvSpPr>
          <p:nvPr>
            <p:ph type="body" idx="1"/>
          </p:nvPr>
        </p:nvSpPr>
        <p:spPr>
          <a:xfrm>
            <a:off x="949325" y="1981200"/>
            <a:ext cx="7661275" cy="4114800"/>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1pPr>
            <a:lvl2pPr marL="889000" indent="-273050" rtl="0">
              <a:lnSpc>
                <a:spcPct val="100000"/>
              </a:lnSpc>
              <a:spcBef>
                <a:spcPts val="560"/>
              </a:spcBef>
              <a:spcAft>
                <a:spcPts val="0"/>
              </a:spcAft>
              <a:buClr>
                <a:schemeClr val="hlink"/>
              </a:buClr>
              <a:buFont typeface="Arial"/>
              <a:buChar char="•"/>
              <a:defRPr sz="2800"/>
            </a:lvl2pPr>
            <a:lvl3pPr marL="1293812" indent="-249237" rtl="0">
              <a:lnSpc>
                <a:spcPct val="100000"/>
              </a:lnSpc>
              <a:spcBef>
                <a:spcPts val="480"/>
              </a:spcBef>
              <a:spcAft>
                <a:spcPts val="0"/>
              </a:spcAft>
              <a:buClr>
                <a:schemeClr val="accent1"/>
              </a:buClr>
              <a:buFont typeface="Arial"/>
              <a:buChar char="•"/>
              <a:defRPr sz="2400"/>
            </a:lvl3pPr>
            <a:lvl4pPr marL="1681161" indent="-258760" rtl="0">
              <a:lnSpc>
                <a:spcPct val="100000"/>
              </a:lnSpc>
              <a:spcBef>
                <a:spcPts val="400"/>
              </a:spcBef>
              <a:spcAft>
                <a:spcPts val="0"/>
              </a:spcAft>
              <a:buClr>
                <a:schemeClr val="hlink"/>
              </a:buClr>
              <a:buFont typeface="Arial"/>
              <a:buChar char="•"/>
              <a:defRPr sz="2000"/>
            </a:lvl4pPr>
            <a:lvl5pPr marL="2070100" indent="-266700" rtl="0">
              <a:lnSpc>
                <a:spcPct val="100000"/>
              </a:lnSpc>
              <a:spcBef>
                <a:spcPts val="400"/>
              </a:spcBef>
              <a:spcAft>
                <a:spcPts val="0"/>
              </a:spcAft>
              <a:buClr>
                <a:schemeClr val="accent1"/>
              </a:buClr>
              <a:buFont typeface="Arial"/>
              <a:buChar char="•"/>
              <a:defRPr sz="2000"/>
            </a:lvl5pPr>
            <a:lvl6pPr marL="2459037" indent="-192086"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6pPr>
            <a:lvl7pPr marL="2847975" indent="-200025"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7pPr>
            <a:lvl8pPr marL="3236912" indent="-195261"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8pPr>
            <a:lvl9pPr marL="3625850" indent="-203200"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9pPr>
          </a:lstStyle>
          <a:p>
            <a:endParaRPr/>
          </a:p>
        </p:txBody>
      </p:sp>
      <p:sp>
        <p:nvSpPr>
          <p:cNvPr id="29" name="Shape 29"/>
          <p:cNvSpPr txBox="1">
            <a:spLocks noGrp="1"/>
          </p:cNvSpPr>
          <p:nvPr>
            <p:ph type="dt" idx="10"/>
          </p:nvPr>
        </p:nvSpPr>
        <p:spPr>
          <a:xfrm>
            <a:off x="94615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0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eaLnBrk="0" fontAlgn="base" hangingPunct="0"/>
            <a:endParaRPr dirty="0"/>
          </a:p>
        </p:txBody>
      </p:sp>
      <p:sp>
        <p:nvSpPr>
          <p:cNvPr id="30" name="Shape 30"/>
          <p:cNvSpPr txBox="1">
            <a:spLocks noGrp="1"/>
          </p:cNvSpPr>
          <p:nvPr>
            <p:ph type="ftr" idx="11"/>
          </p:nvPr>
        </p:nvSpPr>
        <p:spPr>
          <a:xfrm>
            <a:off x="3352800" y="6248400"/>
            <a:ext cx="28956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sz="10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eaLnBrk="0" fontAlgn="base" hangingPunct="0"/>
            <a:endParaRPr dirty="0"/>
          </a:p>
        </p:txBody>
      </p:sp>
      <p:sp>
        <p:nvSpPr>
          <p:cNvPr id="31" name="Shape 31"/>
          <p:cNvSpPr txBox="1">
            <a:spLocks noGrp="1"/>
          </p:cNvSpPr>
          <p:nvPr>
            <p:ph type="sldNum" idx="12"/>
          </p:nvPr>
        </p:nvSpPr>
        <p:spPr>
          <a:xfrm>
            <a:off x="6705600" y="6248400"/>
            <a:ext cx="19049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sz="10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eaLnBrk="0" fontAlgn="base" hangingPunct="0"/>
            <a:endParaRPr dirty="0"/>
          </a:p>
        </p:txBody>
      </p:sp>
    </p:spTree>
    <p:extLst>
      <p:ext uri="{BB962C8B-B14F-4D97-AF65-F5344CB8AC3E}">
        <p14:creationId xmlns:p14="http://schemas.microsoft.com/office/powerpoint/2010/main" val="332468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0BA2E05-0D4B-4030-BBAD-A8B2D63CBF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9448800" cy="7086600"/>
          </a:xfrm>
          <a:prstGeom prst="rect">
            <a:avLst/>
          </a:prstGeom>
        </p:spPr>
      </p:pic>
      <p:sp>
        <p:nvSpPr>
          <p:cNvPr id="13" name="Rectangle 12">
            <a:extLst>
              <a:ext uri="{FF2B5EF4-FFF2-40B4-BE49-F238E27FC236}">
                <a16:creationId xmlns:a16="http://schemas.microsoft.com/office/drawing/2014/main" id="{24534713-340E-4E35-9471-3A381E853A8B}"/>
              </a:ext>
            </a:extLst>
          </p:cNvPr>
          <p:cNvSpPr/>
          <p:nvPr userDrawn="1"/>
        </p:nvSpPr>
        <p:spPr>
          <a:xfrm>
            <a:off x="-37032" y="4659182"/>
            <a:ext cx="9144000" cy="1526509"/>
          </a:xfrm>
          <a:prstGeom prst="rect">
            <a:avLst/>
          </a:prstGeom>
          <a:solidFill>
            <a:srgbClr val="6DB33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t>
            </a:r>
          </a:p>
        </p:txBody>
      </p:sp>
      <p:sp>
        <p:nvSpPr>
          <p:cNvPr id="15" name="Rectangle 14">
            <a:extLst>
              <a:ext uri="{FF2B5EF4-FFF2-40B4-BE49-F238E27FC236}">
                <a16:creationId xmlns:a16="http://schemas.microsoft.com/office/drawing/2014/main" id="{4127F874-C5C4-40F4-A7F7-9DF12EDED786}"/>
              </a:ext>
            </a:extLst>
          </p:cNvPr>
          <p:cNvSpPr/>
          <p:nvPr userDrawn="1"/>
        </p:nvSpPr>
        <p:spPr>
          <a:xfrm>
            <a:off x="-74064" y="4654549"/>
            <a:ext cx="9132077" cy="1416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A picture containing drawing&#10;&#10;Description automatically generated">
            <a:extLst>
              <a:ext uri="{FF2B5EF4-FFF2-40B4-BE49-F238E27FC236}">
                <a16:creationId xmlns:a16="http://schemas.microsoft.com/office/drawing/2014/main" id="{DE0F4A35-5CE6-4A9E-82FF-5F68874E7B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1600201"/>
            <a:ext cx="762000" cy="737572"/>
          </a:xfrm>
          <a:prstGeom prst="rect">
            <a:avLst/>
          </a:prstGeom>
        </p:spPr>
      </p:pic>
    </p:spTree>
    <p:extLst>
      <p:ext uri="{BB962C8B-B14F-4D97-AF65-F5344CB8AC3E}">
        <p14:creationId xmlns:p14="http://schemas.microsoft.com/office/powerpoint/2010/main" val="96981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0BA2E05-0D4B-4030-BBAD-A8B2D63CBF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613"/>
            <a:ext cx="9144000" cy="6858000"/>
          </a:xfrm>
          <a:prstGeom prst="rect">
            <a:avLst/>
          </a:prstGeom>
        </p:spPr>
      </p:pic>
      <p:sp>
        <p:nvSpPr>
          <p:cNvPr id="13" name="Rectangle 12">
            <a:extLst>
              <a:ext uri="{FF2B5EF4-FFF2-40B4-BE49-F238E27FC236}">
                <a16:creationId xmlns:a16="http://schemas.microsoft.com/office/drawing/2014/main" id="{24534713-340E-4E35-9471-3A381E853A8B}"/>
              </a:ext>
            </a:extLst>
          </p:cNvPr>
          <p:cNvSpPr/>
          <p:nvPr userDrawn="1"/>
        </p:nvSpPr>
        <p:spPr>
          <a:xfrm>
            <a:off x="-37032" y="4659182"/>
            <a:ext cx="9144000" cy="1526509"/>
          </a:xfrm>
          <a:prstGeom prst="rect">
            <a:avLst/>
          </a:prstGeom>
          <a:solidFill>
            <a:srgbClr val="6DB33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t>
            </a:r>
          </a:p>
        </p:txBody>
      </p:sp>
      <p:sp>
        <p:nvSpPr>
          <p:cNvPr id="15" name="Rectangle 14">
            <a:extLst>
              <a:ext uri="{FF2B5EF4-FFF2-40B4-BE49-F238E27FC236}">
                <a16:creationId xmlns:a16="http://schemas.microsoft.com/office/drawing/2014/main" id="{4127F874-C5C4-40F4-A7F7-9DF12EDED786}"/>
              </a:ext>
            </a:extLst>
          </p:cNvPr>
          <p:cNvSpPr/>
          <p:nvPr userDrawn="1"/>
        </p:nvSpPr>
        <p:spPr>
          <a:xfrm>
            <a:off x="-74064" y="4654549"/>
            <a:ext cx="9132077" cy="14160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A picture containing drawing&#10;&#10;Description automatically generated">
            <a:extLst>
              <a:ext uri="{FF2B5EF4-FFF2-40B4-BE49-F238E27FC236}">
                <a16:creationId xmlns:a16="http://schemas.microsoft.com/office/drawing/2014/main" id="{DE0F4A35-5CE6-4A9E-82FF-5F68874E7B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1" y="1873096"/>
            <a:ext cx="662751" cy="641504"/>
          </a:xfrm>
          <a:prstGeom prst="rect">
            <a:avLst/>
          </a:prstGeom>
        </p:spPr>
      </p:pic>
    </p:spTree>
    <p:extLst>
      <p:ext uri="{BB962C8B-B14F-4D97-AF65-F5344CB8AC3E}">
        <p14:creationId xmlns:p14="http://schemas.microsoft.com/office/powerpoint/2010/main" val="3665593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Rectangle 10"/>
          <p:cNvSpPr/>
          <p:nvPr userDrawn="1"/>
        </p:nvSpPr>
        <p:spPr>
          <a:xfrm>
            <a:off x="0" y="3835400"/>
            <a:ext cx="9144000" cy="2209800"/>
          </a:xfrm>
          <a:prstGeom prst="rect">
            <a:avLst/>
          </a:prstGeom>
          <a:solidFill>
            <a:srgbClr val="6DB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85800" y="4445001"/>
            <a:ext cx="7772400" cy="610820"/>
          </a:xfrm>
        </p:spPr>
        <p:txBody>
          <a:bodyPr>
            <a:noAutofit/>
          </a:bodyPr>
          <a:lstStyle>
            <a:lvl1pPr algn="ctr">
              <a:defRPr lang="en-US" sz="4500" b="1" kern="1200" smtClean="0">
                <a:solidFill>
                  <a:schemeClr val="bg1"/>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5054600"/>
            <a:ext cx="6400800" cy="764440"/>
          </a:xfrm>
        </p:spPr>
        <p:txBody>
          <a:bodyPr>
            <a:normAutofit/>
          </a:bodyPr>
          <a:lstStyle>
            <a:lvl1pPr marL="0" indent="0" algn="ctr">
              <a:buNone/>
              <a:defRPr lang="en-US" sz="1800" kern="1200" smtClean="0">
                <a:solidFill>
                  <a:srgbClr val="223982"/>
                </a:solidFill>
                <a:latin typeface="+mj-lt"/>
                <a:ea typeface="+mj-ea"/>
                <a:cs typeface="+mj-cs"/>
              </a:defRPr>
            </a:lvl1pPr>
            <a:lvl2pPr marL="457162" indent="0" algn="ctr">
              <a:buNone/>
              <a:defRPr>
                <a:solidFill>
                  <a:schemeClr val="tx1">
                    <a:tint val="75000"/>
                  </a:schemeClr>
                </a:solidFill>
              </a:defRPr>
            </a:lvl2pPr>
            <a:lvl3pPr marL="914324" indent="0" algn="ctr">
              <a:buNone/>
              <a:defRPr>
                <a:solidFill>
                  <a:schemeClr val="tx1">
                    <a:tint val="75000"/>
                  </a:schemeClr>
                </a:solidFill>
              </a:defRPr>
            </a:lvl3pPr>
            <a:lvl4pPr marL="1371486" indent="0" algn="ctr">
              <a:buNone/>
              <a:defRPr>
                <a:solidFill>
                  <a:schemeClr val="tx1">
                    <a:tint val="75000"/>
                  </a:schemeClr>
                </a:solidFill>
              </a:defRPr>
            </a:lvl4pPr>
            <a:lvl5pPr marL="1828648" indent="0" algn="ctr">
              <a:buNone/>
              <a:defRPr>
                <a:solidFill>
                  <a:schemeClr val="tx1">
                    <a:tint val="75000"/>
                  </a:schemeClr>
                </a:solidFill>
              </a:defRPr>
            </a:lvl5pPr>
            <a:lvl6pPr marL="2285810" indent="0" algn="ctr">
              <a:buNone/>
              <a:defRPr>
                <a:solidFill>
                  <a:schemeClr val="tx1">
                    <a:tint val="75000"/>
                  </a:schemeClr>
                </a:solidFill>
              </a:defRPr>
            </a:lvl6pPr>
            <a:lvl7pPr marL="2742972"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406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28956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219F28EF-447D-42BE-84AD-4173871F876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Tree>
    <p:extLst>
      <p:ext uri="{BB962C8B-B14F-4D97-AF65-F5344CB8AC3E}">
        <p14:creationId xmlns:p14="http://schemas.microsoft.com/office/powerpoint/2010/main" val="3067193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820BD-A8DD-4082-99CB-2A1FCED1195C}"/>
              </a:ext>
            </a:extLst>
          </p:cNvPr>
          <p:cNvPicPr>
            <a:picLocks noChangeAspect="1"/>
          </p:cNvPicPr>
          <p:nvPr userDrawn="1"/>
        </p:nvPicPr>
        <p:blipFill>
          <a:blip r:embed="rId2"/>
          <a:stretch>
            <a:fillRect/>
          </a:stretch>
        </p:blipFill>
        <p:spPr>
          <a:xfrm>
            <a:off x="6096000" y="6104002"/>
            <a:ext cx="2743200" cy="448119"/>
          </a:xfrm>
          <a:prstGeom prst="rect">
            <a:avLst/>
          </a:prstGeom>
        </p:spPr>
      </p:pic>
      <p:sp>
        <p:nvSpPr>
          <p:cNvPr id="12" name="Text Placeholder 11">
            <a:extLst>
              <a:ext uri="{FF2B5EF4-FFF2-40B4-BE49-F238E27FC236}">
                <a16:creationId xmlns:a16="http://schemas.microsoft.com/office/drawing/2014/main" id="{E9868A46-C148-40E8-A1A7-5B704B5D7A43}"/>
              </a:ext>
            </a:extLst>
          </p:cNvPr>
          <p:cNvSpPr>
            <a:spLocks noGrp="1"/>
          </p:cNvSpPr>
          <p:nvPr>
            <p:ph type="body" sz="quarter" idx="10"/>
          </p:nvPr>
        </p:nvSpPr>
        <p:spPr>
          <a:xfrm>
            <a:off x="457200" y="381000"/>
            <a:ext cx="8001000" cy="5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B5E37AFA-16A2-4B0B-9D3A-18F59095354B}"/>
              </a:ext>
            </a:extLst>
          </p:cNvPr>
          <p:cNvPicPr>
            <a:picLocks noChangeAspect="1"/>
          </p:cNvPicPr>
          <p:nvPr userDrawn="1"/>
        </p:nvPicPr>
        <p:blipFill>
          <a:blip r:embed="rId3"/>
          <a:stretch>
            <a:fillRect/>
          </a:stretch>
        </p:blipFill>
        <p:spPr>
          <a:xfrm>
            <a:off x="5687534" y="6128907"/>
            <a:ext cx="408467" cy="398307"/>
          </a:xfrm>
          <a:prstGeom prst="rect">
            <a:avLst/>
          </a:prstGeom>
        </p:spPr>
      </p:pic>
    </p:spTree>
    <p:extLst>
      <p:ext uri="{BB962C8B-B14F-4D97-AF65-F5344CB8AC3E}">
        <p14:creationId xmlns:p14="http://schemas.microsoft.com/office/powerpoint/2010/main" val="5727129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820BD-A8DD-4082-99CB-2A1FCED1195C}"/>
              </a:ext>
            </a:extLst>
          </p:cNvPr>
          <p:cNvPicPr>
            <a:picLocks noChangeAspect="1"/>
          </p:cNvPicPr>
          <p:nvPr userDrawn="1"/>
        </p:nvPicPr>
        <p:blipFill>
          <a:blip r:embed="rId2"/>
          <a:stretch>
            <a:fillRect/>
          </a:stretch>
        </p:blipFill>
        <p:spPr>
          <a:xfrm>
            <a:off x="6096000" y="6104002"/>
            <a:ext cx="2743200" cy="448119"/>
          </a:xfrm>
          <a:prstGeom prst="rect">
            <a:avLst/>
          </a:prstGeom>
        </p:spPr>
      </p:pic>
      <p:sp>
        <p:nvSpPr>
          <p:cNvPr id="12" name="Text Placeholder 11">
            <a:extLst>
              <a:ext uri="{FF2B5EF4-FFF2-40B4-BE49-F238E27FC236}">
                <a16:creationId xmlns:a16="http://schemas.microsoft.com/office/drawing/2014/main" id="{E9868A46-C148-40E8-A1A7-5B704B5D7A43}"/>
              </a:ext>
            </a:extLst>
          </p:cNvPr>
          <p:cNvSpPr>
            <a:spLocks noGrp="1"/>
          </p:cNvSpPr>
          <p:nvPr>
            <p:ph type="body" sz="quarter" idx="10"/>
          </p:nvPr>
        </p:nvSpPr>
        <p:spPr>
          <a:xfrm>
            <a:off x="457200" y="381000"/>
            <a:ext cx="8001000" cy="5384800"/>
          </a:xfrm>
        </p:spPr>
        <p:txBody>
          <a:bodyPr/>
          <a:lstStyle>
            <a:lvl1pPr>
              <a:defRPr>
                <a:solidFill>
                  <a:srgbClr val="0078C1"/>
                </a:solidFill>
              </a:defRPr>
            </a:lvl1pPr>
            <a:lvl2pPr>
              <a:defRPr>
                <a:solidFill>
                  <a:srgbClr val="6DB33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3AEAE1C7-429A-4D8F-8DB7-F70E6D010C92}"/>
              </a:ext>
            </a:extLst>
          </p:cNvPr>
          <p:cNvPicPr>
            <a:picLocks noChangeAspect="1"/>
          </p:cNvPicPr>
          <p:nvPr userDrawn="1"/>
        </p:nvPicPr>
        <p:blipFill>
          <a:blip r:embed="rId3"/>
          <a:stretch>
            <a:fillRect/>
          </a:stretch>
        </p:blipFill>
        <p:spPr>
          <a:xfrm>
            <a:off x="5687534" y="6128907"/>
            <a:ext cx="408467" cy="398307"/>
          </a:xfrm>
          <a:prstGeom prst="rect">
            <a:avLst/>
          </a:prstGeom>
        </p:spPr>
      </p:pic>
    </p:spTree>
    <p:extLst>
      <p:ext uri="{BB962C8B-B14F-4D97-AF65-F5344CB8AC3E}">
        <p14:creationId xmlns:p14="http://schemas.microsoft.com/office/powerpoint/2010/main" val="36482154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820BD-A8DD-4082-99CB-2A1FCED1195C}"/>
              </a:ext>
            </a:extLst>
          </p:cNvPr>
          <p:cNvPicPr>
            <a:picLocks noChangeAspect="1"/>
          </p:cNvPicPr>
          <p:nvPr userDrawn="1"/>
        </p:nvPicPr>
        <p:blipFill>
          <a:blip r:embed="rId2"/>
          <a:stretch>
            <a:fillRect/>
          </a:stretch>
        </p:blipFill>
        <p:spPr>
          <a:xfrm>
            <a:off x="6096000" y="6104002"/>
            <a:ext cx="2743200" cy="448119"/>
          </a:xfrm>
          <a:prstGeom prst="rect">
            <a:avLst/>
          </a:prstGeom>
        </p:spPr>
      </p:pic>
      <p:sp>
        <p:nvSpPr>
          <p:cNvPr id="3" name="Text Placeholder 2">
            <a:extLst>
              <a:ext uri="{FF2B5EF4-FFF2-40B4-BE49-F238E27FC236}">
                <a16:creationId xmlns:a16="http://schemas.microsoft.com/office/drawing/2014/main" id="{4D8126DD-C362-424F-A197-11F5B8446CA5}"/>
              </a:ext>
            </a:extLst>
          </p:cNvPr>
          <p:cNvSpPr>
            <a:spLocks noGrp="1"/>
          </p:cNvSpPr>
          <p:nvPr>
            <p:ph type="body" sz="quarter" idx="10"/>
          </p:nvPr>
        </p:nvSpPr>
        <p:spPr>
          <a:xfrm>
            <a:off x="533400" y="482600"/>
            <a:ext cx="7924800" cy="5384800"/>
          </a:xfrm>
        </p:spPr>
        <p:txBody>
          <a:bodyPr/>
          <a:lstStyle>
            <a:lvl1pPr>
              <a:defRPr>
                <a:solidFill>
                  <a:srgbClr val="6DB331"/>
                </a:solidFill>
              </a:defRPr>
            </a:lvl1pPr>
            <a:lvl2pPr>
              <a:defRPr>
                <a:solidFill>
                  <a:srgbClr val="0078C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FC91B72B-B72D-4AFA-9FCA-35E3E39B4C84}"/>
              </a:ext>
            </a:extLst>
          </p:cNvPr>
          <p:cNvPicPr>
            <a:picLocks noChangeAspect="1"/>
          </p:cNvPicPr>
          <p:nvPr userDrawn="1"/>
        </p:nvPicPr>
        <p:blipFill>
          <a:blip r:embed="rId3"/>
          <a:stretch>
            <a:fillRect/>
          </a:stretch>
        </p:blipFill>
        <p:spPr>
          <a:xfrm>
            <a:off x="5687534" y="6128907"/>
            <a:ext cx="408467" cy="398307"/>
          </a:xfrm>
          <a:prstGeom prst="rect">
            <a:avLst/>
          </a:prstGeom>
        </p:spPr>
      </p:pic>
    </p:spTree>
    <p:extLst>
      <p:ext uri="{BB962C8B-B14F-4D97-AF65-F5344CB8AC3E}">
        <p14:creationId xmlns:p14="http://schemas.microsoft.com/office/powerpoint/2010/main" val="8191828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820BD-A8DD-4082-99CB-2A1FCED1195C}"/>
              </a:ext>
            </a:extLst>
          </p:cNvPr>
          <p:cNvPicPr>
            <a:picLocks noChangeAspect="1"/>
          </p:cNvPicPr>
          <p:nvPr userDrawn="1"/>
        </p:nvPicPr>
        <p:blipFill>
          <a:blip r:embed="rId2"/>
          <a:stretch>
            <a:fillRect/>
          </a:stretch>
        </p:blipFill>
        <p:spPr>
          <a:xfrm>
            <a:off x="6096000" y="6104002"/>
            <a:ext cx="2743200" cy="448119"/>
          </a:xfrm>
          <a:prstGeom prst="rect">
            <a:avLst/>
          </a:prstGeom>
        </p:spPr>
      </p:pic>
      <p:sp>
        <p:nvSpPr>
          <p:cNvPr id="3" name="Content Placeholder 2">
            <a:extLst>
              <a:ext uri="{FF2B5EF4-FFF2-40B4-BE49-F238E27FC236}">
                <a16:creationId xmlns:a16="http://schemas.microsoft.com/office/drawing/2014/main" id="{2D3887D3-DB59-4247-8B3B-841E5AC3B999}"/>
              </a:ext>
            </a:extLst>
          </p:cNvPr>
          <p:cNvSpPr>
            <a:spLocks noGrp="1"/>
          </p:cNvSpPr>
          <p:nvPr>
            <p:ph sz="quarter" idx="10"/>
          </p:nvPr>
        </p:nvSpPr>
        <p:spPr>
          <a:xfrm>
            <a:off x="685800" y="787400"/>
            <a:ext cx="77724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8B70B6F1-6D9C-45C8-9780-EE3C567768E9}"/>
              </a:ext>
            </a:extLst>
          </p:cNvPr>
          <p:cNvPicPr>
            <a:picLocks noChangeAspect="1"/>
          </p:cNvPicPr>
          <p:nvPr userDrawn="1"/>
        </p:nvPicPr>
        <p:blipFill>
          <a:blip r:embed="rId3"/>
          <a:stretch>
            <a:fillRect/>
          </a:stretch>
        </p:blipFill>
        <p:spPr>
          <a:xfrm>
            <a:off x="5687534" y="6128907"/>
            <a:ext cx="408467" cy="398307"/>
          </a:xfrm>
          <a:prstGeom prst="rect">
            <a:avLst/>
          </a:prstGeom>
        </p:spPr>
      </p:pic>
    </p:spTree>
    <p:extLst>
      <p:ext uri="{BB962C8B-B14F-4D97-AF65-F5344CB8AC3E}">
        <p14:creationId xmlns:p14="http://schemas.microsoft.com/office/powerpoint/2010/main" val="35793481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E820BD-A8DD-4082-99CB-2A1FCED1195C}"/>
              </a:ext>
            </a:extLst>
          </p:cNvPr>
          <p:cNvPicPr>
            <a:picLocks noChangeAspect="1"/>
          </p:cNvPicPr>
          <p:nvPr userDrawn="1"/>
        </p:nvPicPr>
        <p:blipFill>
          <a:blip r:embed="rId2"/>
          <a:stretch>
            <a:fillRect/>
          </a:stretch>
        </p:blipFill>
        <p:spPr>
          <a:xfrm>
            <a:off x="6096000" y="6104002"/>
            <a:ext cx="2743200" cy="448119"/>
          </a:xfrm>
          <a:prstGeom prst="rect">
            <a:avLst/>
          </a:prstGeom>
        </p:spPr>
      </p:pic>
      <p:sp>
        <p:nvSpPr>
          <p:cNvPr id="3" name="Chart Placeholder 2">
            <a:extLst>
              <a:ext uri="{FF2B5EF4-FFF2-40B4-BE49-F238E27FC236}">
                <a16:creationId xmlns:a16="http://schemas.microsoft.com/office/drawing/2014/main" id="{E52B367D-7495-47B1-A573-91375BA97CAA}"/>
              </a:ext>
            </a:extLst>
          </p:cNvPr>
          <p:cNvSpPr>
            <a:spLocks noGrp="1"/>
          </p:cNvSpPr>
          <p:nvPr>
            <p:ph type="chart" sz="quarter" idx="10"/>
          </p:nvPr>
        </p:nvSpPr>
        <p:spPr>
          <a:xfrm>
            <a:off x="990600" y="787400"/>
            <a:ext cx="7239000" cy="4775200"/>
          </a:xfrm>
        </p:spPr>
        <p:txBody>
          <a:bodyPr/>
          <a:lstStyle/>
          <a:p>
            <a:endParaRPr lang="en-US" dirty="0"/>
          </a:p>
        </p:txBody>
      </p:sp>
      <p:pic>
        <p:nvPicPr>
          <p:cNvPr id="4" name="Picture 3">
            <a:extLst>
              <a:ext uri="{FF2B5EF4-FFF2-40B4-BE49-F238E27FC236}">
                <a16:creationId xmlns:a16="http://schemas.microsoft.com/office/drawing/2014/main" id="{16C05C86-558F-443E-BFE5-4DA043687B1E}"/>
              </a:ext>
            </a:extLst>
          </p:cNvPr>
          <p:cNvPicPr>
            <a:picLocks noChangeAspect="1"/>
          </p:cNvPicPr>
          <p:nvPr userDrawn="1"/>
        </p:nvPicPr>
        <p:blipFill>
          <a:blip r:embed="rId3"/>
          <a:stretch>
            <a:fillRect/>
          </a:stretch>
        </p:blipFill>
        <p:spPr>
          <a:xfrm>
            <a:off x="5687534" y="6124217"/>
            <a:ext cx="408467" cy="398307"/>
          </a:xfrm>
          <a:prstGeom prst="rect">
            <a:avLst/>
          </a:prstGeom>
        </p:spPr>
      </p:pic>
    </p:spTree>
    <p:extLst>
      <p:ext uri="{BB962C8B-B14F-4D97-AF65-F5344CB8AC3E}">
        <p14:creationId xmlns:p14="http://schemas.microsoft.com/office/powerpoint/2010/main" val="6884966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2D42104-1490-4190-85DD-8C537C215E59}"/>
              </a:ext>
            </a:extLst>
          </p:cNvPr>
          <p:cNvPicPr>
            <a:picLocks noChangeAspect="1"/>
          </p:cNvPicPr>
          <p:nvPr userDrawn="1"/>
        </p:nvPicPr>
        <p:blipFill>
          <a:blip r:embed="rId2" cstate="print">
            <a:alphaModFix amt="70000"/>
            <a:extLst>
              <a:ext uri="{28A0092B-C50C-407E-A947-70E740481C1C}">
                <a14:useLocalDpi xmlns:a14="http://schemas.microsoft.com/office/drawing/2010/main" val="0"/>
              </a:ext>
            </a:extLst>
          </a:blip>
          <a:stretch>
            <a:fillRect/>
          </a:stretch>
        </p:blipFill>
        <p:spPr>
          <a:xfrm>
            <a:off x="-836828" y="-1346200"/>
            <a:ext cx="10285628" cy="9144000"/>
          </a:xfrm>
          <a:prstGeom prst="rect">
            <a:avLst/>
          </a:prstGeom>
        </p:spPr>
      </p:pic>
      <p:sp>
        <p:nvSpPr>
          <p:cNvPr id="8" name="Rectangle 7">
            <a:extLst>
              <a:ext uri="{FF2B5EF4-FFF2-40B4-BE49-F238E27FC236}">
                <a16:creationId xmlns:a16="http://schemas.microsoft.com/office/drawing/2014/main" id="{7B43A093-D212-47CC-8829-263CBDA77172}"/>
              </a:ext>
            </a:extLst>
          </p:cNvPr>
          <p:cNvSpPr/>
          <p:nvPr userDrawn="1"/>
        </p:nvSpPr>
        <p:spPr>
          <a:xfrm rot="18553603">
            <a:off x="-5726249" y="-218664"/>
            <a:ext cx="12941260" cy="4621973"/>
          </a:xfrm>
          <a:prstGeom prst="rect">
            <a:avLst/>
          </a:prstGeom>
          <a:solidFill>
            <a:srgbClr val="0078C1">
              <a:alpha val="7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BE660E4A-2EB7-4540-B2B2-CC07E92CED84}"/>
              </a:ext>
            </a:extLst>
          </p:cNvPr>
          <p:cNvSpPr/>
          <p:nvPr userDrawn="1"/>
        </p:nvSpPr>
        <p:spPr>
          <a:xfrm rot="18553603">
            <a:off x="1131750" y="3421459"/>
            <a:ext cx="12941260" cy="4621973"/>
          </a:xfrm>
          <a:prstGeom prst="rect">
            <a:avLst/>
          </a:prstGeom>
          <a:solidFill>
            <a:srgbClr val="0078C1">
              <a:alpha val="7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F641C43-6834-4924-86C6-7F2BE09031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7800" y="6070600"/>
            <a:ext cx="2651854" cy="433197"/>
          </a:xfrm>
          <a:prstGeom prst="rect">
            <a:avLst/>
          </a:prstGeom>
        </p:spPr>
      </p:pic>
      <p:sp>
        <p:nvSpPr>
          <p:cNvPr id="18" name="Text Placeholder 17">
            <a:extLst>
              <a:ext uri="{FF2B5EF4-FFF2-40B4-BE49-F238E27FC236}">
                <a16:creationId xmlns:a16="http://schemas.microsoft.com/office/drawing/2014/main" id="{7007F2B0-217D-40F7-B028-D046717EE7B4}"/>
              </a:ext>
            </a:extLst>
          </p:cNvPr>
          <p:cNvSpPr>
            <a:spLocks noGrp="1"/>
          </p:cNvSpPr>
          <p:nvPr>
            <p:ph type="body" sz="quarter" idx="10"/>
          </p:nvPr>
        </p:nvSpPr>
        <p:spPr>
          <a:xfrm>
            <a:off x="609600" y="482600"/>
            <a:ext cx="281940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pic>
        <p:nvPicPr>
          <p:cNvPr id="24" name="Picture 23" descr="A picture containing wheel&#10;&#10;Description automatically generated">
            <a:extLst>
              <a:ext uri="{FF2B5EF4-FFF2-40B4-BE49-F238E27FC236}">
                <a16:creationId xmlns:a16="http://schemas.microsoft.com/office/drawing/2014/main" id="{94DA9529-493E-49F0-BC0D-B51A3491EC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6536"/>
          <a:stretch/>
        </p:blipFill>
        <p:spPr>
          <a:xfrm>
            <a:off x="5603560" y="258083"/>
            <a:ext cx="1371600" cy="449035"/>
          </a:xfrm>
          <a:prstGeom prst="rect">
            <a:avLst/>
          </a:prstGeom>
        </p:spPr>
      </p:pic>
    </p:spTree>
    <p:extLst>
      <p:ext uri="{BB962C8B-B14F-4D97-AF65-F5344CB8AC3E}">
        <p14:creationId xmlns:p14="http://schemas.microsoft.com/office/powerpoint/2010/main" val="1759999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3475" y="531020"/>
            <a:ext cx="4648200" cy="715961"/>
          </a:xfrm>
        </p:spPr>
        <p:txBody>
          <a:bodyPr>
            <a:normAutofit/>
          </a:bodyPr>
          <a:lstStyle>
            <a:lvl1pPr algn="l">
              <a:defRPr sz="2800">
                <a:solidFill>
                  <a:srgbClr val="007ECA"/>
                </a:solidFill>
              </a:defRPr>
            </a:lvl1pPr>
          </a:lstStyle>
          <a:p>
            <a:r>
              <a:rPr lang="en-US" dirty="0"/>
              <a:t>You can edit this slide</a:t>
            </a:r>
          </a:p>
        </p:txBody>
      </p:sp>
      <p:sp>
        <p:nvSpPr>
          <p:cNvPr id="7" name="Text Placeholder 9"/>
          <p:cNvSpPr>
            <a:spLocks noGrp="1"/>
          </p:cNvSpPr>
          <p:nvPr>
            <p:ph type="body" sz="quarter" idx="13" hasCustomPrompt="1"/>
          </p:nvPr>
        </p:nvSpPr>
        <p:spPr>
          <a:xfrm>
            <a:off x="463475" y="1246980"/>
            <a:ext cx="2971800" cy="508000"/>
          </a:xfrm>
        </p:spPr>
        <p:txBody>
          <a:bodyPr>
            <a:noAutofit/>
          </a:bodyPr>
          <a:lstStyle>
            <a:lvl1pPr marL="0" indent="0">
              <a:buNone/>
              <a:defRPr sz="1400">
                <a:solidFill>
                  <a:srgbClr val="6DB331"/>
                </a:solidFill>
              </a:defRPr>
            </a:lvl1pPr>
          </a:lstStyle>
          <a:p>
            <a:pPr lvl="0"/>
            <a:r>
              <a:rPr lang="en-US" dirty="0"/>
              <a:t>Subtitle</a:t>
            </a:r>
          </a:p>
        </p:txBody>
      </p:sp>
      <p:sp>
        <p:nvSpPr>
          <p:cNvPr id="11" name="Slide Number Placeholder 5">
            <a:extLst>
              <a:ext uri="{FF2B5EF4-FFF2-40B4-BE49-F238E27FC236}">
                <a16:creationId xmlns:a16="http://schemas.microsoft.com/office/drawing/2014/main" id="{C8669E5C-3947-4A1A-9E19-A23077A110CD}"/>
              </a:ext>
            </a:extLst>
          </p:cNvPr>
          <p:cNvSpPr txBox="1">
            <a:spLocks/>
          </p:cNvSpPr>
          <p:nvPr userDrawn="1"/>
        </p:nvSpPr>
        <p:spPr>
          <a:xfrm>
            <a:off x="8839200" y="279400"/>
            <a:ext cx="304800" cy="1219200"/>
          </a:xfrm>
          <a:prstGeom prst="rect">
            <a:avLst/>
          </a:prstGeom>
          <a:solidFill>
            <a:schemeClr val="bg1">
              <a:lumMod val="65000"/>
            </a:schemeClr>
          </a:solidFill>
        </p:spPr>
        <p:txBody>
          <a:bodyPr vert="vert"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Page </a:t>
            </a:r>
            <a:fld id="{5939B1FA-81F2-4940-9AF3-5EAFB5D6669B}" type="slidenum">
              <a:rPr kumimoji="0" lang="en-US" sz="12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2" name="Picture 1">
            <a:extLst>
              <a:ext uri="{FF2B5EF4-FFF2-40B4-BE49-F238E27FC236}">
                <a16:creationId xmlns:a16="http://schemas.microsoft.com/office/drawing/2014/main" id="{B66FA9CA-7B7A-40C4-BBDF-BF08522B98CC}"/>
              </a:ext>
            </a:extLst>
          </p:cNvPr>
          <p:cNvPicPr>
            <a:picLocks noChangeAspect="1"/>
          </p:cNvPicPr>
          <p:nvPr userDrawn="1"/>
        </p:nvPicPr>
        <p:blipFill>
          <a:blip r:embed="rId2"/>
          <a:stretch>
            <a:fillRect/>
          </a:stretch>
        </p:blipFill>
        <p:spPr>
          <a:xfrm>
            <a:off x="5715000" y="6062943"/>
            <a:ext cx="2895600" cy="473015"/>
          </a:xfrm>
          <a:prstGeom prst="rect">
            <a:avLst/>
          </a:prstGeom>
        </p:spPr>
      </p:pic>
      <p:sp>
        <p:nvSpPr>
          <p:cNvPr id="4" name="Text Placeholder 3">
            <a:extLst>
              <a:ext uri="{FF2B5EF4-FFF2-40B4-BE49-F238E27FC236}">
                <a16:creationId xmlns:a16="http://schemas.microsoft.com/office/drawing/2014/main" id="{4B83B20F-99FF-4A9A-AB25-57A5C9FD61E2}"/>
              </a:ext>
            </a:extLst>
          </p:cNvPr>
          <p:cNvSpPr>
            <a:spLocks noGrp="1"/>
          </p:cNvSpPr>
          <p:nvPr>
            <p:ph type="body" sz="quarter" idx="14"/>
          </p:nvPr>
        </p:nvSpPr>
        <p:spPr>
          <a:xfrm>
            <a:off x="467957" y="2108200"/>
            <a:ext cx="6858000" cy="325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0392D06-019A-4ABB-8CE1-9EE7448D3226}"/>
              </a:ext>
            </a:extLst>
          </p:cNvPr>
          <p:cNvPicPr>
            <a:picLocks noChangeAspect="1"/>
          </p:cNvPicPr>
          <p:nvPr userDrawn="1"/>
        </p:nvPicPr>
        <p:blipFill>
          <a:blip r:embed="rId3"/>
          <a:stretch>
            <a:fillRect/>
          </a:stretch>
        </p:blipFill>
        <p:spPr>
          <a:xfrm>
            <a:off x="5306534" y="6100296"/>
            <a:ext cx="408467" cy="398307"/>
          </a:xfrm>
          <a:prstGeom prst="rect">
            <a:avLst/>
          </a:prstGeom>
        </p:spPr>
      </p:pic>
    </p:spTree>
    <p:extLst>
      <p:ext uri="{BB962C8B-B14F-4D97-AF65-F5344CB8AC3E}">
        <p14:creationId xmlns:p14="http://schemas.microsoft.com/office/powerpoint/2010/main" val="99290425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286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784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D88A-1953-4284-98C7-AEF4B5C92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59C8E-BDD1-4B78-B302-D31DDB40E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0FE33-E3BC-49D1-AD05-6567CADC3F8D}"/>
              </a:ext>
            </a:extLst>
          </p:cNvPr>
          <p:cNvSpPr>
            <a:spLocks noGrp="1"/>
          </p:cNvSpPr>
          <p:nvPr>
            <p:ph type="dt" sz="half" idx="10"/>
          </p:nvPr>
        </p:nvSpPr>
        <p:spPr/>
        <p:txBody>
          <a:bodyPr/>
          <a:lstStyle/>
          <a:p>
            <a:fld id="{3310BA3F-6048-4EEC-9827-0DA9A955DD52}" type="datetimeFigureOut">
              <a:rPr lang="en-US" smtClean="0"/>
              <a:t>12/27/2022</a:t>
            </a:fld>
            <a:endParaRPr lang="en-US"/>
          </a:p>
        </p:txBody>
      </p:sp>
      <p:sp>
        <p:nvSpPr>
          <p:cNvPr id="5" name="Footer Placeholder 4">
            <a:extLst>
              <a:ext uri="{FF2B5EF4-FFF2-40B4-BE49-F238E27FC236}">
                <a16:creationId xmlns:a16="http://schemas.microsoft.com/office/drawing/2014/main" id="{69282DEC-7AB0-4E91-A130-7C1A21EFD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D766F-38A6-453E-84AA-70E1B023552C}"/>
              </a:ext>
            </a:extLst>
          </p:cNvPr>
          <p:cNvSpPr>
            <a:spLocks noGrp="1"/>
          </p:cNvSpPr>
          <p:nvPr>
            <p:ph type="sldNum" sz="quarter" idx="12"/>
          </p:nvPr>
        </p:nvSpPr>
        <p:spPr/>
        <p:txBody>
          <a:bodyPr/>
          <a:lstStyle/>
          <a:p>
            <a:pPr fontAlgn="base">
              <a:spcBef>
                <a:spcPct val="0"/>
              </a:spcBef>
              <a:spcAft>
                <a:spcPct val="0"/>
              </a:spcAft>
              <a:defRPr/>
            </a:pPr>
            <a:r>
              <a:rPr lang="en-US" sz="2000">
                <a:solidFill>
                  <a:srgbClr val="000000"/>
                </a:solidFill>
                <a:latin typeface="Arial" charset="0"/>
              </a:rPr>
              <a:t>- </a:t>
            </a:r>
            <a:fld id="{7E6F4A02-C8F0-4DB8-8C23-DDE5A33AC008}" type="slidenum">
              <a:rPr lang="en-US" sz="2000" smtClean="0">
                <a:solidFill>
                  <a:srgbClr val="000000"/>
                </a:solidFill>
                <a:latin typeface="Arial" charset="0"/>
              </a:rPr>
              <a:pPr fontAlgn="base">
                <a:spcBef>
                  <a:spcPct val="0"/>
                </a:spcBef>
                <a:spcAft>
                  <a:spcPct val="0"/>
                </a:spcAft>
                <a:defRPr/>
              </a:pPr>
              <a:t>‹#›</a:t>
            </a:fld>
            <a:r>
              <a:rPr lang="en-US" sz="2000">
                <a:solidFill>
                  <a:srgbClr val="000000"/>
                </a:solidFill>
                <a:latin typeface="Arial" charset="0"/>
              </a:rPr>
              <a:t> -</a:t>
            </a:r>
            <a:endParaRPr lang="en-US" sz="2000" dirty="0">
              <a:solidFill>
                <a:srgbClr val="000000"/>
              </a:solidFill>
              <a:latin typeface="Arial" charset="0"/>
            </a:endParaRPr>
          </a:p>
        </p:txBody>
      </p:sp>
    </p:spTree>
    <p:extLst>
      <p:ext uri="{BB962C8B-B14F-4D97-AF65-F5344CB8AC3E}">
        <p14:creationId xmlns:p14="http://schemas.microsoft.com/office/powerpoint/2010/main" val="141820849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996001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6356350"/>
            <a:ext cx="2133600" cy="365125"/>
          </a:xfr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7B69A5-BA6F-4BB5-A40A-0EC1B5725BB6}"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31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7772400" cy="1009650"/>
          </a:xfrm>
        </p:spPr>
        <p:txBody>
          <a:bodyPr/>
          <a:lstStyle/>
          <a:p>
            <a:r>
              <a:rPr lang="en-US" dirty="0"/>
              <a:t>Click to edit Master title style</a:t>
            </a:r>
          </a:p>
        </p:txBody>
      </p:sp>
      <p:sp>
        <p:nvSpPr>
          <p:cNvPr id="3" name="Subtitle 2"/>
          <p:cNvSpPr>
            <a:spLocks noGrp="1"/>
          </p:cNvSpPr>
          <p:nvPr>
            <p:ph type="subTitle" idx="1"/>
          </p:nvPr>
        </p:nvSpPr>
        <p:spPr>
          <a:xfrm>
            <a:off x="914400" y="2743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0E22750B-D714-4351-BDEB-C604DFE206E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254511401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731837"/>
          </a:xfrm>
        </p:spPr>
        <p:txBody>
          <a:bodyPr/>
          <a:lstStyle/>
          <a:p>
            <a:r>
              <a:rPr lang="en-US" dirty="0"/>
              <a:t>Click to edit Master title style</a:t>
            </a:r>
          </a:p>
        </p:txBody>
      </p:sp>
      <p:sp>
        <p:nvSpPr>
          <p:cNvPr id="3" name="Content Placeholder 2"/>
          <p:cNvSpPr>
            <a:spLocks noGrp="1"/>
          </p:cNvSpPr>
          <p:nvPr>
            <p:ph idx="1"/>
          </p:nvPr>
        </p:nvSpPr>
        <p:spPr>
          <a:xfrm>
            <a:off x="-152400" y="1143000"/>
            <a:ext cx="88392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7E6F4A02-C8F0-4DB8-8C23-DDE5A33AC008}"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991330235"/>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66E61419-B23C-455E-AFC2-9783021CE4C4}"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78772228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FB3A70A-AF18-4427-B561-F8157D0B749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141931937"/>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8" name="Footer Placeholder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9" name="Slide Number Placeholder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69E76DA-1551-4084-8DE2-CFD728B6565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60545238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122D4024-A73A-4ED3-93D4-704BB8395413}"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217106559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12/27/2022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dirty="0"/>
          </a:p>
        </p:txBody>
      </p:sp>
      <p:pic>
        <p:nvPicPr>
          <p:cNvPr id="8" name="Picture 1" descr="http://one10.dot.gov/office/phmsa/PHG/Shared%20Documents/PHMSA-icon-2560-X-14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7" cstate="print"/>
          <a:srcRect/>
          <a:stretch>
            <a:fillRect/>
          </a:stretch>
        </p:blipFill>
        <p:spPr bwMode="auto">
          <a:xfrm>
            <a:off x="102717" y="76200"/>
            <a:ext cx="1421283" cy="609600"/>
          </a:xfrm>
          <a:prstGeom prst="rect">
            <a:avLst/>
          </a:prstGeom>
          <a:noFill/>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pic>
        <p:nvPicPr>
          <p:cNvPr id="16" name="Picture 15">
            <a:extLst>
              <a:ext uri="{FF2B5EF4-FFF2-40B4-BE49-F238E27FC236}">
                <a16:creationId xmlns:a16="http://schemas.microsoft.com/office/drawing/2014/main" id="{DC7BC206-5C1A-49DB-A6C1-3148381A6B2B}"/>
              </a:ext>
            </a:extLst>
          </p:cNvPr>
          <p:cNvPicPr>
            <a:picLocks noChangeAspect="1"/>
          </p:cNvPicPr>
          <p:nvPr userDrawn="1"/>
        </p:nvPicPr>
        <p:blipFill>
          <a:blip r:embed="rId9"/>
          <a:stretch>
            <a:fillRect/>
          </a:stretch>
        </p:blipFill>
        <p:spPr>
          <a:xfrm>
            <a:off x="-5750" y="6019805"/>
            <a:ext cx="6787550" cy="838196"/>
          </a:xfrm>
          <a:prstGeom prst="rect">
            <a:avLst/>
          </a:prstGeom>
        </p:spPr>
      </p:pic>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8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bwMode="auto">
          <a:xfrm>
            <a:off x="457200" y="9445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457200" y="20574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57303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spd="med">
    <p:fade thruBlk="1"/>
  </p:transition>
  <p:hf hdr="0" ftr="0" dt="0"/>
  <p:txStyles>
    <p:titleStyle>
      <a:lvl1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711081"/>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138425"/>
            <a:ext cx="8229600" cy="49877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71B9FCB2-C098-4CEA-8C63-A8A16D260F9B}"/>
              </a:ext>
            </a:extLst>
          </p:cNvPr>
          <p:cNvSpPr txBox="1">
            <a:spLocks/>
          </p:cNvSpPr>
          <p:nvPr userDrawn="1"/>
        </p:nvSpPr>
        <p:spPr>
          <a:xfrm>
            <a:off x="685800" y="4279901"/>
            <a:ext cx="7772400" cy="610820"/>
          </a:xfrm>
          <a:prstGeom prst="rect">
            <a:avLst/>
          </a:prstGeom>
        </p:spPr>
        <p:txBody>
          <a:bodyPr>
            <a:noAutofit/>
          </a:bodyPr>
          <a:lstStyle>
            <a:lvl1pPr algn="l" defTabSz="914362" rtl="0" eaLnBrk="1" latinLnBrk="0" hangingPunct="1">
              <a:spcBef>
                <a:spcPct val="0"/>
              </a:spcBef>
              <a:buNone/>
              <a:defRPr lang="en-US" sz="2800" b="0" kern="1200" smtClean="0">
                <a:solidFill>
                  <a:srgbClr val="0563B8"/>
                </a:solidFill>
                <a:latin typeface="+mj-lt"/>
                <a:ea typeface="+mj-ea"/>
                <a:cs typeface="+mj-cs"/>
              </a:defRPr>
            </a:lvl1pPr>
          </a:lstStyle>
          <a:p>
            <a:r>
              <a:rPr lang="en-US" sz="2800" dirty="0">
                <a:solidFill>
                  <a:srgbClr val="0078C1"/>
                </a:solidFill>
              </a:rPr>
              <a:t>Click to edit Master title style</a:t>
            </a:r>
          </a:p>
        </p:txBody>
      </p:sp>
      <p:sp>
        <p:nvSpPr>
          <p:cNvPr id="5" name="Subtitle 2">
            <a:extLst>
              <a:ext uri="{FF2B5EF4-FFF2-40B4-BE49-F238E27FC236}">
                <a16:creationId xmlns:a16="http://schemas.microsoft.com/office/drawing/2014/main" id="{1C9AB404-094D-4D63-A7A6-88AA7A8C8CF0}"/>
              </a:ext>
            </a:extLst>
          </p:cNvPr>
          <p:cNvSpPr txBox="1">
            <a:spLocks/>
          </p:cNvSpPr>
          <p:nvPr userDrawn="1"/>
        </p:nvSpPr>
        <p:spPr>
          <a:xfrm>
            <a:off x="685800" y="4749800"/>
            <a:ext cx="7772400" cy="764440"/>
          </a:xfrm>
          <a:prstGeom prst="rect">
            <a:avLst/>
          </a:prstGeom>
        </p:spPr>
        <p:txBody>
          <a:bodyPr>
            <a:normAutofit/>
          </a:bodyPr>
          <a:lstStyle>
            <a:lvl1pPr marL="0" indent="0" algn="l" defTabSz="914362" rtl="0" eaLnBrk="1" latinLnBrk="0" hangingPunct="1">
              <a:spcBef>
                <a:spcPct val="20000"/>
              </a:spcBef>
              <a:buFont typeface="Arial" pitchFamily="34" charset="0"/>
              <a:buNone/>
              <a:defRPr lang="en-US" sz="1500" kern="1200" smtClean="0">
                <a:solidFill>
                  <a:schemeClr val="bg1">
                    <a:lumMod val="50000"/>
                  </a:schemeClr>
                </a:solidFill>
                <a:latin typeface="+mj-lt"/>
                <a:ea typeface="+mj-ea"/>
                <a:cs typeface="+mj-cs"/>
              </a:defRPr>
            </a:lvl1pPr>
            <a:lvl2pPr marL="457162" indent="0" algn="ctr" defTabSz="914362"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2pPr>
            <a:lvl3pPr marL="914324" indent="0" algn="ctr" defTabSz="914362" rtl="0" eaLnBrk="1" latinLnBrk="0" hangingPunct="1">
              <a:spcBef>
                <a:spcPct val="20000"/>
              </a:spcBef>
              <a:buFont typeface="Arial" pitchFamily="34" charset="0"/>
              <a:buNone/>
              <a:defRPr sz="1800" kern="1200">
                <a:solidFill>
                  <a:schemeClr val="tx1">
                    <a:tint val="75000"/>
                  </a:schemeClr>
                </a:solidFill>
                <a:latin typeface="+mj-lt"/>
                <a:ea typeface="+mn-ea"/>
                <a:cs typeface="+mn-cs"/>
              </a:defRPr>
            </a:lvl3pPr>
            <a:lvl4pPr marL="1371486" indent="0" algn="ctr" defTabSz="914362" rtl="0" eaLnBrk="1" latinLnBrk="0" hangingPunct="1">
              <a:spcBef>
                <a:spcPct val="20000"/>
              </a:spcBef>
              <a:buFont typeface="Arial" pitchFamily="34" charset="0"/>
              <a:buNone/>
              <a:defRPr sz="1500" kern="1200">
                <a:solidFill>
                  <a:schemeClr val="tx1">
                    <a:tint val="75000"/>
                  </a:schemeClr>
                </a:solidFill>
                <a:latin typeface="+mj-lt"/>
                <a:ea typeface="+mn-ea"/>
                <a:cs typeface="+mn-cs"/>
              </a:defRPr>
            </a:lvl4pPr>
            <a:lvl5pPr marL="1828648" indent="0" algn="ctr" defTabSz="914362" rtl="0" eaLnBrk="1" latinLnBrk="0" hangingPunct="1">
              <a:spcBef>
                <a:spcPct val="20000"/>
              </a:spcBef>
              <a:buFont typeface="Arial" pitchFamily="34" charset="0"/>
              <a:buNone/>
              <a:defRPr sz="1500" kern="1200">
                <a:solidFill>
                  <a:schemeClr val="tx1">
                    <a:tint val="75000"/>
                  </a:schemeClr>
                </a:solidFill>
                <a:latin typeface="+mj-lt"/>
                <a:ea typeface="+mn-ea"/>
                <a:cs typeface="+mn-cs"/>
              </a:defRPr>
            </a:lvl5pPr>
            <a:lvl6pPr marL="2285810" indent="0" algn="ctr" defTabSz="91436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972" indent="0" algn="ctr" defTabSz="91436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133" indent="0" algn="ctr" defTabSz="91436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296" indent="0" algn="ctr" defTabSz="914362"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500" dirty="0">
                <a:solidFill>
                  <a:srgbClr val="6DB331"/>
                </a:solidFill>
              </a:rPr>
              <a:t>Click to edit Master subtitle style</a:t>
            </a:r>
          </a:p>
        </p:txBody>
      </p:sp>
      <p:sp>
        <p:nvSpPr>
          <p:cNvPr id="6" name="Rectangle 5">
            <a:extLst>
              <a:ext uri="{FF2B5EF4-FFF2-40B4-BE49-F238E27FC236}">
                <a16:creationId xmlns:a16="http://schemas.microsoft.com/office/drawing/2014/main" id="{480ED078-61DB-433C-8248-0CCB2C20F034}"/>
              </a:ext>
            </a:extLst>
          </p:cNvPr>
          <p:cNvSpPr/>
          <p:nvPr userDrawn="1"/>
        </p:nvSpPr>
        <p:spPr>
          <a:xfrm>
            <a:off x="609600" y="4445000"/>
            <a:ext cx="76200" cy="609600"/>
          </a:xfrm>
          <a:prstGeom prst="rect">
            <a:avLst/>
          </a:prstGeom>
          <a:solidFill>
            <a:srgbClr val="007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47CBCC0C-63CB-4496-B007-15A9DCDB7860}"/>
              </a:ext>
            </a:extLst>
          </p:cNvPr>
          <p:cNvPicPr>
            <a:picLocks noChangeAspect="1"/>
          </p:cNvPicPr>
          <p:nvPr userDrawn="1"/>
        </p:nvPicPr>
        <p:blipFill>
          <a:blip r:embed="rId12"/>
          <a:stretch>
            <a:fillRect/>
          </a:stretch>
        </p:blipFill>
        <p:spPr>
          <a:xfrm>
            <a:off x="6096000" y="6104002"/>
            <a:ext cx="2743200" cy="448119"/>
          </a:xfrm>
          <a:prstGeom prst="rect">
            <a:avLst/>
          </a:prstGeom>
        </p:spPr>
      </p:pic>
      <p:pic>
        <p:nvPicPr>
          <p:cNvPr id="10" name="Picture 9">
            <a:extLst>
              <a:ext uri="{FF2B5EF4-FFF2-40B4-BE49-F238E27FC236}">
                <a16:creationId xmlns:a16="http://schemas.microsoft.com/office/drawing/2014/main" id="{DC6D7D9C-5BAB-4B38-AF3D-9CBEE1FC361E}"/>
              </a:ext>
            </a:extLst>
          </p:cNvPr>
          <p:cNvPicPr>
            <a:picLocks noChangeAspect="1"/>
          </p:cNvPicPr>
          <p:nvPr userDrawn="1"/>
        </p:nvPicPr>
        <p:blipFill>
          <a:blip r:embed="rId13"/>
          <a:stretch>
            <a:fillRect/>
          </a:stretch>
        </p:blipFill>
        <p:spPr>
          <a:xfrm>
            <a:off x="5687534" y="6139988"/>
            <a:ext cx="408467" cy="398307"/>
          </a:xfrm>
          <a:prstGeom prst="rect">
            <a:avLst/>
          </a:prstGeom>
        </p:spPr>
      </p:pic>
    </p:spTree>
    <p:extLst>
      <p:ext uri="{BB962C8B-B14F-4D97-AF65-F5344CB8AC3E}">
        <p14:creationId xmlns:p14="http://schemas.microsoft.com/office/powerpoint/2010/main" val="400709153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hf hdr="0" dt="0"/>
  <p:txStyles>
    <p:titleStyle>
      <a:lvl1pPr algn="l" defTabSz="914362" rtl="0" eaLnBrk="1" latinLnBrk="0" hangingPunct="1">
        <a:spcBef>
          <a:spcPct val="0"/>
        </a:spcBef>
        <a:buNone/>
        <a:defRPr sz="2400" kern="1200">
          <a:solidFill>
            <a:srgbClr val="0078C1"/>
          </a:solidFill>
          <a:latin typeface="+mj-lt"/>
          <a:ea typeface="+mj-ea"/>
          <a:cs typeface="+mj-cs"/>
        </a:defRPr>
      </a:lvl1pPr>
    </p:titleStyle>
    <p:body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1397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11" r:id="rId3"/>
    <p:sldLayoutId id="214748381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hyperlink" Target="http://www.ecfr.gov/" TargetMode="External"/><Relationship Id="rId3" Type="http://schemas.openxmlformats.org/officeDocument/2006/relationships/hyperlink" Target="http://www.phmsa.dot.gov/" TargetMode="External"/><Relationship Id="rId7" Type="http://schemas.openxmlformats.org/officeDocument/2006/relationships/hyperlink" Target="http://primis.phmsa.dot.gov/comm"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primis.phmsa.dot.gov/meetings/" TargetMode="External"/><Relationship Id="rId5" Type="http://schemas.openxmlformats.org/officeDocument/2006/relationships/hyperlink" Target="https://www.phmsa.dot.gov/technical-resources/pipeline/pipeline-technical-resources-overview" TargetMode="External"/><Relationship Id="rId10" Type="http://schemas.openxmlformats.org/officeDocument/2006/relationships/image" Target="../media/image20.jpeg"/><Relationship Id="rId4" Type="http://schemas.openxmlformats.org/officeDocument/2006/relationships/hyperlink" Target="http://www.phmsa.dot.gov/pipeline/regs" TargetMode="External"/><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mailto:%20Joseph.Hainline@dot.gov"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FE8E9D-1120-6D49-AADF-E50695AECA43}"/>
              </a:ext>
            </a:extLst>
          </p:cNvPr>
          <p:cNvSpPr/>
          <p:nvPr/>
        </p:nvSpPr>
        <p:spPr>
          <a:xfrm>
            <a:off x="0" y="-104759"/>
            <a:ext cx="9144000" cy="5612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3492458-400F-4319-88C6-4892FDC352E1}"/>
              </a:ext>
            </a:extLst>
          </p:cNvPr>
          <p:cNvSpPr/>
          <p:nvPr/>
        </p:nvSpPr>
        <p:spPr>
          <a:xfrm>
            <a:off x="0" y="4114800"/>
            <a:ext cx="9143999" cy="1692771"/>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endParaRPr lang="en-US" sz="600" b="1"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lang="en-US" sz="3600" b="1" dirty="0">
                <a:solidFill>
                  <a:prstClr val="black"/>
                </a:solidFill>
                <a:latin typeface="Times New Roman" panose="02020603050405020304" pitchFamily="18" charset="0"/>
                <a:cs typeface="Times New Roman" panose="02020603050405020304" pitchFamily="18" charset="0"/>
              </a:rPr>
              <a:t>Pipeline Safety – Hazardous Liquid Pipeline and Valve Rules </a:t>
            </a:r>
          </a:p>
          <a:p>
            <a:pPr marL="0" marR="0" lvl="0" indent="0" algn="ctr" defTabSz="914400" rtl="0" eaLnBrk="1" fontAlgn="auto" latinLnBrk="0" hangingPunct="1">
              <a:spcBef>
                <a:spcPts val="0"/>
              </a:spcBef>
              <a:spcAft>
                <a:spcPts val="0"/>
              </a:spcAft>
              <a:buClrTx/>
              <a:buSzTx/>
              <a:buFontTx/>
              <a:buNone/>
              <a:tabLst/>
              <a:defRPr/>
            </a:pPr>
            <a:r>
              <a:rPr lang="en-US" sz="2600" b="1">
                <a:solidFill>
                  <a:prstClr val="black"/>
                </a:solidFill>
                <a:latin typeface="Times New Roman" panose="02020603050405020304" pitchFamily="18" charset="0"/>
                <a:cs typeface="Times New Roman" panose="02020603050405020304" pitchFamily="18" charset="0"/>
              </a:rPr>
              <a:t>January 6,</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2023</a:t>
            </a:r>
          </a:p>
        </p:txBody>
      </p:sp>
      <p:pic>
        <p:nvPicPr>
          <p:cNvPr id="12" name="Picture 11">
            <a:extLst>
              <a:ext uri="{FF2B5EF4-FFF2-40B4-BE49-F238E27FC236}">
                <a16:creationId xmlns:a16="http://schemas.microsoft.com/office/drawing/2014/main" id="{730146F3-81F6-4A31-BAFD-0EA0129F193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6618" y="0"/>
            <a:ext cx="2919382" cy="3325315"/>
          </a:xfrm>
          <a:prstGeom prst="rect">
            <a:avLst/>
          </a:prstGeom>
        </p:spPr>
      </p:pic>
      <p:pic>
        <p:nvPicPr>
          <p:cNvPr id="6" name="Picture 5">
            <a:extLst>
              <a:ext uri="{FF2B5EF4-FFF2-40B4-BE49-F238E27FC236}">
                <a16:creationId xmlns:a16="http://schemas.microsoft.com/office/drawing/2014/main" id="{F11EA4CA-6324-4773-8F57-47ED1E92E3F6}"/>
              </a:ext>
            </a:extLst>
          </p:cNvPr>
          <p:cNvPicPr>
            <a:picLocks noChangeAspect="1"/>
          </p:cNvPicPr>
          <p:nvPr/>
        </p:nvPicPr>
        <p:blipFill>
          <a:blip r:embed="rId4"/>
          <a:stretch>
            <a:fillRect/>
          </a:stretch>
        </p:blipFill>
        <p:spPr>
          <a:xfrm>
            <a:off x="243525" y="-19969"/>
            <a:ext cx="2689569" cy="3364304"/>
          </a:xfrm>
          <a:prstGeom prst="rect">
            <a:avLst/>
          </a:prstGeom>
        </p:spPr>
      </p:pic>
      <p:sp>
        <p:nvSpPr>
          <p:cNvPr id="9" name="Rectangle 8">
            <a:extLst>
              <a:ext uri="{FF2B5EF4-FFF2-40B4-BE49-F238E27FC236}">
                <a16:creationId xmlns:a16="http://schemas.microsoft.com/office/drawing/2014/main" id="{FBE26B01-34CB-4AFF-A84E-67CF426BE6DB}"/>
              </a:ext>
            </a:extLst>
          </p:cNvPr>
          <p:cNvSpPr/>
          <p:nvPr/>
        </p:nvSpPr>
        <p:spPr>
          <a:xfrm>
            <a:off x="0" y="3324365"/>
            <a:ext cx="9143999" cy="898012"/>
          </a:xfrm>
          <a:prstGeom prst="rect">
            <a:avLst/>
          </a:prstGeom>
          <a:solidFill>
            <a:srgbClr val="364A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A606FCB-C2E4-4110-9BEE-B544E5C0B63A}"/>
              </a:ext>
            </a:extLst>
          </p:cNvPr>
          <p:cNvSpPr txBox="1"/>
          <p:nvPr/>
        </p:nvSpPr>
        <p:spPr>
          <a:xfrm>
            <a:off x="779928" y="3353979"/>
            <a:ext cx="7584141" cy="830997"/>
          </a:xfrm>
          <a:prstGeom prst="rect">
            <a:avLst/>
          </a:prstGeom>
          <a:noFill/>
        </p:spPr>
        <p:txBody>
          <a:bodyPr wrap="square" rtlCol="0">
            <a:spAutoFit/>
          </a:bodyPr>
          <a:lstStyle/>
          <a:p>
            <a:pPr>
              <a:defRPr/>
            </a:pPr>
            <a:r>
              <a:rPr lang="en-US" sz="2400" b="1" dirty="0">
                <a:solidFill>
                  <a:prstClr val="white"/>
                </a:solidFill>
                <a:latin typeface="Times New Roman" panose="02020603050405020304" pitchFamily="18" charset="0"/>
                <a:cs typeface="Times New Roman" panose="02020603050405020304" pitchFamily="18" charset="0"/>
              </a:rPr>
              <a:t>Pipeline and Hazardous Materials Safety Administration</a:t>
            </a:r>
          </a:p>
          <a:p>
            <a:pPr algn="ctr">
              <a:defRPr/>
            </a:pPr>
            <a:r>
              <a:rPr lang="en-US" sz="2400" b="1" dirty="0">
                <a:solidFill>
                  <a:srgbClr val="FF883C"/>
                </a:solidFill>
                <a:latin typeface="Times New Roman" panose="02020603050405020304" pitchFamily="18" charset="0"/>
                <a:cs typeface="Times New Roman" panose="02020603050405020304" pitchFamily="18" charset="0"/>
              </a:rPr>
              <a:t>Office of Pipeline Safety</a:t>
            </a:r>
          </a:p>
        </p:txBody>
      </p:sp>
      <p:pic>
        <p:nvPicPr>
          <p:cNvPr id="4" name="Picture 3">
            <a:extLst>
              <a:ext uri="{FF2B5EF4-FFF2-40B4-BE49-F238E27FC236}">
                <a16:creationId xmlns:a16="http://schemas.microsoft.com/office/drawing/2014/main" id="{C9C3FE0E-4064-4C0C-863D-FE5B1B7484CE}"/>
              </a:ext>
            </a:extLst>
          </p:cNvPr>
          <p:cNvPicPr>
            <a:picLocks noChangeAspect="1"/>
          </p:cNvPicPr>
          <p:nvPr/>
        </p:nvPicPr>
        <p:blipFill>
          <a:blip r:embed="rId5"/>
          <a:stretch>
            <a:fillRect/>
          </a:stretch>
        </p:blipFill>
        <p:spPr>
          <a:xfrm>
            <a:off x="6339524" y="26831"/>
            <a:ext cx="2493397" cy="3325969"/>
          </a:xfrm>
          <a:prstGeom prst="rect">
            <a:avLst/>
          </a:prstGeom>
        </p:spPr>
      </p:pic>
    </p:spTree>
    <p:extLst>
      <p:ext uri="{BB962C8B-B14F-4D97-AF65-F5344CB8AC3E}">
        <p14:creationId xmlns:p14="http://schemas.microsoft.com/office/powerpoint/2010/main" val="351648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CC48E3-128C-4A09-A644-AB217FFBD517}"/>
              </a:ext>
            </a:extLst>
          </p:cNvPr>
          <p:cNvSpPr>
            <a:spLocks noGrp="1"/>
          </p:cNvSpPr>
          <p:nvPr>
            <p:ph type="title"/>
          </p:nvPr>
        </p:nvSpPr>
        <p:spPr>
          <a:xfrm>
            <a:off x="0" y="225028"/>
            <a:ext cx="9144000" cy="994172"/>
          </a:xfrm>
        </p:spPr>
        <p:txBody>
          <a:bodyPr>
            <a:normAutofit fontScale="90000"/>
          </a:bodyPr>
          <a:lstStyle/>
          <a:p>
            <a:pPr algn="ctr"/>
            <a:r>
              <a:rPr lang="en-US" b="1" dirty="0"/>
              <a:t>Hazardous Liquid Ru</a:t>
            </a:r>
            <a:r>
              <a:rPr lang="en-US" sz="3675" b="1" dirty="0"/>
              <a:t>le</a:t>
            </a:r>
            <a:br>
              <a:rPr lang="en-US" b="1" dirty="0"/>
            </a:br>
            <a:r>
              <a:rPr lang="en-US" sz="2700" dirty="0"/>
              <a:t>Integrity Assessment for Certain Underwater HL pipeline facilities located in a HCA</a:t>
            </a:r>
          </a:p>
        </p:txBody>
      </p:sp>
      <p:sp>
        <p:nvSpPr>
          <p:cNvPr id="3" name="Content Placeholder 2">
            <a:extLst>
              <a:ext uri="{FF2B5EF4-FFF2-40B4-BE49-F238E27FC236}">
                <a16:creationId xmlns:a16="http://schemas.microsoft.com/office/drawing/2014/main" id="{CDA8F64D-6577-4B0E-9C6B-B3FE4E66D4E2}"/>
              </a:ext>
            </a:extLst>
          </p:cNvPr>
          <p:cNvSpPr>
            <a:spLocks noGrp="1"/>
          </p:cNvSpPr>
          <p:nvPr>
            <p:ph idx="1"/>
          </p:nvPr>
        </p:nvSpPr>
        <p:spPr>
          <a:xfrm>
            <a:off x="228600" y="1447800"/>
            <a:ext cx="8839200" cy="4267200"/>
          </a:xfrm>
        </p:spPr>
        <p:txBody>
          <a:bodyPr>
            <a:normAutofit/>
          </a:bodyPr>
          <a:lstStyle/>
          <a:p>
            <a:r>
              <a:rPr lang="en-US" sz="2850" dirty="0"/>
              <a:t>New Code section:  195.454</a:t>
            </a:r>
          </a:p>
          <a:p>
            <a:r>
              <a:rPr lang="en-US" sz="2850" dirty="0"/>
              <a:t>Effective Date: July 1, 2020</a:t>
            </a:r>
          </a:p>
          <a:p>
            <a:r>
              <a:rPr lang="en-US" sz="2850" dirty="0"/>
              <a:t>High Level Overview:</a:t>
            </a:r>
          </a:p>
          <a:p>
            <a:pPr lvl="1"/>
            <a:r>
              <a:rPr lang="en-US" sz="2850" dirty="0"/>
              <a:t>Certain pipelines will have to be assessed every 12 months.  </a:t>
            </a:r>
          </a:p>
          <a:p>
            <a:pPr marL="0" indent="0">
              <a:buNone/>
            </a:pPr>
            <a:endParaRPr lang="en-US" sz="2700" dirty="0"/>
          </a:p>
        </p:txBody>
      </p:sp>
    </p:spTree>
    <p:extLst>
      <p:ext uri="{BB962C8B-B14F-4D97-AF65-F5344CB8AC3E}">
        <p14:creationId xmlns:p14="http://schemas.microsoft.com/office/powerpoint/2010/main" val="429709808"/>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8BFB-46CD-4958-8AD5-C2B3E60B02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1591D3-48D3-4309-A26C-5243C914972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FB45F98-C240-40F5-BD0E-DBC32716FBBA}"/>
              </a:ext>
            </a:extLst>
          </p:cNvPr>
          <p:cNvSpPr>
            <a:spLocks noGrp="1"/>
          </p:cNvSpPr>
          <p:nvPr>
            <p:ph type="sldNum" sz="quarter" idx="12"/>
          </p:nvPr>
        </p:nvSpPr>
        <p:spPr/>
        <p:txBody>
          <a:bodyPr/>
          <a:lstStyle/>
          <a:p>
            <a:pPr fontAlgn="base">
              <a:spcBef>
                <a:spcPct val="0"/>
              </a:spcBef>
              <a:spcAft>
                <a:spcPct val="0"/>
              </a:spcAft>
              <a:defRPr/>
            </a:pPr>
            <a:r>
              <a:rPr lang="en-US" sz="2000">
                <a:solidFill>
                  <a:srgbClr val="000000"/>
                </a:solidFill>
                <a:latin typeface="Arial" charset="0"/>
              </a:rPr>
              <a:t>- </a:t>
            </a:r>
            <a:fld id="{7E6F4A02-C8F0-4DB8-8C23-DDE5A33AC008}" type="slidenum">
              <a:rPr lang="en-US" sz="2000" smtClean="0">
                <a:solidFill>
                  <a:srgbClr val="000000"/>
                </a:solidFill>
                <a:latin typeface="Arial" charset="0"/>
              </a:rPr>
              <a:pPr fontAlgn="base">
                <a:spcBef>
                  <a:spcPct val="0"/>
                </a:spcBef>
                <a:spcAft>
                  <a:spcPct val="0"/>
                </a:spcAft>
                <a:defRPr/>
              </a:pPr>
              <a:t>11</a:t>
            </a:fld>
            <a:r>
              <a:rPr lang="en-US" sz="2000">
                <a:solidFill>
                  <a:srgbClr val="000000"/>
                </a:solidFill>
                <a:latin typeface="Arial" charset="0"/>
              </a:rPr>
              <a:t> -</a:t>
            </a:r>
            <a:endParaRPr lang="en-US" sz="2000" dirty="0">
              <a:solidFill>
                <a:srgbClr val="000000"/>
              </a:solidFill>
              <a:latin typeface="Arial" charset="0"/>
            </a:endParaRPr>
          </a:p>
        </p:txBody>
      </p:sp>
    </p:spTree>
    <p:extLst>
      <p:ext uri="{BB962C8B-B14F-4D97-AF65-F5344CB8AC3E}">
        <p14:creationId xmlns:p14="http://schemas.microsoft.com/office/powerpoint/2010/main" val="292139817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DECA-8C2D-40C8-8AE4-8DFA8EF28CEF}"/>
              </a:ext>
            </a:extLst>
          </p:cNvPr>
          <p:cNvSpPr>
            <a:spLocks noGrp="1"/>
          </p:cNvSpPr>
          <p:nvPr>
            <p:ph type="title"/>
          </p:nvPr>
        </p:nvSpPr>
        <p:spPr>
          <a:xfrm>
            <a:off x="0" y="76200"/>
            <a:ext cx="9144000" cy="1143000"/>
          </a:xfrm>
        </p:spPr>
        <p:txBody>
          <a:bodyPr>
            <a:normAutofit/>
          </a:bodyPr>
          <a:lstStyle/>
          <a:p>
            <a:pPr algn="ctr"/>
            <a:r>
              <a:rPr lang="en-US" b="1" dirty="0"/>
              <a:t>Valve Rule</a:t>
            </a:r>
          </a:p>
        </p:txBody>
      </p:sp>
      <p:sp>
        <p:nvSpPr>
          <p:cNvPr id="3" name="Content Placeholder 2">
            <a:extLst>
              <a:ext uri="{FF2B5EF4-FFF2-40B4-BE49-F238E27FC236}">
                <a16:creationId xmlns:a16="http://schemas.microsoft.com/office/drawing/2014/main" id="{73701ED5-0150-4EF1-87E2-E1B1D9A6AA58}"/>
              </a:ext>
            </a:extLst>
          </p:cNvPr>
          <p:cNvSpPr>
            <a:spLocks noGrp="1"/>
          </p:cNvSpPr>
          <p:nvPr>
            <p:ph idx="1"/>
          </p:nvPr>
        </p:nvSpPr>
        <p:spPr>
          <a:xfrm>
            <a:off x="628650" y="1678781"/>
            <a:ext cx="7829550" cy="4341020"/>
          </a:xfrm>
        </p:spPr>
        <p:txBody>
          <a:bodyPr>
            <a:normAutofit fontScale="92500" lnSpcReduction="10000"/>
          </a:bodyPr>
          <a:lstStyle/>
          <a:p>
            <a:pPr marL="0" indent="0" algn="ctr">
              <a:spcBef>
                <a:spcPts val="0"/>
              </a:spcBef>
              <a:buNone/>
            </a:pPr>
            <a:r>
              <a:rPr lang="en-US" sz="3600" dirty="0"/>
              <a:t>Amendments to Parts 192 and 195 to Require Valve Installation and Minimum Rupture Detection Standards</a:t>
            </a:r>
            <a:endParaRPr lang="en-US" dirty="0"/>
          </a:p>
          <a:p>
            <a:pPr marL="0" indent="0" algn="ctr">
              <a:spcBef>
                <a:spcPts val="0"/>
              </a:spcBef>
              <a:buNone/>
            </a:pPr>
            <a:r>
              <a:rPr lang="en-US" dirty="0"/>
              <a:t>Docket No: PHMSA-2013-0255 </a:t>
            </a:r>
          </a:p>
          <a:p>
            <a:pPr marL="0" indent="0" algn="ctr">
              <a:spcBef>
                <a:spcPts val="0"/>
              </a:spcBef>
              <a:buNone/>
            </a:pPr>
            <a:r>
              <a:rPr lang="en-US" dirty="0" err="1"/>
              <a:t>Amdt</a:t>
            </a:r>
            <a:r>
              <a:rPr lang="en-US" dirty="0"/>
              <a:t> No 192-130, 195-105</a:t>
            </a:r>
          </a:p>
          <a:p>
            <a:pPr marL="0" indent="0" algn="ctr">
              <a:spcBef>
                <a:spcPts val="0"/>
              </a:spcBef>
              <a:buNone/>
            </a:pPr>
            <a:endParaRPr lang="en-US" dirty="0"/>
          </a:p>
          <a:p>
            <a:pPr marL="3572" indent="0" algn="ctr">
              <a:buNone/>
            </a:pPr>
            <a:r>
              <a:rPr lang="en-US" dirty="0"/>
              <a:t>Publication Date:  April 8, 2022</a:t>
            </a:r>
          </a:p>
          <a:p>
            <a:pPr marL="3572" indent="0" algn="ctr">
              <a:buNone/>
            </a:pPr>
            <a:r>
              <a:rPr lang="en-US" dirty="0"/>
              <a:t>Effective Date: October 5, 2022</a:t>
            </a:r>
          </a:p>
          <a:p>
            <a:pPr marL="3572" indent="0" algn="ctr">
              <a:buNone/>
            </a:pPr>
            <a:r>
              <a:rPr lang="en-US" dirty="0"/>
              <a:t>Certain Sections Effective Date: April 10, 2023</a:t>
            </a:r>
          </a:p>
        </p:txBody>
      </p:sp>
    </p:spTree>
    <p:extLst>
      <p:ext uri="{BB962C8B-B14F-4D97-AF65-F5344CB8AC3E}">
        <p14:creationId xmlns:p14="http://schemas.microsoft.com/office/powerpoint/2010/main" val="423218850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DECA-8C2D-40C8-8AE4-8DFA8EF28CEF}"/>
              </a:ext>
            </a:extLst>
          </p:cNvPr>
          <p:cNvSpPr>
            <a:spLocks noGrp="1"/>
          </p:cNvSpPr>
          <p:nvPr>
            <p:ph type="title"/>
          </p:nvPr>
        </p:nvSpPr>
        <p:spPr>
          <a:xfrm>
            <a:off x="0" y="76200"/>
            <a:ext cx="9144000" cy="1143000"/>
          </a:xfrm>
        </p:spPr>
        <p:txBody>
          <a:bodyPr>
            <a:normAutofit/>
          </a:bodyPr>
          <a:lstStyle/>
          <a:p>
            <a:pPr algn="ctr"/>
            <a:r>
              <a:rPr lang="en-US" b="1" dirty="0"/>
              <a:t>Valve Rule</a:t>
            </a:r>
          </a:p>
        </p:txBody>
      </p:sp>
      <p:sp>
        <p:nvSpPr>
          <p:cNvPr id="3" name="Content Placeholder 2">
            <a:extLst>
              <a:ext uri="{FF2B5EF4-FFF2-40B4-BE49-F238E27FC236}">
                <a16:creationId xmlns:a16="http://schemas.microsoft.com/office/drawing/2014/main" id="{73701ED5-0150-4EF1-87E2-E1B1D9A6AA58}"/>
              </a:ext>
            </a:extLst>
          </p:cNvPr>
          <p:cNvSpPr>
            <a:spLocks noGrp="1"/>
          </p:cNvSpPr>
          <p:nvPr>
            <p:ph idx="1"/>
          </p:nvPr>
        </p:nvSpPr>
        <p:spPr>
          <a:xfrm>
            <a:off x="657225" y="1066800"/>
            <a:ext cx="7829550" cy="4953000"/>
          </a:xfrm>
        </p:spPr>
        <p:txBody>
          <a:bodyPr>
            <a:noAutofit/>
          </a:bodyPr>
          <a:lstStyle/>
          <a:p>
            <a:pPr marL="0" indent="0" algn="ctr">
              <a:spcBef>
                <a:spcPts val="0"/>
              </a:spcBef>
              <a:buNone/>
            </a:pPr>
            <a:r>
              <a:rPr lang="en-US" b="1" dirty="0"/>
              <a:t>Major Provisions</a:t>
            </a:r>
          </a:p>
          <a:p>
            <a:pPr marL="0" indent="0">
              <a:spcBef>
                <a:spcPts val="0"/>
              </a:spcBef>
              <a:buNone/>
            </a:pPr>
            <a:endParaRPr lang="en-US" sz="2800" dirty="0"/>
          </a:p>
          <a:p>
            <a:pPr marL="0" indent="0">
              <a:spcBef>
                <a:spcPts val="0"/>
              </a:spcBef>
              <a:buNone/>
            </a:pPr>
            <a:r>
              <a:rPr lang="en-US" sz="2800" dirty="0"/>
              <a:t>Definitions (192.3, 195.2)</a:t>
            </a:r>
          </a:p>
          <a:p>
            <a:pPr marL="0" indent="0">
              <a:spcBef>
                <a:spcPts val="0"/>
              </a:spcBef>
              <a:buNone/>
            </a:pPr>
            <a:r>
              <a:rPr lang="en-US" sz="2800" dirty="0"/>
              <a:t>RMV Installation (192.179, 195.258) [4/10/2023]</a:t>
            </a:r>
          </a:p>
          <a:p>
            <a:pPr marL="0" indent="0">
              <a:spcBef>
                <a:spcPts val="0"/>
              </a:spcBef>
              <a:buNone/>
            </a:pPr>
            <a:r>
              <a:rPr lang="en-US" sz="2800" dirty="0"/>
              <a:t>HL Valve Spacing (195.260) [4/10/2023]</a:t>
            </a:r>
          </a:p>
          <a:p>
            <a:pPr marL="0" indent="0">
              <a:spcBef>
                <a:spcPts val="0"/>
              </a:spcBef>
              <a:buNone/>
            </a:pPr>
            <a:r>
              <a:rPr lang="en-US" sz="2800" dirty="0"/>
              <a:t>Emergency Plan Changes (192.615, 195.402(e))</a:t>
            </a:r>
          </a:p>
          <a:p>
            <a:pPr marL="0" indent="0">
              <a:spcBef>
                <a:spcPts val="0"/>
              </a:spcBef>
              <a:buNone/>
            </a:pPr>
            <a:r>
              <a:rPr lang="en-US" sz="2800" dirty="0"/>
              <a:t>Investigation of Failure, Incidents and Accidents (192.617, 195.402(c))</a:t>
            </a:r>
          </a:p>
          <a:p>
            <a:pPr marL="0" indent="0">
              <a:spcBef>
                <a:spcPts val="0"/>
              </a:spcBef>
              <a:buNone/>
            </a:pPr>
            <a:r>
              <a:rPr lang="en-US" sz="2800" dirty="0"/>
              <a:t>Notification of Potential Rupture (192.635, 195.417)</a:t>
            </a:r>
          </a:p>
          <a:p>
            <a:pPr marL="0" indent="0">
              <a:spcBef>
                <a:spcPts val="0"/>
              </a:spcBef>
              <a:buNone/>
            </a:pPr>
            <a:r>
              <a:rPr lang="en-US" sz="2800" dirty="0"/>
              <a:t>Valve Maintenance (192.745, 195.420)</a:t>
            </a:r>
          </a:p>
          <a:p>
            <a:pPr marL="0" indent="0">
              <a:spcBef>
                <a:spcPts val="0"/>
              </a:spcBef>
              <a:buNone/>
            </a:pPr>
            <a:r>
              <a:rPr lang="en-US" sz="2800" dirty="0"/>
              <a:t>IM Valve Risk Analysis (192.935, 195.452)</a:t>
            </a:r>
          </a:p>
        </p:txBody>
      </p:sp>
    </p:spTree>
    <p:extLst>
      <p:ext uri="{BB962C8B-B14F-4D97-AF65-F5344CB8AC3E}">
        <p14:creationId xmlns:p14="http://schemas.microsoft.com/office/powerpoint/2010/main" val="607742697"/>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7C7A-7B7D-E765-81A4-711C750264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77BB88A-6C92-2D51-EE62-B5FDF1CF9A74}"/>
              </a:ext>
            </a:extLst>
          </p:cNvPr>
          <p:cNvSpPr>
            <a:spLocks noGrp="1"/>
          </p:cNvSpPr>
          <p:nvPr>
            <p:ph idx="1"/>
          </p:nvPr>
        </p:nvSpPr>
        <p:spPr/>
        <p:txBody>
          <a:bodyPr>
            <a:normAutofit fontScale="25000" lnSpcReduction="20000"/>
          </a:bodyPr>
          <a:lstStyle/>
          <a:p>
            <a:pPr marL="0" indent="0">
              <a:buNone/>
            </a:pPr>
            <a:endParaRPr lang="en-US" dirty="0"/>
          </a:p>
        </p:txBody>
      </p:sp>
      <p:sp>
        <p:nvSpPr>
          <p:cNvPr id="4" name="Content Placeholder 2">
            <a:extLst>
              <a:ext uri="{FF2B5EF4-FFF2-40B4-BE49-F238E27FC236}">
                <a16:creationId xmlns:a16="http://schemas.microsoft.com/office/drawing/2014/main" id="{3C32700F-5184-4F93-9EE8-393F311C225E}"/>
              </a:ext>
            </a:extLst>
          </p:cNvPr>
          <p:cNvSpPr txBox="1">
            <a:spLocks/>
          </p:cNvSpPr>
          <p:nvPr/>
        </p:nvSpPr>
        <p:spPr>
          <a:xfrm>
            <a:off x="628650" y="1825625"/>
            <a:ext cx="7886700" cy="435133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100" b="1" i="0" u="none" strike="noStrike" kern="1200" cap="none" spc="0" normalizeH="0" baseline="0" noProof="0">
                <a:ln>
                  <a:noFill/>
                </a:ln>
                <a:solidFill>
                  <a:sysClr val="windowText" lastClr="000000"/>
                </a:solidFill>
                <a:effectLst/>
                <a:uLnTx/>
                <a:uFillTx/>
                <a:latin typeface="Calibri" panose="020F0502020204030204"/>
                <a:ea typeface="+mn-ea"/>
                <a:cs typeface="+mn-cs"/>
              </a:rPr>
              <a:t>Entirely replaced onshore hazardous liquid or carbon dioxide pipeline segments,</a:t>
            </a:r>
            <a:r>
              <a:rPr kumimoji="0" lang="en-US" sz="2100" b="0" i="0" u="none" strike="noStrike" kern="1200" cap="none" spc="0" normalizeH="0" baseline="0" noProof="0">
                <a:ln>
                  <a:noFill/>
                </a:ln>
                <a:solidFill>
                  <a:sysClr val="windowText" lastClr="000000"/>
                </a:solidFill>
                <a:effectLst/>
                <a:uLnTx/>
                <a:uFillTx/>
                <a:latin typeface="Calibri" panose="020F0502020204030204"/>
                <a:ea typeface="+mn-ea"/>
                <a:cs typeface="+mn-cs"/>
              </a:rPr>
              <a:t> for the purposes of §§ 195.258, 195.260, and 195.418, </a:t>
            </a:r>
            <a:r>
              <a:rPr kumimoji="0" lang="en-US" sz="2100" b="1" i="0" u="none" strike="noStrike" kern="1200" cap="none" spc="0" normalizeH="0" baseline="0" noProof="0">
                <a:ln>
                  <a:noFill/>
                </a:ln>
                <a:solidFill>
                  <a:sysClr val="windowText" lastClr="000000"/>
                </a:solidFill>
                <a:effectLst/>
                <a:uLnTx/>
                <a:uFillTx/>
                <a:latin typeface="Calibri" panose="020F0502020204030204"/>
                <a:ea typeface="+mn-ea"/>
                <a:cs typeface="+mn-cs"/>
              </a:rPr>
              <a:t>Entirely replaced onshore transmission pipeline segments means</a:t>
            </a:r>
            <a:r>
              <a:rPr kumimoji="0" lang="en-US" sz="2100" b="0" i="0" u="none" strike="noStrike" kern="1200" cap="none" spc="0" normalizeH="0" baseline="0" noProof="0">
                <a:ln>
                  <a:noFill/>
                </a:ln>
                <a:solidFill>
                  <a:sysClr val="windowText" lastClr="000000"/>
                </a:solidFill>
                <a:effectLst/>
                <a:uLnTx/>
                <a:uFillTx/>
                <a:latin typeface="Calibri" panose="020F0502020204030204"/>
                <a:ea typeface="+mn-ea"/>
                <a:cs typeface="+mn-cs"/>
              </a:rPr>
              <a:t>, for the purposes of §§ 192.179 and 192.634,  means where 2 or more miles of pipe, in the aggregate, have been replaced within any 5 contiguous miles within any 24-month period.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100" b="1" i="0" u="none" strike="noStrike" kern="1200" cap="none" spc="0" normalizeH="0" baseline="0" noProof="0">
                <a:ln>
                  <a:noFill/>
                </a:ln>
                <a:solidFill>
                  <a:sysClr val="windowText" lastClr="000000"/>
                </a:solidFill>
                <a:effectLst/>
                <a:uLnTx/>
                <a:uFillTx/>
                <a:latin typeface="Calibri" panose="020F0502020204030204"/>
                <a:ea typeface="+mn-ea"/>
                <a:cs typeface="+mn-cs"/>
              </a:rPr>
              <a:t>Notification of Potential Rupture </a:t>
            </a:r>
            <a:r>
              <a:rPr kumimoji="0" lang="en-US" sz="2100" b="0" i="0" u="none" strike="noStrike" kern="1200" cap="none" spc="0" normalizeH="0" baseline="0" noProof="0">
                <a:ln>
                  <a:noFill/>
                </a:ln>
                <a:solidFill>
                  <a:sysClr val="windowText" lastClr="000000"/>
                </a:solidFill>
                <a:effectLst/>
                <a:uLnTx/>
                <a:uFillTx/>
                <a:latin typeface="Calibri" panose="020F0502020204030204"/>
                <a:ea typeface="+mn-ea"/>
                <a:cs typeface="+mn-cs"/>
              </a:rPr>
              <a:t>means the notification to, or observation by, an operator of indicia identified in § 195.417 of a potential unintentional or uncontrolled release of a large volume of commodity from a pipeline.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100" b="1" i="0" u="none" strike="noStrike" kern="1200" cap="none" spc="0" normalizeH="0" baseline="0" noProof="0">
                <a:ln>
                  <a:noFill/>
                </a:ln>
                <a:solidFill>
                  <a:sysClr val="windowText" lastClr="000000"/>
                </a:solidFill>
                <a:effectLst/>
                <a:uLnTx/>
                <a:uFillTx/>
                <a:latin typeface="Calibri" panose="020F0502020204030204"/>
                <a:ea typeface="+mn-ea"/>
                <a:cs typeface="+mn-cs"/>
              </a:rPr>
              <a:t>Rupture-mitigation valve (RMV) </a:t>
            </a:r>
            <a:r>
              <a:rPr kumimoji="0" lang="en-US" sz="2100" b="0" i="0" u="none" strike="noStrike" kern="1200" cap="none" spc="0" normalizeH="0" baseline="0" noProof="0">
                <a:ln>
                  <a:noFill/>
                </a:ln>
                <a:solidFill>
                  <a:sysClr val="windowText" lastClr="000000"/>
                </a:solidFill>
                <a:effectLst/>
                <a:uLnTx/>
                <a:uFillTx/>
                <a:latin typeface="Calibri" panose="020F0502020204030204"/>
                <a:ea typeface="+mn-ea"/>
                <a:cs typeface="+mn-cs"/>
              </a:rPr>
              <a:t>means an automatic shut-off valve (ASV) or a remote-control valve (RCV) that a pipeline operator uses to minimize the volume of hazardous liquid or carbon dioxide released from the pipeline and to mitigate the consequences of a rupture.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219D812-C027-4D1E-9BC3-FAB5F56D857D}"/>
              </a:ext>
            </a:extLst>
          </p:cNvPr>
          <p:cNvSpPr txBox="1">
            <a:spLocks/>
          </p:cNvSpPr>
          <p:nvPr/>
        </p:nvSpPr>
        <p:spPr>
          <a:xfrm>
            <a:off x="628650" y="365126"/>
            <a:ext cx="7886700" cy="1325563"/>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New Definitions</a:t>
            </a:r>
            <a:endParaRPr lang="en-US" dirty="0"/>
          </a:p>
        </p:txBody>
      </p:sp>
    </p:spTree>
    <p:extLst>
      <p:ext uri="{BB962C8B-B14F-4D97-AF65-F5344CB8AC3E}">
        <p14:creationId xmlns:p14="http://schemas.microsoft.com/office/powerpoint/2010/main" val="2109204856"/>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39D5-DACD-4969-BCB7-41ED9E7FF7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C9A44-A168-211C-3AC7-42EE5DF51811}"/>
              </a:ext>
            </a:extLst>
          </p:cNvPr>
          <p:cNvSpPr>
            <a:spLocks noGrp="1"/>
          </p:cNvSpPr>
          <p:nvPr>
            <p:ph idx="1"/>
          </p:nvPr>
        </p:nvSpPr>
        <p:spPr>
          <a:xfrm>
            <a:off x="457200" y="1219200"/>
            <a:ext cx="8229600" cy="4800601"/>
          </a:xfrm>
        </p:spPr>
        <p:txBody>
          <a:bodyPr>
            <a:normAutofit fontScale="85000" lnSpcReduction="20000"/>
          </a:bodyPr>
          <a:lstStyle/>
          <a:p>
            <a:pPr marL="0" indent="0">
              <a:buNone/>
            </a:pPr>
            <a:r>
              <a:rPr lang="en-US" dirty="0"/>
              <a:t>For onshore transmission pipeline segments with diameters greater than or equal to 6 inches that are constructed after April 10, 2023, </a:t>
            </a:r>
          </a:p>
          <a:p>
            <a:pPr marL="0" indent="0">
              <a:buNone/>
            </a:pPr>
            <a:endParaRPr lang="en-US" dirty="0"/>
          </a:p>
          <a:p>
            <a:pPr marL="0" indent="0">
              <a:buNone/>
            </a:pPr>
            <a:r>
              <a:rPr lang="en-US" dirty="0"/>
              <a:t>For all onshore hazardous liquid or carbon dioxide pipeline segments with diameters greater than or equal to 6 inches that are constructed after April 10, 2023, </a:t>
            </a:r>
          </a:p>
          <a:p>
            <a:endParaRPr lang="en-US" dirty="0"/>
          </a:p>
          <a:p>
            <a:pPr marL="0" indent="0">
              <a:buNone/>
            </a:pPr>
            <a:r>
              <a:rPr lang="en-US" dirty="0"/>
              <a:t>… the operator must install rupture-mitigation valves (RMV) or an alternative equivalent technology whenever a valve must be installed to meet the appropriate valve spacing requirements of this section (and § 195.260.)</a:t>
            </a:r>
          </a:p>
        </p:txBody>
      </p:sp>
      <p:sp>
        <p:nvSpPr>
          <p:cNvPr id="4" name="Title 1">
            <a:extLst>
              <a:ext uri="{FF2B5EF4-FFF2-40B4-BE49-F238E27FC236}">
                <a16:creationId xmlns:a16="http://schemas.microsoft.com/office/drawing/2014/main" id="{B8161588-655F-44DC-8C91-79513CF9817C}"/>
              </a:ext>
            </a:extLst>
          </p:cNvPr>
          <p:cNvSpPr txBox="1">
            <a:spLocks/>
          </p:cNvSpPr>
          <p:nvPr/>
        </p:nvSpPr>
        <p:spPr>
          <a:xfrm>
            <a:off x="628650" y="365126"/>
            <a:ext cx="7886700" cy="1325563"/>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RMV Installation</a:t>
            </a:r>
            <a:endParaRPr lang="en-US" dirty="0"/>
          </a:p>
        </p:txBody>
      </p:sp>
    </p:spTree>
    <p:extLst>
      <p:ext uri="{BB962C8B-B14F-4D97-AF65-F5344CB8AC3E}">
        <p14:creationId xmlns:p14="http://schemas.microsoft.com/office/powerpoint/2010/main" val="96659247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B3F8-63D4-C54E-410A-51D5E391C7D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B6E8511-BD40-F8AA-A3BC-C586FCC8692F}"/>
              </a:ext>
            </a:extLst>
          </p:cNvPr>
          <p:cNvSpPr>
            <a:spLocks noGrp="1"/>
          </p:cNvSpPr>
          <p:nvPr>
            <p:ph idx="1"/>
          </p:nvPr>
        </p:nvSpPr>
        <p:spPr/>
        <p:txBody>
          <a:bodyPr>
            <a:normAutofit fontScale="25000" lnSpcReduction="20000"/>
          </a:bodyPr>
          <a:lstStyle/>
          <a:p>
            <a:pPr marL="0" indent="0">
              <a:buNone/>
            </a:pPr>
            <a:r>
              <a:rPr lang="en-US" dirty="0"/>
              <a:t>.</a:t>
            </a:r>
          </a:p>
        </p:txBody>
      </p:sp>
      <p:sp>
        <p:nvSpPr>
          <p:cNvPr id="4" name="Content Placeholder 2">
            <a:extLst>
              <a:ext uri="{FF2B5EF4-FFF2-40B4-BE49-F238E27FC236}">
                <a16:creationId xmlns:a16="http://schemas.microsoft.com/office/drawing/2014/main" id="{8EAF110F-8B43-4B86-8CC4-4F895EEF08BE}"/>
              </a:ext>
            </a:extLst>
          </p:cNvPr>
          <p:cNvSpPr txBox="1">
            <a:spLocks/>
          </p:cNvSpPr>
          <p:nvPr/>
        </p:nvSpPr>
        <p:spPr>
          <a:xfrm>
            <a:off x="628650" y="1825625"/>
            <a:ext cx="7886700" cy="4351338"/>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For newly constructed or entirely replaced onshore hazardous liquid or carbon dioxide pipeline segments, … that are installed after April 10, 2023, valve spacing must not exceed 15 miles for pipeline segments that could affect or are in HCAs, …, and 20 miles for pipeline segments that could not affect HCAs.</a:t>
            </a:r>
            <a:endParaRPr lang="en-US" dirty="0"/>
          </a:p>
        </p:txBody>
      </p:sp>
      <p:sp>
        <p:nvSpPr>
          <p:cNvPr id="5" name="Title 1">
            <a:extLst>
              <a:ext uri="{FF2B5EF4-FFF2-40B4-BE49-F238E27FC236}">
                <a16:creationId xmlns:a16="http://schemas.microsoft.com/office/drawing/2014/main" id="{9ADFC619-65DF-415D-8B5F-BD5E2AA88E4F}"/>
              </a:ext>
            </a:extLst>
          </p:cNvPr>
          <p:cNvSpPr txBox="1">
            <a:spLocks/>
          </p:cNvSpPr>
          <p:nvPr/>
        </p:nvSpPr>
        <p:spPr>
          <a:xfrm>
            <a:off x="628650" y="365126"/>
            <a:ext cx="7886700" cy="1325563"/>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HL Valve Spacing</a:t>
            </a:r>
            <a:endParaRPr lang="en-US" dirty="0"/>
          </a:p>
        </p:txBody>
      </p:sp>
    </p:spTree>
    <p:extLst>
      <p:ext uri="{BB962C8B-B14F-4D97-AF65-F5344CB8AC3E}">
        <p14:creationId xmlns:p14="http://schemas.microsoft.com/office/powerpoint/2010/main" val="3392750481"/>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6930-1F9C-9702-A883-5B3321A36E39}"/>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09ACDBC-C225-D027-8CC2-FB0656A69BE3}"/>
              </a:ext>
            </a:extLst>
          </p:cNvPr>
          <p:cNvSpPr>
            <a:spLocks noGrp="1"/>
          </p:cNvSpPr>
          <p:nvPr>
            <p:ph idx="1"/>
          </p:nvPr>
        </p:nvSpPr>
        <p:spPr>
          <a:xfrm>
            <a:off x="457200" y="1524000"/>
            <a:ext cx="8229600" cy="4571999"/>
          </a:xfrm>
        </p:spPr>
        <p:txBody>
          <a:bodyPr>
            <a:normAutofit/>
          </a:bodyPr>
          <a:lstStyle/>
          <a:p>
            <a:r>
              <a:rPr lang="en-US" dirty="0"/>
              <a:t>This section is effective now (October 5, 2022)</a:t>
            </a:r>
          </a:p>
          <a:p>
            <a:endParaRPr lang="en-US" dirty="0"/>
          </a:p>
          <a:p>
            <a:r>
              <a:rPr lang="en-US" dirty="0"/>
              <a:t>Investigating and analyzing pipeline accident, incidents and failures.</a:t>
            </a:r>
          </a:p>
          <a:p>
            <a:pPr lvl="1"/>
            <a:r>
              <a:rPr lang="en-US" dirty="0"/>
              <a:t>The term “failure” does not mean a release of product.</a:t>
            </a:r>
          </a:p>
          <a:p>
            <a:pPr lvl="1"/>
            <a:r>
              <a:rPr lang="en-US" dirty="0"/>
              <a:t>Failures refer to equipment or part has become inoperable, not function properly, or unreliable.</a:t>
            </a:r>
          </a:p>
        </p:txBody>
      </p:sp>
      <p:sp>
        <p:nvSpPr>
          <p:cNvPr id="4" name="Title 1">
            <a:extLst>
              <a:ext uri="{FF2B5EF4-FFF2-40B4-BE49-F238E27FC236}">
                <a16:creationId xmlns:a16="http://schemas.microsoft.com/office/drawing/2014/main" id="{405CB060-A22A-46D6-9344-71EB627FCF50}"/>
              </a:ext>
            </a:extLst>
          </p:cNvPr>
          <p:cNvSpPr txBox="1">
            <a:spLocks/>
          </p:cNvSpPr>
          <p:nvPr/>
        </p:nvSpPr>
        <p:spPr>
          <a:xfrm>
            <a:off x="628650" y="152400"/>
            <a:ext cx="7886700" cy="1325563"/>
          </a:xfr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Post Failure, Accident and Incident Investigation</a:t>
            </a:r>
          </a:p>
        </p:txBody>
      </p:sp>
    </p:spTree>
    <p:extLst>
      <p:ext uri="{BB962C8B-B14F-4D97-AF65-F5344CB8AC3E}">
        <p14:creationId xmlns:p14="http://schemas.microsoft.com/office/powerpoint/2010/main" val="4017373127"/>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6930-1F9C-9702-A883-5B3321A36E39}"/>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09ACDBC-C225-D027-8CC2-FB0656A69BE3}"/>
              </a:ext>
            </a:extLst>
          </p:cNvPr>
          <p:cNvSpPr>
            <a:spLocks noGrp="1"/>
          </p:cNvSpPr>
          <p:nvPr>
            <p:ph idx="1"/>
          </p:nvPr>
        </p:nvSpPr>
        <p:spPr>
          <a:xfrm>
            <a:off x="457200" y="1524001"/>
            <a:ext cx="8229600" cy="4419600"/>
          </a:xfrm>
        </p:spPr>
        <p:txBody>
          <a:bodyPr>
            <a:normAutofit/>
          </a:bodyPr>
          <a:lstStyle/>
          <a:p>
            <a:endParaRPr lang="en-US" dirty="0"/>
          </a:p>
          <a:p>
            <a:r>
              <a:rPr lang="en-US" dirty="0"/>
              <a:t>Each operator must establish and follow procedures for investigating and analyzing failures and incidents …, including:</a:t>
            </a:r>
          </a:p>
        </p:txBody>
      </p:sp>
      <p:sp>
        <p:nvSpPr>
          <p:cNvPr id="4" name="Title 1">
            <a:extLst>
              <a:ext uri="{FF2B5EF4-FFF2-40B4-BE49-F238E27FC236}">
                <a16:creationId xmlns:a16="http://schemas.microsoft.com/office/drawing/2014/main" id="{BCF04D43-4E32-4C7B-861C-009FC42E586D}"/>
              </a:ext>
            </a:extLst>
          </p:cNvPr>
          <p:cNvSpPr txBox="1">
            <a:spLocks/>
          </p:cNvSpPr>
          <p:nvPr/>
        </p:nvSpPr>
        <p:spPr>
          <a:xfrm>
            <a:off x="628650" y="228600"/>
            <a:ext cx="7886700" cy="1325563"/>
          </a:xfr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Post Failure, Accident and Incident Investigation</a:t>
            </a:r>
            <a:endParaRPr lang="en-US" dirty="0"/>
          </a:p>
        </p:txBody>
      </p:sp>
    </p:spTree>
    <p:extLst>
      <p:ext uri="{BB962C8B-B14F-4D97-AF65-F5344CB8AC3E}">
        <p14:creationId xmlns:p14="http://schemas.microsoft.com/office/powerpoint/2010/main" val="2267114635"/>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6930-1F9C-9702-A883-5B3321A36E39}"/>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09ACDBC-C225-D027-8CC2-FB0656A69BE3}"/>
              </a:ext>
            </a:extLst>
          </p:cNvPr>
          <p:cNvSpPr>
            <a:spLocks noGrp="1"/>
          </p:cNvSpPr>
          <p:nvPr>
            <p:ph idx="1"/>
          </p:nvPr>
        </p:nvSpPr>
        <p:spPr>
          <a:xfrm>
            <a:off x="457200" y="1600201"/>
            <a:ext cx="8229600" cy="4419599"/>
          </a:xfrm>
        </p:spPr>
        <p:txBody>
          <a:bodyPr>
            <a:normAutofit fontScale="92500" lnSpcReduction="20000"/>
          </a:bodyPr>
          <a:lstStyle/>
          <a:p>
            <a:r>
              <a:rPr lang="en-US" b="1" dirty="0"/>
              <a:t>sending the failed pipe</a:t>
            </a:r>
            <a:r>
              <a:rPr lang="en-US" dirty="0"/>
              <a:t>, component, or equipment for laboratory testing or examination, … determining the causes and contributing factor(s) … and minimizing the possibility of a recurrence.</a:t>
            </a:r>
          </a:p>
          <a:p>
            <a:r>
              <a:rPr lang="en-US" dirty="0"/>
              <a:t>develop, implement, and incorporate </a:t>
            </a:r>
            <a:r>
              <a:rPr lang="en-US" b="1" dirty="0"/>
              <a:t>lessons learned</a:t>
            </a:r>
            <a:r>
              <a:rPr lang="en-US" dirty="0"/>
              <a:t> from a post-failure or incident review … including personnel training and qualification programs, and design, construction, testing, maintenance, operations, and emergency procedure manuals and specifications. </a:t>
            </a:r>
          </a:p>
        </p:txBody>
      </p:sp>
      <p:sp>
        <p:nvSpPr>
          <p:cNvPr id="4" name="Title 1">
            <a:extLst>
              <a:ext uri="{FF2B5EF4-FFF2-40B4-BE49-F238E27FC236}">
                <a16:creationId xmlns:a16="http://schemas.microsoft.com/office/drawing/2014/main" id="{ACFE5A57-A028-4629-8D93-80ADB2CC845C}"/>
              </a:ext>
            </a:extLst>
          </p:cNvPr>
          <p:cNvSpPr txBox="1">
            <a:spLocks/>
          </p:cNvSpPr>
          <p:nvPr/>
        </p:nvSpPr>
        <p:spPr>
          <a:xfrm>
            <a:off x="628650" y="152400"/>
            <a:ext cx="7886700" cy="1325563"/>
          </a:xfr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Post Failure, Accident and Incident Investigation - Lessons Learned</a:t>
            </a:r>
          </a:p>
        </p:txBody>
      </p:sp>
    </p:spTree>
    <p:extLst>
      <p:ext uri="{BB962C8B-B14F-4D97-AF65-F5344CB8AC3E}">
        <p14:creationId xmlns:p14="http://schemas.microsoft.com/office/powerpoint/2010/main" val="43818948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DECA-8C2D-40C8-8AE4-8DFA8EF28CEF}"/>
              </a:ext>
            </a:extLst>
          </p:cNvPr>
          <p:cNvSpPr>
            <a:spLocks noGrp="1"/>
          </p:cNvSpPr>
          <p:nvPr>
            <p:ph type="title"/>
          </p:nvPr>
        </p:nvSpPr>
        <p:spPr>
          <a:xfrm>
            <a:off x="0" y="76200"/>
            <a:ext cx="9144000" cy="1143000"/>
          </a:xfrm>
        </p:spPr>
        <p:txBody>
          <a:bodyPr>
            <a:normAutofit/>
          </a:bodyPr>
          <a:lstStyle/>
          <a:p>
            <a:pPr algn="ctr"/>
            <a:r>
              <a:rPr lang="en-US" b="1" dirty="0"/>
              <a:t>Safety of Hazardous Liquid Pipelines</a:t>
            </a:r>
          </a:p>
        </p:txBody>
      </p:sp>
      <p:sp>
        <p:nvSpPr>
          <p:cNvPr id="3" name="Content Placeholder 2">
            <a:extLst>
              <a:ext uri="{FF2B5EF4-FFF2-40B4-BE49-F238E27FC236}">
                <a16:creationId xmlns:a16="http://schemas.microsoft.com/office/drawing/2014/main" id="{73701ED5-0150-4EF1-87E2-E1B1D9A6AA58}"/>
              </a:ext>
            </a:extLst>
          </p:cNvPr>
          <p:cNvSpPr>
            <a:spLocks noGrp="1"/>
          </p:cNvSpPr>
          <p:nvPr>
            <p:ph idx="1"/>
          </p:nvPr>
        </p:nvSpPr>
        <p:spPr>
          <a:xfrm>
            <a:off x="628650" y="1678780"/>
            <a:ext cx="7886700" cy="4112419"/>
          </a:xfrm>
        </p:spPr>
        <p:txBody>
          <a:bodyPr>
            <a:noAutofit/>
          </a:bodyPr>
          <a:lstStyle/>
          <a:p>
            <a:pPr marL="0" indent="0" algn="ctr">
              <a:spcBef>
                <a:spcPts val="0"/>
              </a:spcBef>
              <a:buNone/>
            </a:pPr>
            <a:r>
              <a:rPr lang="en-US" sz="3600" dirty="0"/>
              <a:t>Pipeline and Hazardous </a:t>
            </a:r>
          </a:p>
          <a:p>
            <a:pPr marL="0" indent="0" algn="ctr">
              <a:spcBef>
                <a:spcPts val="0"/>
              </a:spcBef>
              <a:buNone/>
            </a:pPr>
            <a:r>
              <a:rPr lang="en-US" sz="3600" dirty="0"/>
              <a:t>Materials Safety Administration</a:t>
            </a:r>
          </a:p>
          <a:p>
            <a:pPr marL="0" indent="0" algn="ctr">
              <a:spcBef>
                <a:spcPts val="0"/>
              </a:spcBef>
              <a:buNone/>
            </a:pPr>
            <a:r>
              <a:rPr lang="en-US" dirty="0"/>
              <a:t>Docket No: PHMSA-2010-0229 </a:t>
            </a:r>
          </a:p>
          <a:p>
            <a:pPr marL="0" indent="0" algn="ctr">
              <a:spcBef>
                <a:spcPts val="0"/>
              </a:spcBef>
              <a:buNone/>
            </a:pPr>
            <a:r>
              <a:rPr lang="en-US" dirty="0" err="1"/>
              <a:t>Amdt</a:t>
            </a:r>
            <a:r>
              <a:rPr lang="en-US" dirty="0"/>
              <a:t> No 195-102</a:t>
            </a:r>
          </a:p>
          <a:p>
            <a:pPr marL="0" indent="0" algn="ctr">
              <a:spcBef>
                <a:spcPts val="0"/>
              </a:spcBef>
              <a:buNone/>
            </a:pPr>
            <a:endParaRPr lang="en-US" dirty="0"/>
          </a:p>
          <a:p>
            <a:pPr marL="3572" indent="0" algn="ctr">
              <a:buNone/>
            </a:pPr>
            <a:r>
              <a:rPr lang="en-US" dirty="0"/>
              <a:t>Publication Date:  October 1, 2019</a:t>
            </a:r>
          </a:p>
          <a:p>
            <a:pPr marL="3572" indent="0" algn="ctr">
              <a:buNone/>
            </a:pPr>
            <a:r>
              <a:rPr lang="en-US" dirty="0"/>
              <a:t>Effective Date: July 1, 2020</a:t>
            </a:r>
          </a:p>
          <a:p>
            <a:pPr marL="0" indent="0" algn="ctr">
              <a:spcBef>
                <a:spcPts val="0"/>
              </a:spcBef>
              <a:buNone/>
            </a:pPr>
            <a:endParaRPr lang="en-US" dirty="0"/>
          </a:p>
          <a:p>
            <a:pPr marL="0" indent="0" algn="ctr">
              <a:spcBef>
                <a:spcPts val="0"/>
              </a:spcBef>
              <a:buNone/>
            </a:pPr>
            <a:endParaRPr lang="en-US" sz="1800" dirty="0"/>
          </a:p>
        </p:txBody>
      </p:sp>
    </p:spTree>
    <p:extLst>
      <p:ext uri="{BB962C8B-B14F-4D97-AF65-F5344CB8AC3E}">
        <p14:creationId xmlns:p14="http://schemas.microsoft.com/office/powerpoint/2010/main" val="1169713060"/>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5713-9A89-445B-4C47-93C65E0F378A}"/>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03752B6-47E8-DDD9-EDE6-BB633DC65089}"/>
              </a:ext>
            </a:extLst>
          </p:cNvPr>
          <p:cNvSpPr>
            <a:spLocks noGrp="1"/>
          </p:cNvSpPr>
          <p:nvPr>
            <p:ph idx="1"/>
          </p:nvPr>
        </p:nvSpPr>
        <p:spPr/>
        <p:txBody>
          <a:bodyPr>
            <a:normAutofit fontScale="25000" lnSpcReduction="20000"/>
          </a:bodyPr>
          <a:lstStyle/>
          <a:p>
            <a:pPr marL="0" indent="0">
              <a:buNone/>
            </a:pPr>
            <a:endParaRPr lang="en-US" dirty="0"/>
          </a:p>
        </p:txBody>
      </p:sp>
      <p:sp>
        <p:nvSpPr>
          <p:cNvPr id="4" name="Title 1">
            <a:extLst>
              <a:ext uri="{FF2B5EF4-FFF2-40B4-BE49-F238E27FC236}">
                <a16:creationId xmlns:a16="http://schemas.microsoft.com/office/drawing/2014/main" id="{EB76B8C4-3CDA-4BD5-A0A8-75CBF16B36E4}"/>
              </a:ext>
            </a:extLst>
          </p:cNvPr>
          <p:cNvSpPr txBox="1">
            <a:spLocks/>
          </p:cNvSpPr>
          <p:nvPr/>
        </p:nvSpPr>
        <p:spPr>
          <a:xfrm>
            <a:off x="628650" y="365126"/>
            <a:ext cx="7886700" cy="1325563"/>
          </a:xfr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Emergency Plan Updates</a:t>
            </a:r>
            <a:endParaRPr lang="en-US" dirty="0"/>
          </a:p>
        </p:txBody>
      </p:sp>
      <p:sp>
        <p:nvSpPr>
          <p:cNvPr id="5" name="Content Placeholder 2">
            <a:extLst>
              <a:ext uri="{FF2B5EF4-FFF2-40B4-BE49-F238E27FC236}">
                <a16:creationId xmlns:a16="http://schemas.microsoft.com/office/drawing/2014/main" id="{0E0F2577-3E37-4B6B-A6E4-6899BDC2C12C}"/>
              </a:ext>
            </a:extLst>
          </p:cNvPr>
          <p:cNvSpPr txBox="1">
            <a:spLocks/>
          </p:cNvSpPr>
          <p:nvPr/>
        </p:nvSpPr>
        <p:spPr>
          <a:xfrm>
            <a:off x="628650" y="1600200"/>
            <a:ext cx="7886700" cy="4351338"/>
          </a:xfr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This section is effective now (October 5, 2022)</a:t>
            </a:r>
          </a:p>
          <a:p>
            <a:r>
              <a:rPr lang="en-US"/>
              <a:t>Establishing and maintaining adequate means of communication with the appropriate public safety answering point (i.e., 9–1–1 emergency call center), … </a:t>
            </a:r>
          </a:p>
          <a:p>
            <a:r>
              <a:rPr lang="en-US"/>
              <a:t>Operators must determine the responsibilities, resources, jurisdictional area(s), and emergency contact telephone numbers for both local and out-of-area calls … organization that may respond to a pipeline emergency, and inform the officials about the operator’s ability to respond to the pipeline emergency and means of communication during emergencies. </a:t>
            </a:r>
          </a:p>
          <a:p>
            <a:r>
              <a:rPr lang="en-US"/>
              <a:t>Operators may establish liaison with the appropriate local emergency coordinating agencies, …, in lieu of communicating individually with each fire, police, or other public entity.</a:t>
            </a:r>
            <a:endParaRPr lang="en-US" dirty="0"/>
          </a:p>
        </p:txBody>
      </p:sp>
    </p:spTree>
    <p:extLst>
      <p:ext uri="{BB962C8B-B14F-4D97-AF65-F5344CB8AC3E}">
        <p14:creationId xmlns:p14="http://schemas.microsoft.com/office/powerpoint/2010/main" val="147479713"/>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104D-8BB6-8F82-E413-5694FC0701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1C70EE-9BB7-0F96-3113-8F95FDB96DF6}"/>
              </a:ext>
            </a:extLst>
          </p:cNvPr>
          <p:cNvSpPr>
            <a:spLocks noGrp="1"/>
          </p:cNvSpPr>
          <p:nvPr>
            <p:ph idx="1"/>
          </p:nvPr>
        </p:nvSpPr>
        <p:spPr/>
        <p:txBody>
          <a:bodyPr>
            <a:normAutofit fontScale="25000" lnSpcReduction="20000"/>
          </a:bodyPr>
          <a:lstStyle/>
          <a:p>
            <a:pPr marL="0" indent="0">
              <a:buNone/>
            </a:pPr>
            <a:endParaRPr lang="en-US" dirty="0"/>
          </a:p>
        </p:txBody>
      </p:sp>
      <p:sp>
        <p:nvSpPr>
          <p:cNvPr id="4" name="Title 1">
            <a:extLst>
              <a:ext uri="{FF2B5EF4-FFF2-40B4-BE49-F238E27FC236}">
                <a16:creationId xmlns:a16="http://schemas.microsoft.com/office/drawing/2014/main" id="{54216764-09BF-41A7-AE46-D5C7478BE08E}"/>
              </a:ext>
            </a:extLst>
          </p:cNvPr>
          <p:cNvSpPr txBox="1">
            <a:spLocks/>
          </p:cNvSpPr>
          <p:nvPr/>
        </p:nvSpPr>
        <p:spPr>
          <a:xfrm>
            <a:off x="628650" y="365126"/>
            <a:ext cx="7886700" cy="1325563"/>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Notification of Potential Rupture</a:t>
            </a:r>
            <a:endParaRPr lang="en-US" dirty="0"/>
          </a:p>
        </p:txBody>
      </p:sp>
      <p:sp>
        <p:nvSpPr>
          <p:cNvPr id="5" name="Content Placeholder 2">
            <a:extLst>
              <a:ext uri="{FF2B5EF4-FFF2-40B4-BE49-F238E27FC236}">
                <a16:creationId xmlns:a16="http://schemas.microsoft.com/office/drawing/2014/main" id="{4458F6B5-FEF6-4583-9A2E-CBB6B82BE79E}"/>
              </a:ext>
            </a:extLst>
          </p:cNvPr>
          <p:cNvSpPr txBox="1">
            <a:spLocks/>
          </p:cNvSpPr>
          <p:nvPr/>
        </p:nvSpPr>
        <p:spPr>
          <a:xfrm>
            <a:off x="628650" y="1447800"/>
            <a:ext cx="7886700" cy="4351338"/>
          </a:xfr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 a notification of potential rupture means refers to the notification to, or observation by, an operator …of a potential unintentional or uncontrolled release of a large volume of hazardous liquids (gas) from a pipeline: </a:t>
            </a:r>
          </a:p>
          <a:p>
            <a:r>
              <a:rPr lang="en-US"/>
              <a:t>(1) An unanticipated or unexplained pressure loss outside of the pipeline’s normal operating pressures, as defined in the operator’s written procedures. </a:t>
            </a:r>
          </a:p>
          <a:p>
            <a:r>
              <a:rPr lang="en-US"/>
              <a:t>(2) An unanticipated or unexplained flow rate change, pressure change, equipment function, or other pipeline instrumentation indication at the upstream or downstream station that may be representative of an event meeting paragraph (a)(1) of this section; or </a:t>
            </a:r>
          </a:p>
          <a:p>
            <a:r>
              <a:rPr lang="en-US"/>
              <a:t>(3) Any unanticipated or unexplained rapid release of a large volume of hazardous liquid (gas), a fire, or an explosion, in the immediate vicinity of the pipeline. </a:t>
            </a:r>
          </a:p>
          <a:p>
            <a:endParaRPr lang="en-US" dirty="0"/>
          </a:p>
        </p:txBody>
      </p:sp>
    </p:spTree>
    <p:extLst>
      <p:ext uri="{BB962C8B-B14F-4D97-AF65-F5344CB8AC3E}">
        <p14:creationId xmlns:p14="http://schemas.microsoft.com/office/powerpoint/2010/main" val="2705020990"/>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014E-01F0-6CC6-5FF6-F66F02BED8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4DD3789-176A-1776-B172-19765A2331E6}"/>
              </a:ext>
            </a:extLst>
          </p:cNvPr>
          <p:cNvSpPr>
            <a:spLocks noGrp="1"/>
          </p:cNvSpPr>
          <p:nvPr>
            <p:ph idx="1"/>
          </p:nvPr>
        </p:nvSpPr>
        <p:spPr/>
        <p:txBody>
          <a:bodyPr>
            <a:normAutofit fontScale="25000" lnSpcReduction="20000"/>
          </a:bodyPr>
          <a:lstStyle/>
          <a:p>
            <a:pPr marL="0" indent="0">
              <a:buNone/>
            </a:pPr>
            <a:endParaRPr lang="en-US" dirty="0"/>
          </a:p>
          <a:p>
            <a:endParaRPr lang="en-US" dirty="0"/>
          </a:p>
        </p:txBody>
      </p:sp>
      <p:sp>
        <p:nvSpPr>
          <p:cNvPr id="4" name="Title 1">
            <a:extLst>
              <a:ext uri="{FF2B5EF4-FFF2-40B4-BE49-F238E27FC236}">
                <a16:creationId xmlns:a16="http://schemas.microsoft.com/office/drawing/2014/main" id="{63A43963-1D2C-4139-9334-CAC31D66C58A}"/>
              </a:ext>
            </a:extLst>
          </p:cNvPr>
          <p:cNvSpPr txBox="1">
            <a:spLocks/>
          </p:cNvSpPr>
          <p:nvPr/>
        </p:nvSpPr>
        <p:spPr>
          <a:xfrm>
            <a:off x="628650" y="365126"/>
            <a:ext cx="7886700" cy="1325563"/>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RMV Capabilities</a:t>
            </a:r>
            <a:endParaRPr lang="en-US" dirty="0"/>
          </a:p>
        </p:txBody>
      </p:sp>
      <p:sp>
        <p:nvSpPr>
          <p:cNvPr id="5" name="Content Placeholder 2">
            <a:extLst>
              <a:ext uri="{FF2B5EF4-FFF2-40B4-BE49-F238E27FC236}">
                <a16:creationId xmlns:a16="http://schemas.microsoft.com/office/drawing/2014/main" id="{E68C07C0-04AD-4209-B64E-AB63B5DD33FA}"/>
              </a:ext>
            </a:extLst>
          </p:cNvPr>
          <p:cNvSpPr txBox="1">
            <a:spLocks/>
          </p:cNvSpPr>
          <p:nvPr/>
        </p:nvSpPr>
        <p:spPr>
          <a:xfrm>
            <a:off x="628650" y="1825625"/>
            <a:ext cx="7886700" cy="4351338"/>
          </a:xfr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Following “notification of potential rupture,” RMVs must be closed as soon as practicable, but within 30 minutes</a:t>
            </a:r>
          </a:p>
          <a:p>
            <a:pPr lvl="1"/>
            <a:r>
              <a:rPr lang="en-US"/>
              <a:t>Operators of non-HCA Class 1 pipelines and non-HCA HL pipelines can request exemption if they can demonstrate to PHMSA that an RMV would be infeasible</a:t>
            </a:r>
          </a:p>
          <a:p>
            <a:r>
              <a:rPr lang="en-US"/>
              <a:t>For GT, operators may request to leave RMVs open following “notification of potential rupture” if PHMSA is notified and it is coordinated with the appropriate local emergency responders prior to the incident</a:t>
            </a:r>
          </a:p>
          <a:p>
            <a:r>
              <a:rPr lang="en-US"/>
              <a:t>RMVs must be monitored or controlled by remote or on-site personnel </a:t>
            </a:r>
          </a:p>
          <a:p>
            <a:pPr lvl="1"/>
            <a:r>
              <a:rPr lang="en-US"/>
              <a:t>ASVs do not need to monitor valve status remotely if the operator has the capability to monitor pressure or flow rate within each pipeline segment located between RMVs on the line to identify and locate a rupture</a:t>
            </a:r>
          </a:p>
          <a:p>
            <a:r>
              <a:rPr lang="en-US"/>
              <a:t>Sets modeling requirements for ASVs based upon flow volumes, pressures, other operating conditions and any laterals or connected pipelines.</a:t>
            </a:r>
          </a:p>
          <a:p>
            <a:endParaRPr lang="en-US" dirty="0"/>
          </a:p>
        </p:txBody>
      </p:sp>
    </p:spTree>
    <p:extLst>
      <p:ext uri="{BB962C8B-B14F-4D97-AF65-F5344CB8AC3E}">
        <p14:creationId xmlns:p14="http://schemas.microsoft.com/office/powerpoint/2010/main" val="3984316123"/>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6D0F-27CB-849E-704F-F060DA34740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0C9048-1824-4C4C-2D4E-AE29FC318DC1}"/>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3204DF85-769A-4170-9CA0-9B1473431506}"/>
              </a:ext>
            </a:extLst>
          </p:cNvPr>
          <p:cNvSpPr txBox="1">
            <a:spLocks/>
          </p:cNvSpPr>
          <p:nvPr/>
        </p:nvSpPr>
        <p:spPr>
          <a:xfrm>
            <a:off x="628650" y="365126"/>
            <a:ext cx="7886700" cy="1325563"/>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Valve Maintenance</a:t>
            </a:r>
            <a:endParaRPr lang="en-US" dirty="0"/>
          </a:p>
        </p:txBody>
      </p:sp>
      <p:sp>
        <p:nvSpPr>
          <p:cNvPr id="5" name="Content Placeholder 2">
            <a:extLst>
              <a:ext uri="{FF2B5EF4-FFF2-40B4-BE49-F238E27FC236}">
                <a16:creationId xmlns:a16="http://schemas.microsoft.com/office/drawing/2014/main" id="{609B3171-7EC7-49BC-9769-87799DECB185}"/>
              </a:ext>
            </a:extLst>
          </p:cNvPr>
          <p:cNvSpPr txBox="1">
            <a:spLocks/>
          </p:cNvSpPr>
          <p:nvPr/>
        </p:nvSpPr>
        <p:spPr>
          <a:xfrm>
            <a:off x="628650" y="1825625"/>
            <a:ext cx="7886700" cy="4351338"/>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This section is effective now (October 5, 2022)</a:t>
            </a:r>
          </a:p>
          <a:p>
            <a:r>
              <a:rPr lang="en-US"/>
              <a:t>195.420(b) maintenance requirements “expanded” beyond “mainline” valves.</a:t>
            </a:r>
          </a:p>
          <a:p>
            <a:r>
              <a:rPr lang="en-US"/>
              <a:t>Added 25% closure</a:t>
            </a:r>
          </a:p>
          <a:p>
            <a:r>
              <a:rPr lang="en-US"/>
              <a:t>Alternative technology must demonstrate response times during drills</a:t>
            </a:r>
            <a:endParaRPr lang="en-US" dirty="0"/>
          </a:p>
        </p:txBody>
      </p:sp>
    </p:spTree>
    <p:extLst>
      <p:ext uri="{BB962C8B-B14F-4D97-AF65-F5344CB8AC3E}">
        <p14:creationId xmlns:p14="http://schemas.microsoft.com/office/powerpoint/2010/main" val="1491588792"/>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FE51-85CD-7337-39BB-43D143950234}"/>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D6EF227-5613-054B-0E92-CA0B49848C01}"/>
              </a:ext>
            </a:extLst>
          </p:cNvPr>
          <p:cNvSpPr>
            <a:spLocks noGrp="1"/>
          </p:cNvSpPr>
          <p:nvPr>
            <p:ph idx="1"/>
          </p:nvPr>
        </p:nvSpPr>
        <p:spPr/>
        <p:txBody>
          <a:bodyPr>
            <a:normAutofit fontScale="25000" lnSpcReduction="20000"/>
          </a:bodyPr>
          <a:lstStyle/>
          <a:p>
            <a:pPr marL="0" indent="0">
              <a:buNone/>
            </a:pPr>
            <a:r>
              <a:rPr lang="en-US" dirty="0"/>
              <a:t>e</a:t>
            </a:r>
          </a:p>
        </p:txBody>
      </p:sp>
      <p:sp>
        <p:nvSpPr>
          <p:cNvPr id="4" name="Title 1">
            <a:extLst>
              <a:ext uri="{FF2B5EF4-FFF2-40B4-BE49-F238E27FC236}">
                <a16:creationId xmlns:a16="http://schemas.microsoft.com/office/drawing/2014/main" id="{A93EA93F-55EC-454B-860A-437467456B7C}"/>
              </a:ext>
            </a:extLst>
          </p:cNvPr>
          <p:cNvSpPr txBox="1">
            <a:spLocks/>
          </p:cNvSpPr>
          <p:nvPr/>
        </p:nvSpPr>
        <p:spPr>
          <a:xfrm>
            <a:off x="628650" y="365126"/>
            <a:ext cx="7886700" cy="1325563"/>
          </a:xfr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IM P&amp;M Measures – Valve Risk Analysis</a:t>
            </a:r>
            <a:endParaRPr lang="en-US" dirty="0"/>
          </a:p>
        </p:txBody>
      </p:sp>
      <p:sp>
        <p:nvSpPr>
          <p:cNvPr id="5" name="Content Placeholder 2">
            <a:extLst>
              <a:ext uri="{FF2B5EF4-FFF2-40B4-BE49-F238E27FC236}">
                <a16:creationId xmlns:a16="http://schemas.microsoft.com/office/drawing/2014/main" id="{E26B1788-B40F-43A3-9F10-E5F9711888B8}"/>
              </a:ext>
            </a:extLst>
          </p:cNvPr>
          <p:cNvSpPr txBox="1">
            <a:spLocks/>
          </p:cNvSpPr>
          <p:nvPr/>
        </p:nvSpPr>
        <p:spPr>
          <a:xfrm>
            <a:off x="628650" y="1825625"/>
            <a:ext cx="7886700" cy="4351338"/>
          </a:xfr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Clarifies requirements for conducting RMV evaluations for HCAs as Preventive &amp; Mitigative measures:</a:t>
            </a:r>
          </a:p>
          <a:p>
            <a:pPr lvl="1"/>
            <a:r>
              <a:rPr lang="en-US" dirty="0"/>
              <a:t>For GT and HL: timing of leak detection and pipe shutdown capabilities, the type of gas being transported, operating pressure, the rate of potential release, pipeline profile, the potential for ignition, and location of nearest response personnel</a:t>
            </a:r>
          </a:p>
          <a:p>
            <a:pPr lvl="1"/>
            <a:r>
              <a:rPr lang="en-US" dirty="0"/>
              <a:t>For HL only: the type of commodity carried, the rate of potential leakage, the volume that can be released, topography or pipeline profile, the potential for ignition, proximity to power sources, specific terrain within the HCA or between the pipeline segment and the HCA it could affect, and benefits expected by reducing the spill size. </a:t>
            </a:r>
          </a:p>
          <a:p>
            <a:r>
              <a:rPr lang="en-US"/>
              <a:t>Risk analyses and assessments … must be annually reviewed</a:t>
            </a:r>
          </a:p>
          <a:p>
            <a:endParaRPr lang="en-US" dirty="0"/>
          </a:p>
        </p:txBody>
      </p:sp>
    </p:spTree>
    <p:extLst>
      <p:ext uri="{BB962C8B-B14F-4D97-AF65-F5344CB8AC3E}">
        <p14:creationId xmlns:p14="http://schemas.microsoft.com/office/powerpoint/2010/main" val="320438801"/>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A808-5125-4AA5-A8B1-CD6EA455D9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47972-6976-4496-816E-F5A4670F05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6156B8C-2688-4957-9FF8-041A1AB4AA53}"/>
              </a:ext>
            </a:extLst>
          </p:cNvPr>
          <p:cNvSpPr>
            <a:spLocks noGrp="1"/>
          </p:cNvSpPr>
          <p:nvPr>
            <p:ph type="sldNum" sz="quarter" idx="12"/>
          </p:nvPr>
        </p:nvSpPr>
        <p:spPr/>
        <p:txBody>
          <a:bodyPr/>
          <a:lstStyle/>
          <a:p>
            <a:pPr fontAlgn="base">
              <a:spcBef>
                <a:spcPct val="0"/>
              </a:spcBef>
              <a:spcAft>
                <a:spcPct val="0"/>
              </a:spcAft>
              <a:defRPr/>
            </a:pPr>
            <a:r>
              <a:rPr lang="en-US" sz="2000">
                <a:solidFill>
                  <a:srgbClr val="000000"/>
                </a:solidFill>
                <a:latin typeface="Arial" charset="0"/>
              </a:rPr>
              <a:t>- </a:t>
            </a:r>
            <a:fld id="{7E6F4A02-C8F0-4DB8-8C23-DDE5A33AC008}" type="slidenum">
              <a:rPr lang="en-US" sz="2000" smtClean="0">
                <a:solidFill>
                  <a:srgbClr val="000000"/>
                </a:solidFill>
                <a:latin typeface="Arial" charset="0"/>
              </a:rPr>
              <a:pPr fontAlgn="base">
                <a:spcBef>
                  <a:spcPct val="0"/>
                </a:spcBef>
                <a:spcAft>
                  <a:spcPct val="0"/>
                </a:spcAft>
                <a:defRPr/>
              </a:pPr>
              <a:t>25</a:t>
            </a:fld>
            <a:r>
              <a:rPr lang="en-US" sz="2000">
                <a:solidFill>
                  <a:srgbClr val="000000"/>
                </a:solidFill>
                <a:latin typeface="Arial" charset="0"/>
              </a:rPr>
              <a:t> -</a:t>
            </a:r>
            <a:endParaRPr lang="en-US" sz="2000" dirty="0">
              <a:solidFill>
                <a:srgbClr val="000000"/>
              </a:solidFill>
              <a:latin typeface="Arial" charset="0"/>
            </a:endParaRPr>
          </a:p>
        </p:txBody>
      </p:sp>
    </p:spTree>
    <p:extLst>
      <p:ext uri="{BB962C8B-B14F-4D97-AF65-F5344CB8AC3E}">
        <p14:creationId xmlns:p14="http://schemas.microsoft.com/office/powerpoint/2010/main" val="738118968"/>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04EA77-124E-428F-9573-987801598A44}"/>
              </a:ext>
            </a:extLst>
          </p:cNvPr>
          <p:cNvSpPr txBox="1">
            <a:spLocks/>
          </p:cNvSpPr>
          <p:nvPr/>
        </p:nvSpPr>
        <p:spPr>
          <a:xfrm>
            <a:off x="0" y="0"/>
            <a:ext cx="9144000" cy="945970"/>
          </a:xfrm>
          <a:prstGeom prst="rect">
            <a:avLst/>
          </a:prstGeom>
          <a:solidFill>
            <a:schemeClr val="accent1"/>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Additional Resources and Tools</a:t>
            </a:r>
          </a:p>
        </p:txBody>
      </p:sp>
      <p:sp>
        <p:nvSpPr>
          <p:cNvPr id="6" name="Slide Number Placeholder 5">
            <a:extLst>
              <a:ext uri="{FF2B5EF4-FFF2-40B4-BE49-F238E27FC236}">
                <a16:creationId xmlns:a16="http://schemas.microsoft.com/office/drawing/2014/main" id="{CCD9C173-A159-40CF-B664-DEB315B629FC}"/>
              </a:ext>
            </a:extLst>
          </p:cNvPr>
          <p:cNvSpPr txBox="1">
            <a:spLocks/>
          </p:cNvSpPr>
          <p:nvPr/>
        </p:nvSpPr>
        <p:spPr>
          <a:xfrm>
            <a:off x="6477000" y="6248400"/>
            <a:ext cx="990600" cy="47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mn-ea"/>
                <a:cs typeface="Times New Roman" panose="02020603050405020304" pitchFamily="18" charset="0"/>
              </a:rPr>
              <a:t>- </a:t>
            </a:r>
            <a:fld id="{C40E61E3-F527-45CA-A87B-A2827927107D}" type="slidenum">
              <a:rPr kumimoji="0" lang="en-US" sz="1400" b="0" i="0" u="none" strike="noStrike" kern="1200" cap="none" spc="0" normalizeH="0" baseline="0" noProof="0" smtClean="0">
                <a:ln>
                  <a:noFill/>
                </a:ln>
                <a:solidFill>
                  <a:prstClr val="white">
                    <a:lumMod val="6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prstClr val="white">
                    <a:lumMod val="65000"/>
                  </a:prstClr>
                </a:solidFill>
                <a:effectLst/>
                <a:uLnTx/>
                <a:uFillTx/>
                <a:latin typeface="Times New Roman" panose="02020603050405020304" pitchFamily="18" charset="0"/>
                <a:ea typeface="+mn-ea"/>
                <a:cs typeface="Times New Roman" panose="02020603050405020304" pitchFamily="18" charset="0"/>
              </a:rPr>
              <a:t> -</a:t>
            </a:r>
          </a:p>
        </p:txBody>
      </p:sp>
      <p:sp>
        <p:nvSpPr>
          <p:cNvPr id="7" name="Rectangle 3">
            <a:extLst>
              <a:ext uri="{FF2B5EF4-FFF2-40B4-BE49-F238E27FC236}">
                <a16:creationId xmlns:a16="http://schemas.microsoft.com/office/drawing/2014/main" id="{39BA0618-2D77-4622-BE7D-248124442D50}"/>
              </a:ext>
            </a:extLst>
          </p:cNvPr>
          <p:cNvSpPr txBox="1">
            <a:spLocks noChangeArrowheads="1"/>
          </p:cNvSpPr>
          <p:nvPr/>
        </p:nvSpPr>
        <p:spPr>
          <a:xfrm>
            <a:off x="381000" y="1143000"/>
            <a:ext cx="678815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PHMSA Homepage, Office of Pipeline Safety</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3"/>
              </a:rPr>
              <a:t>www.phmsa.dot.gov</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Standards &amp; Rulemaking</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http://www.phmsa.dot.gov/pipeline/regs</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PHMSA Technical Resources</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5"/>
              </a:rPr>
              <a:t>https://www.phmsa.dot.gov/technical-resources/pipeline/pipeline-technical-resources-overview</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GPAC Meeting slides for reference at “Public Meetings” tab (</a:t>
            </a: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6"/>
              </a:rPr>
              <a:t>https://primis.phmsa.dot.gov/meetings/</a:t>
            </a:r>
            <a:r>
              <a:rPr kumimoji="0" lang="en-US" sz="2000" b="1" i="0" u="none" strike="noStrike" kern="1200" cap="none" spc="0" normalizeH="0" baseline="0" noProof="0" dirty="0">
                <a:ln>
                  <a:noFill/>
                </a:ln>
                <a:solidFill>
                  <a:prstClr val="black"/>
                </a:solidFill>
                <a:effectLst/>
                <a:uLnTx/>
                <a:uFillTx/>
                <a:latin typeface="Calibri"/>
                <a:ea typeface="+mn-ea"/>
                <a:cs typeface="+mn-cs"/>
              </a:rPr>
              <a:t>)</a:t>
            </a:r>
          </a:p>
          <a:p>
            <a:pPr marL="457200" marR="0" lvl="1"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PHMSA’s Stakeholder Communications Site</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7"/>
              </a:rPr>
              <a:t>http://primis.phmsa.dot.gov/comm</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For Federal Regulations (Official Version)</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8"/>
              </a:rPr>
              <a:t>www.ecfr.gov</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Scan001">
            <a:extLst>
              <a:ext uri="{FF2B5EF4-FFF2-40B4-BE49-F238E27FC236}">
                <a16:creationId xmlns:a16="http://schemas.microsoft.com/office/drawing/2014/main" id="{F76147F4-D57F-41AA-8114-0C611F7CF8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7847" y="1341437"/>
            <a:ext cx="16700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descr="CFR">
            <a:extLst>
              <a:ext uri="{FF2B5EF4-FFF2-40B4-BE49-F238E27FC236}">
                <a16:creationId xmlns:a16="http://schemas.microsoft.com/office/drawing/2014/main" id="{6F6C7FEA-A12D-431E-89C2-FD112E621489}"/>
              </a:ext>
            </a:extLst>
          </p:cNvPr>
          <p:cNvSpPr>
            <a:spLocks noChangeArrowheads="1"/>
          </p:cNvSpPr>
          <p:nvPr/>
        </p:nvSpPr>
        <p:spPr bwMode="auto">
          <a:xfrm>
            <a:off x="7397749" y="3124200"/>
            <a:ext cx="1670051" cy="2209800"/>
          </a:xfrm>
          <a:prstGeom prst="rect">
            <a:avLst/>
          </a:prstGeom>
          <a:blipFill dpi="0" rotWithShape="1">
            <a:blip r:embed="rId10"/>
            <a:srcRect/>
            <a:stretch>
              <a:fillRect/>
            </a:stretch>
          </a:blip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D80702"/>
                </a:solidFill>
                <a:effectLst/>
                <a:uLnTx/>
                <a:uFillTx/>
                <a:latin typeface="Arial" charset="0"/>
                <a:ea typeface="+mn-ea"/>
                <a:cs typeface="+mn-cs"/>
              </a:rPr>
              <a:t>       </a:t>
            </a:r>
          </a:p>
        </p:txBody>
      </p:sp>
    </p:spTree>
    <p:extLst>
      <p:ext uri="{BB962C8B-B14F-4D97-AF65-F5344CB8AC3E}">
        <p14:creationId xmlns:p14="http://schemas.microsoft.com/office/powerpoint/2010/main" val="106676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263A724-BCF1-4DAD-A9A2-909D47BD3C99}"/>
              </a:ext>
            </a:extLst>
          </p:cNvPr>
          <p:cNvGraphicFramePr>
            <a:graphicFrameLocks noGrp="1"/>
          </p:cNvGraphicFramePr>
          <p:nvPr/>
        </p:nvGraphicFramePr>
        <p:xfrm>
          <a:off x="304800" y="914400"/>
          <a:ext cx="5181600" cy="5029200"/>
        </p:xfrm>
        <a:graphic>
          <a:graphicData uri="http://schemas.openxmlformats.org/drawingml/2006/table">
            <a:tbl>
              <a:tblPr firstRow="1" bandRow="1">
                <a:tableStyleId>{BC89EF96-8CEA-46FF-86C4-4CE0E7609802}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257613">
                <a:tc gridSpan="2">
                  <a:txBody>
                    <a:bodyPr/>
                    <a:lstStyle/>
                    <a:p>
                      <a:pPr algn="ctr"/>
                      <a:r>
                        <a:rPr lang="en-US" sz="1400" dirty="0">
                          <a:solidFill>
                            <a:schemeClr val="tx1"/>
                          </a:solidFill>
                          <a:effectLst>
                            <a:outerShdw blurRad="38100" dist="38100" dir="2700000" algn="tl">
                              <a:srgbClr val="000000">
                                <a:alpha val="43137"/>
                              </a:srgbClr>
                            </a:outerShdw>
                          </a:effectLst>
                        </a:rPr>
                        <a:t>HEADQUARTERS</a:t>
                      </a:r>
                    </a:p>
                  </a:txBody>
                  <a:tcPr/>
                </a:tc>
                <a:tc hMerge="1">
                  <a:txBody>
                    <a:bodyPr/>
                    <a:lstStyle/>
                    <a:p>
                      <a:endParaRPr lang="en-US"/>
                    </a:p>
                  </a:txBody>
                  <a:tcPr/>
                </a:tc>
                <a:extLst>
                  <a:ext uri="{0D108BD9-81ED-4DB2-BD59-A6C34878D82A}">
                    <a16:rowId xmlns:a16="http://schemas.microsoft.com/office/drawing/2014/main" val="10000"/>
                  </a:ext>
                </a:extLst>
              </a:tr>
              <a:tr h="257613">
                <a:tc gridSpan="2">
                  <a:txBody>
                    <a:bodyPr/>
                    <a:lstStyle/>
                    <a:p>
                      <a:pPr algn="ctr"/>
                      <a:r>
                        <a:rPr lang="en-US" sz="1400" dirty="0">
                          <a:effectLst>
                            <a:outerShdw blurRad="38100" dist="38100" dir="2700000" algn="tl">
                              <a:srgbClr val="000000">
                                <a:alpha val="43137"/>
                              </a:srgbClr>
                            </a:outerShdw>
                          </a:effectLst>
                        </a:rPr>
                        <a:t>Karen Lynch,</a:t>
                      </a:r>
                      <a:r>
                        <a:rPr lang="en-US" sz="1400" baseline="0" dirty="0">
                          <a:effectLst>
                            <a:outerShdw blurRad="38100" dist="38100" dir="2700000" algn="tl">
                              <a:srgbClr val="000000">
                                <a:alpha val="43137"/>
                              </a:srgbClr>
                            </a:outerShdw>
                          </a:effectLst>
                        </a:rPr>
                        <a:t> Program Manager</a:t>
                      </a:r>
                      <a:endParaRPr lang="en-US" sz="1400" dirty="0">
                        <a:effectLst>
                          <a:outerShdw blurRad="38100" dist="38100" dir="2700000" algn="tl">
                            <a:srgbClr val="000000">
                              <a:alpha val="43137"/>
                            </a:srgbClr>
                          </a:outerShdw>
                        </a:effectLst>
                      </a:endParaRPr>
                    </a:p>
                  </a:txBody>
                  <a:tcPr/>
                </a:tc>
                <a:tc hMerge="1">
                  <a:txBody>
                    <a:bodyPr/>
                    <a:lstStyle/>
                    <a:p>
                      <a:endParaRPr lang="en-US"/>
                    </a:p>
                  </a:txBody>
                  <a:tcPr/>
                </a:tc>
                <a:extLst>
                  <a:ext uri="{0D108BD9-81ED-4DB2-BD59-A6C34878D82A}">
                    <a16:rowId xmlns:a16="http://schemas.microsoft.com/office/drawing/2014/main" val="10001"/>
                  </a:ext>
                </a:extLst>
              </a:tr>
              <a:tr h="257613">
                <a:tc gridSpan="2">
                  <a:txBody>
                    <a:bodyPr/>
                    <a:lstStyle/>
                    <a:p>
                      <a:pPr algn="ctr"/>
                      <a:r>
                        <a:rPr lang="en-US" sz="1400" b="1" dirty="0">
                          <a:effectLst>
                            <a:outerShdw blurRad="38100" dist="38100" dir="2700000" algn="tl">
                              <a:srgbClr val="000000">
                                <a:alpha val="43137"/>
                              </a:srgbClr>
                            </a:outerShdw>
                          </a:effectLst>
                        </a:rPr>
                        <a:t>EASTERN</a:t>
                      </a:r>
                      <a:r>
                        <a:rPr lang="en-US" sz="1400" b="1" baseline="0" dirty="0">
                          <a:effectLst>
                            <a:outerShdw blurRad="38100" dist="38100" dir="2700000" algn="tl">
                              <a:srgbClr val="000000">
                                <a:alpha val="43137"/>
                              </a:srgbClr>
                            </a:outerShdw>
                          </a:effectLst>
                        </a:rPr>
                        <a:t> REGION</a:t>
                      </a:r>
                      <a:endParaRPr lang="en-US" sz="1400" b="1" dirty="0">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10002"/>
                  </a:ext>
                </a:extLst>
              </a:tr>
              <a:tr h="608903">
                <a:tc>
                  <a:txBody>
                    <a:bodyPr/>
                    <a:lstStyle/>
                    <a:p>
                      <a:pPr algn="ctr"/>
                      <a:r>
                        <a:rPr lang="en-US" sz="1200" b="1" dirty="0">
                          <a:solidFill>
                            <a:schemeClr val="tx1"/>
                          </a:solidFill>
                        </a:rPr>
                        <a:t>Karen</a:t>
                      </a:r>
                      <a:r>
                        <a:rPr lang="en-US" sz="1200" b="1" baseline="0" dirty="0">
                          <a:solidFill>
                            <a:schemeClr val="tx1"/>
                          </a:solidFill>
                        </a:rPr>
                        <a:t> Gentile</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Connecticut, Maine, Massachusetts, New Hampshire, New Jersey, New York, Rhode Island, Vermont</a:t>
                      </a:r>
                      <a:endParaRPr lang="en-US" sz="1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b="1" dirty="0">
                          <a:solidFill>
                            <a:schemeClr val="tx1"/>
                          </a:solidFill>
                        </a:rPr>
                        <a:t>Nita Raju</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Delaware, Maryland, Ohio, Pennsylvania, Virginia, Washington DC, West Virginia </a:t>
                      </a:r>
                      <a:endParaRPr lang="en-US" sz="1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257613">
                <a:tc gridSpan="2">
                  <a:txBody>
                    <a:bodyPr/>
                    <a:lstStyle/>
                    <a:p>
                      <a:pPr algn="ctr"/>
                      <a:r>
                        <a:rPr lang="en-US" sz="1400" b="1" dirty="0">
                          <a:solidFill>
                            <a:schemeClr val="tx1"/>
                          </a:solidFill>
                          <a:effectLst>
                            <a:outerShdw blurRad="38100" dist="38100" dir="2700000" algn="tl">
                              <a:srgbClr val="000000">
                                <a:alpha val="43137"/>
                              </a:srgbClr>
                            </a:outerShdw>
                          </a:effectLst>
                        </a:rPr>
                        <a:t>SOUTHWEST</a:t>
                      </a:r>
                      <a:r>
                        <a:rPr lang="en-US" sz="1400" b="1" baseline="0" dirty="0">
                          <a:solidFill>
                            <a:schemeClr val="tx1"/>
                          </a:solidFill>
                          <a:effectLst>
                            <a:outerShdw blurRad="38100" dist="38100" dir="2700000" algn="tl">
                              <a:srgbClr val="000000">
                                <a:alpha val="43137"/>
                              </a:srgbClr>
                            </a:outerShdw>
                          </a:effectLst>
                        </a:rPr>
                        <a:t> REGION</a:t>
                      </a:r>
                      <a:endParaRPr lang="en-US" sz="1400" b="1" dirty="0">
                        <a:solidFill>
                          <a:schemeClr val="tx1"/>
                        </a:solidFill>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10004"/>
                  </a:ext>
                </a:extLst>
              </a:tr>
              <a:tr h="374709">
                <a:tc>
                  <a:txBody>
                    <a:bodyPr/>
                    <a:lstStyle/>
                    <a:p>
                      <a:pPr algn="ctr"/>
                      <a:r>
                        <a:rPr lang="en-US" sz="1200" b="1" dirty="0">
                          <a:solidFill>
                            <a:schemeClr val="tx1"/>
                          </a:solidFill>
                        </a:rPr>
                        <a:t>James</a:t>
                      </a:r>
                      <a:r>
                        <a:rPr lang="en-US" sz="1200" b="1" baseline="0" dirty="0">
                          <a:solidFill>
                            <a:schemeClr val="tx1"/>
                          </a:solidFill>
                        </a:rPr>
                        <a:t> ‘</a:t>
                      </a:r>
                      <a:r>
                        <a:rPr lang="en-US" sz="1200" b="1" dirty="0">
                          <a:solidFill>
                            <a:schemeClr val="tx1"/>
                          </a:solidFill>
                        </a:rPr>
                        <a:t>Jay’ Prothro</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Arkansas, Oklahoma, Texas (North)</a:t>
                      </a:r>
                      <a:endParaRPr lang="en-US" sz="1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b="1" dirty="0">
                          <a:solidFill>
                            <a:schemeClr val="tx1"/>
                          </a:solidFill>
                        </a:rPr>
                        <a:t>Bill Lowry</a:t>
                      </a:r>
                    </a:p>
                    <a:p>
                      <a:pPr algn="ctr"/>
                      <a:r>
                        <a:rPr lang="en-US" sz="950" b="1" i="1" kern="1200" dirty="0">
                          <a:solidFill>
                            <a:schemeClr val="tx1"/>
                          </a:solidFill>
                          <a:effectLst/>
                          <a:latin typeface="Times New Roman" panose="02020603050405020304" pitchFamily="18" charset="0"/>
                          <a:ea typeface="+mn-ea"/>
                          <a:cs typeface="Times New Roman" panose="02020603050405020304" pitchFamily="18" charset="0"/>
                        </a:rPr>
                        <a:t>Louisiana, New Mexico, Texas (South)</a:t>
                      </a:r>
                      <a:endParaRPr lang="en-US" sz="95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257613">
                <a:tc gridSpan="2">
                  <a:txBody>
                    <a:bodyPr/>
                    <a:lstStyle/>
                    <a:p>
                      <a:pPr algn="ctr"/>
                      <a:r>
                        <a:rPr lang="en-US" sz="1400" b="1" dirty="0">
                          <a:solidFill>
                            <a:schemeClr val="tx1"/>
                          </a:solidFill>
                          <a:effectLst>
                            <a:outerShdw blurRad="38100" dist="38100" dir="2700000" algn="tl">
                              <a:srgbClr val="000000">
                                <a:alpha val="43137"/>
                              </a:srgbClr>
                            </a:outerShdw>
                          </a:effectLst>
                        </a:rPr>
                        <a:t>SOUTHERN</a:t>
                      </a:r>
                      <a:r>
                        <a:rPr lang="en-US" sz="1400" b="1" baseline="0" dirty="0">
                          <a:solidFill>
                            <a:schemeClr val="tx1"/>
                          </a:solidFill>
                          <a:effectLst>
                            <a:outerShdw blurRad="38100" dist="38100" dir="2700000" algn="tl">
                              <a:srgbClr val="000000">
                                <a:alpha val="43137"/>
                              </a:srgbClr>
                            </a:outerShdw>
                          </a:effectLst>
                        </a:rPr>
                        <a:t> REGION</a:t>
                      </a:r>
                      <a:endParaRPr lang="en-US" sz="1400" b="1" dirty="0">
                        <a:solidFill>
                          <a:schemeClr val="tx1"/>
                        </a:solidFill>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10006"/>
                  </a:ext>
                </a:extLst>
              </a:tr>
              <a:tr h="491806">
                <a:tc>
                  <a:txBody>
                    <a:bodyPr/>
                    <a:lstStyle/>
                    <a:p>
                      <a:pPr algn="ctr"/>
                      <a:r>
                        <a:rPr lang="en-US" sz="1200" b="1" dirty="0">
                          <a:solidFill>
                            <a:schemeClr val="tx1"/>
                          </a:solidFill>
                        </a:rPr>
                        <a:t>Artie Buff</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Georgia, North Carolina, South Carolina, Tennessee, Puerto Rico</a:t>
                      </a:r>
                      <a:endParaRPr lang="en-US" sz="1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b="1" dirty="0">
                          <a:solidFill>
                            <a:schemeClr val="tx1"/>
                          </a:solidFill>
                        </a:rPr>
                        <a:t>James Kelly</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Alabama, Florida, Kentucky, Mississippi</a:t>
                      </a:r>
                      <a:endParaRPr lang="en-US" sz="1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257613">
                <a:tc gridSpan="2">
                  <a:txBody>
                    <a:bodyPr/>
                    <a:lstStyle/>
                    <a:p>
                      <a:pPr algn="ctr"/>
                      <a:r>
                        <a:rPr lang="en-US" sz="1400" b="1" dirty="0">
                          <a:solidFill>
                            <a:schemeClr val="tx1"/>
                          </a:solidFill>
                          <a:effectLst>
                            <a:outerShdw blurRad="38100" dist="38100" dir="2700000" algn="tl">
                              <a:srgbClr val="000000">
                                <a:alpha val="43137"/>
                              </a:srgbClr>
                            </a:outerShdw>
                          </a:effectLst>
                        </a:rPr>
                        <a:t>CENTRAL REGION</a:t>
                      </a:r>
                    </a:p>
                  </a:txBody>
                  <a:tcPr/>
                </a:tc>
                <a:tc hMerge="1">
                  <a:txBody>
                    <a:bodyPr/>
                    <a:lstStyle/>
                    <a:p>
                      <a:endParaRPr lang="en-US" dirty="0"/>
                    </a:p>
                  </a:txBody>
                  <a:tcPr/>
                </a:tc>
                <a:extLst>
                  <a:ext uri="{0D108BD9-81ED-4DB2-BD59-A6C34878D82A}">
                    <a16:rowId xmlns:a16="http://schemas.microsoft.com/office/drawing/2014/main" val="10008"/>
                  </a:ext>
                </a:extLst>
              </a:tr>
              <a:tr h="491806">
                <a:tc>
                  <a:txBody>
                    <a:bodyPr/>
                    <a:lstStyle/>
                    <a:p>
                      <a:pPr algn="ctr"/>
                      <a:r>
                        <a:rPr lang="en-US" sz="1200" b="1" dirty="0">
                          <a:solidFill>
                            <a:schemeClr val="tx1"/>
                          </a:solidFill>
                        </a:rPr>
                        <a:t>Angela Pickett</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Kansas, Missouri, Iowa, Illinois, Michigan, Minnesota</a:t>
                      </a:r>
                      <a:endParaRPr lang="en-US" sz="1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b="1" dirty="0">
                          <a:solidFill>
                            <a:schemeClr val="tx1"/>
                          </a:solidFill>
                        </a:rPr>
                        <a:t>Sean Quinlan</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North Dakota, South Dakota, Indiana, Nebraska, Wisconsin</a:t>
                      </a:r>
                      <a:endParaRPr lang="en-US" sz="1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257613">
                <a:tc gridSpan="2">
                  <a:txBody>
                    <a:bodyPr/>
                    <a:lstStyle/>
                    <a:p>
                      <a:pPr algn="ctr"/>
                      <a:r>
                        <a:rPr lang="en-US" sz="1400" b="1" dirty="0">
                          <a:solidFill>
                            <a:schemeClr val="tx1"/>
                          </a:solidFill>
                          <a:effectLst>
                            <a:outerShdw blurRad="38100" dist="38100" dir="2700000" algn="tl">
                              <a:srgbClr val="000000">
                                <a:alpha val="43137"/>
                              </a:srgbClr>
                            </a:outerShdw>
                          </a:effectLst>
                        </a:rPr>
                        <a:t>WESTERN</a:t>
                      </a:r>
                      <a:r>
                        <a:rPr lang="en-US" sz="1400" b="1" baseline="0" dirty="0">
                          <a:solidFill>
                            <a:schemeClr val="tx1"/>
                          </a:solidFill>
                          <a:effectLst>
                            <a:outerShdw blurRad="38100" dist="38100" dir="2700000" algn="tl">
                              <a:srgbClr val="000000">
                                <a:alpha val="43137"/>
                              </a:srgbClr>
                            </a:outerShdw>
                          </a:effectLst>
                        </a:rPr>
                        <a:t> REGION</a:t>
                      </a:r>
                      <a:endParaRPr lang="en-US" sz="1400" b="1" dirty="0">
                        <a:solidFill>
                          <a:schemeClr val="tx1"/>
                        </a:solidFill>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10010"/>
                  </a:ext>
                </a:extLst>
              </a:tr>
              <a:tr h="491806">
                <a:tc>
                  <a:txBody>
                    <a:bodyPr/>
                    <a:lstStyle/>
                    <a:p>
                      <a:pPr algn="ctr"/>
                      <a:r>
                        <a:rPr lang="en-US" sz="1200" b="1" dirty="0">
                          <a:solidFill>
                            <a:schemeClr val="tx1"/>
                          </a:solidFill>
                        </a:rPr>
                        <a:t>Dave Mulligan</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Arizona, California, Colorado, Hawaii, Nevada, Utah</a:t>
                      </a:r>
                      <a:endParaRPr lang="en-US" sz="1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b="1" dirty="0">
                          <a:solidFill>
                            <a:schemeClr val="tx1"/>
                          </a:solidFill>
                        </a:rPr>
                        <a:t>Tom Finch</a:t>
                      </a:r>
                    </a:p>
                    <a:p>
                      <a:pPr algn="ctr"/>
                      <a:r>
                        <a:rPr lang="en-US" sz="1000" b="1" i="1" kern="1200" dirty="0">
                          <a:solidFill>
                            <a:schemeClr val="tx1"/>
                          </a:solidFill>
                          <a:effectLst/>
                          <a:latin typeface="Times New Roman" panose="02020603050405020304" pitchFamily="18" charset="0"/>
                          <a:ea typeface="+mn-ea"/>
                          <a:cs typeface="Times New Roman" panose="02020603050405020304" pitchFamily="18" charset="0"/>
                        </a:rPr>
                        <a:t>Alaska, Idaho, Montana, Oregon, Washington, Wyoming</a:t>
                      </a:r>
                      <a:endParaRPr lang="en-US" sz="1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7DD79487-CD0B-458A-8B83-28CF67845C8E}"/>
              </a:ext>
            </a:extLst>
          </p:cNvPr>
          <p:cNvSpPr txBox="1"/>
          <p:nvPr/>
        </p:nvSpPr>
        <p:spPr>
          <a:xfrm>
            <a:off x="5678714" y="4343400"/>
            <a:ext cx="3429000" cy="1292662"/>
          </a:xfrm>
          <a:prstGeom prst="rect">
            <a:avLst/>
          </a:prstGeom>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Just 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Community Liaisons</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on www.phmsa.dot.gov</a:t>
            </a:r>
          </a:p>
        </p:txBody>
      </p:sp>
      <p:pic>
        <p:nvPicPr>
          <p:cNvPr id="10" name="Picture 2" descr="http://bbcpersian7.com/images/excellent-customer-service-clip-art-20.jpg">
            <a:extLst>
              <a:ext uri="{FF2B5EF4-FFF2-40B4-BE49-F238E27FC236}">
                <a16:creationId xmlns:a16="http://schemas.microsoft.com/office/drawing/2014/main" id="{1E497C1F-12D1-4758-BC20-DCA05E9E7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400"/>
            <a:ext cx="2292778" cy="219608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2E08B35-D342-4932-A047-B951BBE56153}"/>
              </a:ext>
            </a:extLst>
          </p:cNvPr>
          <p:cNvSpPr txBox="1">
            <a:spLocks/>
          </p:cNvSpPr>
          <p:nvPr/>
        </p:nvSpPr>
        <p:spPr>
          <a:xfrm>
            <a:off x="1815" y="0"/>
            <a:ext cx="9142185" cy="934857"/>
          </a:xfrm>
          <a:prstGeom prst="rect">
            <a:avLst/>
          </a:prstGeom>
          <a:solidFill>
            <a:schemeClr val="tx2"/>
          </a:solidFill>
          <a:ln w="85725">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11" name="Rectangle 2">
            <a:extLst>
              <a:ext uri="{FF2B5EF4-FFF2-40B4-BE49-F238E27FC236}">
                <a16:creationId xmlns:a16="http://schemas.microsoft.com/office/drawing/2014/main" id="{57C0C33D-A93B-4D3B-B0FD-4D60290AA557}"/>
              </a:ext>
            </a:extLst>
          </p:cNvPr>
          <p:cNvSpPr txBox="1">
            <a:spLocks noChangeArrowheads="1"/>
          </p:cNvSpPr>
          <p:nvPr/>
        </p:nvSpPr>
        <p:spPr>
          <a:xfrm>
            <a:off x="0" y="-12223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Pipeline Safety Questions…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Contact a Community Liaison</a:t>
            </a:r>
          </a:p>
        </p:txBody>
      </p:sp>
      <p:pic>
        <p:nvPicPr>
          <p:cNvPr id="24" name="Picture 23">
            <a:extLst>
              <a:ext uri="{FF2B5EF4-FFF2-40B4-BE49-F238E27FC236}">
                <a16:creationId xmlns:a16="http://schemas.microsoft.com/office/drawing/2014/main" id="{8839AF8A-F21B-4778-9A84-E713A8CE394B}"/>
              </a:ext>
            </a:extLst>
          </p:cNvPr>
          <p:cNvPicPr>
            <a:picLocks noChangeAspect="1"/>
          </p:cNvPicPr>
          <p:nvPr/>
        </p:nvPicPr>
        <p:blipFill>
          <a:blip r:embed="rId4"/>
          <a:stretch>
            <a:fillRect/>
          </a:stretch>
        </p:blipFill>
        <p:spPr>
          <a:xfrm>
            <a:off x="5715000" y="1060268"/>
            <a:ext cx="1487714" cy="1606732"/>
          </a:xfrm>
          <a:prstGeom prst="rect">
            <a:avLst/>
          </a:prstGeom>
        </p:spPr>
      </p:pic>
      <p:sp>
        <p:nvSpPr>
          <p:cNvPr id="12" name="Slide Number Placeholder 5">
            <a:extLst>
              <a:ext uri="{FF2B5EF4-FFF2-40B4-BE49-F238E27FC236}">
                <a16:creationId xmlns:a16="http://schemas.microsoft.com/office/drawing/2014/main" id="{6BF1F2E8-7008-47A8-BF9F-6B00F93F2947}"/>
              </a:ext>
            </a:extLst>
          </p:cNvPr>
          <p:cNvSpPr>
            <a:spLocks noGrp="1"/>
          </p:cNvSpPr>
          <p:nvPr>
            <p:ph type="sldNum" sz="quarter" idx="12"/>
          </p:nvPr>
        </p:nvSpPr>
        <p:spPr>
          <a:xfrm>
            <a:off x="6477000" y="6326007"/>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rPr>
              <a:t>- </a:t>
            </a:r>
            <a:fld id="{C40E61E3-F527-45CA-A87B-A2827927107D}" type="slidenum">
              <a:rPr kumimoji="0" lang="en-US" sz="14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rPr>
              <a:t> -</a:t>
            </a:r>
          </a:p>
        </p:txBody>
      </p:sp>
    </p:spTree>
    <p:extLst>
      <p:ext uri="{BB962C8B-B14F-4D97-AF65-F5344CB8AC3E}">
        <p14:creationId xmlns:p14="http://schemas.microsoft.com/office/powerpoint/2010/main" val="409120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5ADABD3E-452D-45C4-B476-735D1D684779}"/>
              </a:ext>
            </a:extLst>
          </p:cNvPr>
          <p:cNvSpPr txBox="1"/>
          <p:nvPr/>
        </p:nvSpPr>
        <p:spPr>
          <a:xfrm>
            <a:off x="0" y="685800"/>
            <a:ext cx="9144000" cy="677108"/>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 normalizeH="0" baseline="0" noProof="0" dirty="0">
                <a:ln>
                  <a:noFill/>
                </a:ln>
                <a:solidFill>
                  <a:srgbClr val="000099"/>
                </a:solidFill>
                <a:effectLst/>
                <a:uLnTx/>
                <a:uFillTx/>
                <a:latin typeface="Georgia"/>
                <a:ea typeface="+mn-ea"/>
                <a:cs typeface="Georgia"/>
              </a:rPr>
              <a:t>Thank You!!</a:t>
            </a:r>
            <a:endParaRPr kumimoji="0"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Box 7">
            <a:extLst>
              <a:ext uri="{FF2B5EF4-FFF2-40B4-BE49-F238E27FC236}">
                <a16:creationId xmlns:a16="http://schemas.microsoft.com/office/drawing/2014/main" id="{4E8622F8-76AD-4057-8A36-7A17BFDF8751}"/>
              </a:ext>
            </a:extLst>
          </p:cNvPr>
          <p:cNvSpPr txBox="1">
            <a:spLocks noChangeArrowheads="1"/>
          </p:cNvSpPr>
          <p:nvPr/>
        </p:nvSpPr>
        <p:spPr bwMode="auto">
          <a:xfrm>
            <a:off x="533400" y="5483088"/>
            <a:ext cx="7848600" cy="52322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pitchFamily="34" charset="0"/>
                <a:ea typeface="+mn-ea"/>
                <a:cs typeface="+mn-cs"/>
              </a:rPr>
              <a:t>https://www.phmsa.dot.gov</a:t>
            </a:r>
          </a:p>
        </p:txBody>
      </p:sp>
      <p:sp>
        <p:nvSpPr>
          <p:cNvPr id="6" name="Rectangle 4">
            <a:extLst>
              <a:ext uri="{FF2B5EF4-FFF2-40B4-BE49-F238E27FC236}">
                <a16:creationId xmlns:a16="http://schemas.microsoft.com/office/drawing/2014/main" id="{3894873B-77E4-423B-BC23-E50E2405A612}"/>
              </a:ext>
            </a:extLst>
          </p:cNvPr>
          <p:cNvSpPr txBox="1">
            <a:spLocks noChangeArrowheads="1"/>
          </p:cNvSpPr>
          <p:nvPr/>
        </p:nvSpPr>
        <p:spPr>
          <a:xfrm>
            <a:off x="0" y="228600"/>
            <a:ext cx="9144000" cy="5638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 </a:t>
            </a:r>
            <a:br>
              <a:rPr kumimoji="0" lang="en-US" sz="4400" b="0" i="0" u="none" strike="noStrike" kern="1200" cap="none" spc="0" normalizeH="0" baseline="0" noProof="0" dirty="0">
                <a:ln>
                  <a:noFill/>
                </a:ln>
                <a:solidFill>
                  <a:prstClr val="black"/>
                </a:solidFill>
                <a:effectLst/>
                <a:uLnTx/>
                <a:uFillTx/>
                <a:latin typeface="Calibri"/>
                <a:ea typeface="+mj-ea"/>
                <a:cs typeface="+mj-cs"/>
              </a:rPr>
            </a:b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William Lowry PE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bill.lowry@dot.gov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hlinkClick r:id="rId3"/>
              </a:rPr>
              <a:t> </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Calibri"/>
                <a:ea typeface="+mj-ea"/>
                <a:cs typeface="+mj-cs"/>
              </a:rPr>
            </a:br>
            <a:br>
              <a:rPr kumimoji="0" lang="en-US" sz="2000" b="0" i="0" u="none" strike="noStrike" kern="1200" cap="none" spc="0" normalizeH="0" baseline="0" noProof="0" dirty="0">
                <a:ln>
                  <a:noFill/>
                </a:ln>
                <a:solidFill>
                  <a:prstClr val="black"/>
                </a:solidFill>
                <a:effectLst/>
                <a:uLnTx/>
                <a:uFillTx/>
                <a:latin typeface="Calibri"/>
                <a:ea typeface="+mj-ea"/>
                <a:cs typeface="+mj-cs"/>
              </a:rPr>
            </a:br>
            <a:br>
              <a:rPr kumimoji="0" lang="en-US" sz="2000" b="0" i="0" u="none" strike="noStrike" kern="1200" cap="none" spc="0" normalizeH="0" baseline="0" noProof="0" dirty="0">
                <a:ln>
                  <a:noFill/>
                </a:ln>
                <a:solidFill>
                  <a:prstClr val="black"/>
                </a:solidFill>
                <a:effectLst/>
                <a:uLnTx/>
                <a:uFillTx/>
                <a:latin typeface="Calibri"/>
                <a:ea typeface="+mj-ea"/>
                <a:cs typeface="+mj-cs"/>
              </a:rPr>
            </a:br>
            <a:br>
              <a:rPr kumimoji="0" lang="en-US" sz="2000" b="0" i="0" u="none" strike="noStrike" kern="1200" cap="none" spc="0" normalizeH="0" baseline="0" noProof="0" dirty="0">
                <a:ln>
                  <a:noFill/>
                </a:ln>
                <a:solidFill>
                  <a:prstClr val="black"/>
                </a:solidFill>
                <a:effectLst/>
                <a:uLnTx/>
                <a:uFillTx/>
                <a:latin typeface="Calibri"/>
                <a:ea typeface="+mj-ea"/>
                <a:cs typeface="+mj-cs"/>
              </a:rPr>
            </a:br>
            <a:endParaRPr kumimoji="0" lang="en-US" sz="3200" b="0" i="0" u="none" strike="noStrike" kern="1200" cap="none" spc="0" normalizeH="0" baseline="0" noProof="1">
              <a:ln>
                <a:noFill/>
              </a:ln>
              <a:solidFill>
                <a:prstClr val="black"/>
              </a:solidFill>
              <a:effectLst/>
              <a:uLnTx/>
              <a:uFillTx/>
              <a:latin typeface="Calibri"/>
              <a:ea typeface="+mj-ea"/>
              <a:cs typeface="+mj-cs"/>
            </a:endParaRPr>
          </a:p>
        </p:txBody>
      </p:sp>
      <p:sp>
        <p:nvSpPr>
          <p:cNvPr id="8" name="Slide Number Placeholder 5">
            <a:extLst>
              <a:ext uri="{FF2B5EF4-FFF2-40B4-BE49-F238E27FC236}">
                <a16:creationId xmlns:a16="http://schemas.microsoft.com/office/drawing/2014/main" id="{7DC7FE13-5745-469F-8301-A977A2E10C7C}"/>
              </a:ext>
            </a:extLst>
          </p:cNvPr>
          <p:cNvSpPr>
            <a:spLocks noGrp="1"/>
          </p:cNvSpPr>
          <p:nvPr>
            <p:ph type="sldNum" sz="quarter" idx="12"/>
          </p:nvPr>
        </p:nvSpPr>
        <p:spPr>
          <a:xfrm>
            <a:off x="6477000" y="6326007"/>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rPr>
              <a:t>- </a:t>
            </a:r>
            <a:fld id="{C40E61E3-F527-45CA-A87B-A2827927107D}" type="slidenum">
              <a:rPr kumimoji="0" lang="en-US" sz="14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rPr>
              <a:t> -</a:t>
            </a:r>
          </a:p>
        </p:txBody>
      </p:sp>
    </p:spTree>
    <p:extLst>
      <p:ext uri="{BB962C8B-B14F-4D97-AF65-F5344CB8AC3E}">
        <p14:creationId xmlns:p14="http://schemas.microsoft.com/office/powerpoint/2010/main" val="109631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E4FBE2-F8F2-4982-8C6A-9BB9E5E34010}"/>
              </a:ext>
            </a:extLst>
          </p:cNvPr>
          <p:cNvSpPr>
            <a:spLocks noGrp="1"/>
          </p:cNvSpPr>
          <p:nvPr>
            <p:ph type="title"/>
          </p:nvPr>
        </p:nvSpPr>
        <p:spPr>
          <a:xfrm>
            <a:off x="0" y="72628"/>
            <a:ext cx="9144000" cy="994172"/>
          </a:xfrm>
        </p:spPr>
        <p:txBody>
          <a:bodyPr>
            <a:normAutofit/>
          </a:bodyPr>
          <a:lstStyle/>
          <a:p>
            <a:pPr algn="ctr"/>
            <a:r>
              <a:rPr lang="en-US" b="1" dirty="0"/>
              <a:t>Safety of Hazardous Liquid Pipelines</a:t>
            </a:r>
          </a:p>
        </p:txBody>
      </p:sp>
      <p:sp>
        <p:nvSpPr>
          <p:cNvPr id="3" name="Content Placeholder 2">
            <a:extLst>
              <a:ext uri="{FF2B5EF4-FFF2-40B4-BE49-F238E27FC236}">
                <a16:creationId xmlns:a16="http://schemas.microsoft.com/office/drawing/2014/main" id="{DFCF1DD2-C649-4135-A6DC-8E0E9CB50089}"/>
              </a:ext>
            </a:extLst>
          </p:cNvPr>
          <p:cNvSpPr>
            <a:spLocks noGrp="1"/>
          </p:cNvSpPr>
          <p:nvPr>
            <p:ph idx="1"/>
          </p:nvPr>
        </p:nvSpPr>
        <p:spPr>
          <a:xfrm>
            <a:off x="0" y="1219200"/>
            <a:ext cx="9144000" cy="4953000"/>
          </a:xfrm>
        </p:spPr>
        <p:txBody>
          <a:bodyPr>
            <a:normAutofit fontScale="77500" lnSpcReduction="20000"/>
          </a:bodyPr>
          <a:lstStyle/>
          <a:p>
            <a:pPr marL="511175" indent="-212725">
              <a:lnSpc>
                <a:spcPct val="120000"/>
              </a:lnSpc>
              <a:spcBef>
                <a:spcPts val="0"/>
              </a:spcBef>
              <a:buNone/>
            </a:pPr>
            <a:r>
              <a:rPr lang="en-US" sz="3400" dirty="0"/>
              <a:t>Reporting requirements (195.13 and 15) </a:t>
            </a:r>
          </a:p>
          <a:p>
            <a:pPr marL="511175" indent="-212725">
              <a:lnSpc>
                <a:spcPct val="120000"/>
              </a:lnSpc>
              <a:spcBef>
                <a:spcPts val="0"/>
              </a:spcBef>
              <a:buNone/>
            </a:pPr>
            <a:r>
              <a:rPr lang="en-US" sz="3400" dirty="0"/>
              <a:t>Expanded use of Leak Detection Systems (195.134 and .444)</a:t>
            </a:r>
          </a:p>
          <a:p>
            <a:pPr marL="511175" indent="-212725">
              <a:lnSpc>
                <a:spcPct val="120000"/>
              </a:lnSpc>
              <a:spcBef>
                <a:spcPts val="0"/>
              </a:spcBef>
              <a:buNone/>
            </a:pPr>
            <a:r>
              <a:rPr lang="en-US" sz="3400" dirty="0"/>
              <a:t>Increased use of in-line inspection tools (195.120)</a:t>
            </a:r>
            <a:endParaRPr lang="en-US" sz="3400" dirty="0">
              <a:solidFill>
                <a:srgbClr val="FF0000"/>
              </a:solidFill>
            </a:endParaRPr>
          </a:p>
          <a:p>
            <a:pPr marL="511175" indent="-212725">
              <a:lnSpc>
                <a:spcPct val="120000"/>
              </a:lnSpc>
              <a:spcBef>
                <a:spcPts val="0"/>
              </a:spcBef>
              <a:buNone/>
            </a:pPr>
            <a:r>
              <a:rPr lang="en-US" sz="3400" dirty="0"/>
              <a:t>Periodic assessments of pipelines not subject to IM (195.416)</a:t>
            </a:r>
          </a:p>
          <a:p>
            <a:pPr marL="511175" indent="-212725">
              <a:lnSpc>
                <a:spcPct val="120000"/>
              </a:lnSpc>
              <a:spcBef>
                <a:spcPts val="0"/>
              </a:spcBef>
              <a:buNone/>
            </a:pPr>
            <a:r>
              <a:rPr lang="en-US" sz="3400" dirty="0"/>
              <a:t>IM revisions and clarifications</a:t>
            </a:r>
            <a:endParaRPr lang="en-US" sz="3400" dirty="0">
              <a:solidFill>
                <a:srgbClr val="FF0000"/>
              </a:solidFill>
            </a:endParaRPr>
          </a:p>
          <a:p>
            <a:pPr marL="914400" lvl="1" indent="0">
              <a:lnSpc>
                <a:spcPct val="120000"/>
              </a:lnSpc>
              <a:spcBef>
                <a:spcPts val="0"/>
              </a:spcBef>
              <a:buNone/>
            </a:pPr>
            <a:r>
              <a:rPr lang="en-US" dirty="0"/>
              <a:t>Prioritizing Repair (195.401(b)(3))</a:t>
            </a:r>
          </a:p>
          <a:p>
            <a:pPr marL="914400" lvl="1" indent="0">
              <a:lnSpc>
                <a:spcPct val="120000"/>
              </a:lnSpc>
              <a:spcBef>
                <a:spcPts val="0"/>
              </a:spcBef>
              <a:buNone/>
            </a:pPr>
            <a:r>
              <a:rPr lang="en-US" dirty="0"/>
              <a:t>Information Analysis (195.452(g))</a:t>
            </a:r>
          </a:p>
          <a:p>
            <a:pPr marL="914400" lvl="1" indent="0">
              <a:lnSpc>
                <a:spcPct val="120000"/>
              </a:lnSpc>
              <a:spcBef>
                <a:spcPts val="0"/>
              </a:spcBef>
              <a:buNone/>
            </a:pPr>
            <a:r>
              <a:rPr lang="en-US" dirty="0"/>
              <a:t>Required Actions (195.452(h))</a:t>
            </a:r>
          </a:p>
          <a:p>
            <a:pPr marL="914400" lvl="1" indent="0">
              <a:lnSpc>
                <a:spcPct val="120000"/>
              </a:lnSpc>
              <a:spcBef>
                <a:spcPts val="0"/>
              </a:spcBef>
              <a:buNone/>
            </a:pPr>
            <a:r>
              <a:rPr lang="en-US" dirty="0"/>
              <a:t>Verifying Covered Segments (195.452(j)(2))</a:t>
            </a:r>
          </a:p>
          <a:p>
            <a:pPr marL="511175" indent="-212725">
              <a:lnSpc>
                <a:spcPct val="120000"/>
              </a:lnSpc>
              <a:spcBef>
                <a:spcPts val="0"/>
              </a:spcBef>
              <a:buNone/>
            </a:pPr>
            <a:r>
              <a:rPr lang="en-US" sz="3400" dirty="0"/>
              <a:t>Extreme weather events and natural disasters (195.414)</a:t>
            </a:r>
            <a:endParaRPr lang="en-US" sz="3400" dirty="0">
              <a:solidFill>
                <a:srgbClr val="FF0000"/>
              </a:solidFill>
            </a:endParaRPr>
          </a:p>
          <a:p>
            <a:pPr marL="511175" indent="-212725">
              <a:lnSpc>
                <a:spcPct val="120000"/>
              </a:lnSpc>
              <a:spcBef>
                <a:spcPts val="0"/>
              </a:spcBef>
              <a:buNone/>
            </a:pPr>
            <a:r>
              <a:rPr lang="en-US" sz="3400" dirty="0"/>
              <a:t>Self Executing Provisions </a:t>
            </a:r>
            <a:endParaRPr lang="en-US" sz="3400" dirty="0">
              <a:solidFill>
                <a:srgbClr val="FF0000"/>
              </a:solidFill>
            </a:endParaRPr>
          </a:p>
          <a:p>
            <a:pPr marL="914400" lvl="1" indent="0">
              <a:lnSpc>
                <a:spcPct val="120000"/>
              </a:lnSpc>
              <a:spcBef>
                <a:spcPts val="0"/>
              </a:spcBef>
              <a:buNone/>
            </a:pPr>
            <a:r>
              <a:rPr lang="en-US" dirty="0"/>
              <a:t>MSDS requirements (195.65)</a:t>
            </a:r>
          </a:p>
          <a:p>
            <a:pPr marL="914400" lvl="1" indent="0">
              <a:lnSpc>
                <a:spcPct val="120000"/>
              </a:lnSpc>
              <a:spcBef>
                <a:spcPts val="0"/>
              </a:spcBef>
              <a:buNone/>
            </a:pPr>
            <a:r>
              <a:rPr lang="en-US" dirty="0"/>
              <a:t>Underwater Inspection (195.454)</a:t>
            </a:r>
          </a:p>
        </p:txBody>
      </p:sp>
    </p:spTree>
    <p:extLst>
      <p:ext uri="{BB962C8B-B14F-4D97-AF65-F5344CB8AC3E}">
        <p14:creationId xmlns:p14="http://schemas.microsoft.com/office/powerpoint/2010/main" val="2765111787"/>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DECA-8C2D-40C8-8AE4-8DFA8EF28CEF}"/>
              </a:ext>
            </a:extLst>
          </p:cNvPr>
          <p:cNvSpPr>
            <a:spLocks noGrp="1"/>
          </p:cNvSpPr>
          <p:nvPr>
            <p:ph type="title"/>
          </p:nvPr>
        </p:nvSpPr>
        <p:spPr>
          <a:xfrm>
            <a:off x="0" y="0"/>
            <a:ext cx="9144000" cy="1752600"/>
          </a:xfrm>
        </p:spPr>
        <p:txBody>
          <a:bodyPr>
            <a:normAutofit/>
          </a:bodyPr>
          <a:lstStyle/>
          <a:p>
            <a:r>
              <a:rPr lang="en-US" b="1" dirty="0"/>
              <a:t>Safety of Hazardous Liquid Pipelines</a:t>
            </a:r>
            <a:br>
              <a:rPr lang="en-US" b="1" dirty="0"/>
            </a:br>
            <a:r>
              <a:rPr lang="en-US" sz="4400" dirty="0"/>
              <a:t>What can or should you be doing now?</a:t>
            </a:r>
            <a:endParaRPr lang="en-US" b="1" dirty="0"/>
          </a:p>
        </p:txBody>
      </p:sp>
      <p:sp>
        <p:nvSpPr>
          <p:cNvPr id="5" name="TextBox 4">
            <a:extLst>
              <a:ext uri="{FF2B5EF4-FFF2-40B4-BE49-F238E27FC236}">
                <a16:creationId xmlns:a16="http://schemas.microsoft.com/office/drawing/2014/main" id="{CF5C5F16-21DE-4C22-9073-6342C20BF8C2}"/>
              </a:ext>
            </a:extLst>
          </p:cNvPr>
          <p:cNvSpPr txBox="1"/>
          <p:nvPr/>
        </p:nvSpPr>
        <p:spPr>
          <a:xfrm>
            <a:off x="766762" y="1828800"/>
            <a:ext cx="7610475" cy="4068806"/>
          </a:xfrm>
          <a:prstGeom prst="rect">
            <a:avLst/>
          </a:prstGeom>
          <a:noFill/>
        </p:spPr>
        <p:txBody>
          <a:bodyPr wrap="square">
            <a:spAutoFit/>
          </a:bodyPr>
          <a:lstStyle/>
          <a:p>
            <a:pPr marL="457200" indent="-457200">
              <a:lnSpc>
                <a:spcPct val="120000"/>
              </a:lnSpc>
              <a:spcBef>
                <a:spcPts val="0"/>
              </a:spcBef>
              <a:buFont typeface="Arial" panose="020B0604020202020204" pitchFamily="34" charset="0"/>
              <a:buChar char="•"/>
            </a:pPr>
            <a:r>
              <a:rPr lang="en-US" sz="3200" b="1" dirty="0"/>
              <a:t>Reporting requirements (195.13 and 15) </a:t>
            </a:r>
          </a:p>
          <a:p>
            <a:pPr marL="171450" indent="-171450">
              <a:buFont typeface="Arial" panose="020B0604020202020204" pitchFamily="34" charset="0"/>
              <a:buChar char="•"/>
            </a:pPr>
            <a:endParaRPr lang="en-US" sz="800" b="1" dirty="0"/>
          </a:p>
          <a:p>
            <a:pPr marL="457200" indent="-457200">
              <a:buFont typeface="Arial" panose="020B0604020202020204" pitchFamily="34" charset="0"/>
              <a:buChar char="•"/>
            </a:pPr>
            <a:r>
              <a:rPr lang="en-US" sz="3200" b="1" dirty="0"/>
              <a:t>Expanded use of Leak Detection Systems (195.134 and .444)</a:t>
            </a:r>
          </a:p>
          <a:p>
            <a:endParaRPr lang="en-US" sz="2800" dirty="0"/>
          </a:p>
          <a:p>
            <a:r>
              <a:rPr lang="en-US" sz="2800" dirty="0"/>
              <a:t>New PLs (after 10/1/2019)</a:t>
            </a:r>
          </a:p>
          <a:p>
            <a:endParaRPr lang="en-US" sz="800" dirty="0"/>
          </a:p>
          <a:p>
            <a:r>
              <a:rPr lang="en-US" sz="2800" dirty="0"/>
              <a:t>Existing PLs (prior to 10/1/2019): inquire about their evaluation and identify their path to compliance by 10/1/2024.</a:t>
            </a:r>
          </a:p>
        </p:txBody>
      </p:sp>
    </p:spTree>
    <p:extLst>
      <p:ext uri="{BB962C8B-B14F-4D97-AF65-F5344CB8AC3E}">
        <p14:creationId xmlns:p14="http://schemas.microsoft.com/office/powerpoint/2010/main" val="1374494201"/>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5C5F16-21DE-4C22-9073-6342C20BF8C2}"/>
              </a:ext>
            </a:extLst>
          </p:cNvPr>
          <p:cNvSpPr txBox="1"/>
          <p:nvPr/>
        </p:nvSpPr>
        <p:spPr>
          <a:xfrm>
            <a:off x="764703" y="1828800"/>
            <a:ext cx="7610475" cy="3046988"/>
          </a:xfrm>
          <a:prstGeom prst="rect">
            <a:avLst/>
          </a:prstGeom>
          <a:noFill/>
        </p:spPr>
        <p:txBody>
          <a:bodyPr wrap="square">
            <a:spAutoFit/>
          </a:bodyPr>
          <a:lstStyle/>
          <a:p>
            <a:pPr marL="457200" indent="-457200">
              <a:spcBef>
                <a:spcPts val="0"/>
              </a:spcBef>
              <a:buFont typeface="Arial" panose="020B0604020202020204" pitchFamily="34" charset="0"/>
              <a:buChar char="•"/>
            </a:pPr>
            <a:r>
              <a:rPr lang="en-US" sz="3200" b="1" dirty="0"/>
              <a:t>Pipelines Affected by Extreme Weather and Natural Disasters (195.414)</a:t>
            </a:r>
          </a:p>
          <a:p>
            <a:pPr marL="0" indent="0">
              <a:spcBef>
                <a:spcPts val="0"/>
              </a:spcBef>
              <a:buNone/>
            </a:pPr>
            <a:endParaRPr lang="en-US" sz="3200" dirty="0"/>
          </a:p>
          <a:p>
            <a:r>
              <a:rPr lang="en-US" sz="3200" dirty="0"/>
              <a:t>The regulation is in full effect, and we had some events that qualify. (Hurricane Isaias, Laura, Marco, TX Freeze …)</a:t>
            </a:r>
          </a:p>
        </p:txBody>
      </p:sp>
      <p:sp>
        <p:nvSpPr>
          <p:cNvPr id="14" name="Title 1">
            <a:extLst>
              <a:ext uri="{FF2B5EF4-FFF2-40B4-BE49-F238E27FC236}">
                <a16:creationId xmlns:a16="http://schemas.microsoft.com/office/drawing/2014/main" id="{490264CE-7239-41E1-83B3-103499BA3A0E}"/>
              </a:ext>
            </a:extLst>
          </p:cNvPr>
          <p:cNvSpPr txBox="1">
            <a:spLocks/>
          </p:cNvSpPr>
          <p:nvPr/>
        </p:nvSpPr>
        <p:spPr>
          <a:xfrm>
            <a:off x="-2059" y="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Safety of Hazardous Liquid Pipelines</a:t>
            </a:r>
            <a:br>
              <a:rPr lang="en-US" b="1" dirty="0"/>
            </a:br>
            <a:r>
              <a:rPr lang="en-US" dirty="0"/>
              <a:t>What can or should you be doing now?</a:t>
            </a:r>
            <a:endParaRPr lang="en-US" b="1" dirty="0"/>
          </a:p>
        </p:txBody>
      </p:sp>
    </p:spTree>
    <p:extLst>
      <p:ext uri="{BB962C8B-B14F-4D97-AF65-F5344CB8AC3E}">
        <p14:creationId xmlns:p14="http://schemas.microsoft.com/office/powerpoint/2010/main" val="3078613017"/>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5C5F16-21DE-4C22-9073-6342C20BF8C2}"/>
              </a:ext>
            </a:extLst>
          </p:cNvPr>
          <p:cNvSpPr txBox="1"/>
          <p:nvPr/>
        </p:nvSpPr>
        <p:spPr>
          <a:xfrm>
            <a:off x="764703" y="1828800"/>
            <a:ext cx="7610475" cy="3046988"/>
          </a:xfrm>
          <a:prstGeom prst="rect">
            <a:avLst/>
          </a:prstGeom>
          <a:noFill/>
        </p:spPr>
        <p:txBody>
          <a:bodyPr wrap="square">
            <a:spAutoFit/>
          </a:bodyPr>
          <a:lstStyle/>
          <a:p>
            <a:pPr marL="457200" indent="-457200">
              <a:spcBef>
                <a:spcPts val="0"/>
              </a:spcBef>
              <a:buFont typeface="Arial" panose="020B0604020202020204" pitchFamily="34" charset="0"/>
              <a:buChar char="•"/>
            </a:pPr>
            <a:r>
              <a:rPr lang="en-US" sz="3200" b="1" dirty="0"/>
              <a:t>Periodic Assessments of Pipelines not Subject to IM (195.416)</a:t>
            </a:r>
          </a:p>
          <a:p>
            <a:endParaRPr lang="en-US" sz="3200" dirty="0"/>
          </a:p>
          <a:p>
            <a:r>
              <a:rPr lang="en-US" sz="3200" dirty="0"/>
              <a:t>You can inquire about their status and what their plans are for completing but nothing is immediately due.  Compliance by 10/1/2029</a:t>
            </a:r>
          </a:p>
        </p:txBody>
      </p:sp>
      <p:sp>
        <p:nvSpPr>
          <p:cNvPr id="14" name="Title 1">
            <a:extLst>
              <a:ext uri="{FF2B5EF4-FFF2-40B4-BE49-F238E27FC236}">
                <a16:creationId xmlns:a16="http://schemas.microsoft.com/office/drawing/2014/main" id="{490264CE-7239-41E1-83B3-103499BA3A0E}"/>
              </a:ext>
            </a:extLst>
          </p:cNvPr>
          <p:cNvSpPr txBox="1">
            <a:spLocks/>
          </p:cNvSpPr>
          <p:nvPr/>
        </p:nvSpPr>
        <p:spPr>
          <a:xfrm>
            <a:off x="-2059" y="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Safety of Hazardous Liquid Pipelines</a:t>
            </a:r>
            <a:br>
              <a:rPr lang="en-US" b="1" dirty="0"/>
            </a:br>
            <a:r>
              <a:rPr lang="en-US" dirty="0"/>
              <a:t>What can or should you be doing now?</a:t>
            </a:r>
            <a:endParaRPr lang="en-US" b="1" dirty="0"/>
          </a:p>
        </p:txBody>
      </p:sp>
    </p:spTree>
    <p:extLst>
      <p:ext uri="{BB962C8B-B14F-4D97-AF65-F5344CB8AC3E}">
        <p14:creationId xmlns:p14="http://schemas.microsoft.com/office/powerpoint/2010/main" val="301317824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5C5F16-21DE-4C22-9073-6342C20BF8C2}"/>
              </a:ext>
            </a:extLst>
          </p:cNvPr>
          <p:cNvSpPr txBox="1"/>
          <p:nvPr/>
        </p:nvSpPr>
        <p:spPr>
          <a:xfrm>
            <a:off x="533400" y="1828800"/>
            <a:ext cx="8000999" cy="4154984"/>
          </a:xfrm>
          <a:prstGeom prst="rect">
            <a:avLst/>
          </a:prstGeom>
          <a:noFill/>
        </p:spPr>
        <p:txBody>
          <a:bodyPr wrap="square">
            <a:spAutoFit/>
          </a:bodyPr>
          <a:lstStyle/>
          <a:p>
            <a:pPr marL="457200" indent="-457200">
              <a:spcBef>
                <a:spcPts val="0"/>
              </a:spcBef>
              <a:buFont typeface="Arial" panose="020B0604020202020204" pitchFamily="34" charset="0"/>
              <a:buChar char="•"/>
            </a:pPr>
            <a:r>
              <a:rPr lang="en-US" sz="3200" b="1" dirty="0"/>
              <a:t>Revised IM Regulations (195.452)</a:t>
            </a:r>
          </a:p>
          <a:p>
            <a:endParaRPr lang="en-US" sz="800" dirty="0"/>
          </a:p>
          <a:p>
            <a:r>
              <a:rPr lang="en-US" sz="2400" dirty="0"/>
              <a:t>IM changes went into effect on 7/1/2020.</a:t>
            </a:r>
          </a:p>
          <a:p>
            <a:endParaRPr lang="en-US" sz="800" dirty="0"/>
          </a:p>
          <a:p>
            <a:r>
              <a:rPr lang="en-US" sz="2400" dirty="0"/>
              <a:t>(c) Review to ensure they are performing ILI on baselines as the preferred method.</a:t>
            </a:r>
          </a:p>
          <a:p>
            <a:endParaRPr lang="en-US" sz="800" dirty="0"/>
          </a:p>
          <a:p>
            <a:r>
              <a:rPr lang="en-US" sz="2400" dirty="0"/>
              <a:t>(g) Integration of (21 items) must be completed by 10/1/2022.  Review their information analysis. </a:t>
            </a:r>
          </a:p>
          <a:p>
            <a:endParaRPr lang="en-US" sz="800" dirty="0"/>
          </a:p>
          <a:p>
            <a:r>
              <a:rPr lang="en-US" sz="2400" dirty="0"/>
              <a:t>(h)(1) Ensure they update process to take prompt action and repairs.</a:t>
            </a:r>
          </a:p>
          <a:p>
            <a:endParaRPr lang="en-US" sz="800" dirty="0"/>
          </a:p>
          <a:p>
            <a:r>
              <a:rPr lang="en-US" sz="2400" dirty="0"/>
              <a:t>(h)(2) are the following the discovery requirements.</a:t>
            </a:r>
            <a:endParaRPr lang="en-US" sz="2800" dirty="0"/>
          </a:p>
        </p:txBody>
      </p:sp>
      <p:sp>
        <p:nvSpPr>
          <p:cNvPr id="14" name="Title 1">
            <a:extLst>
              <a:ext uri="{FF2B5EF4-FFF2-40B4-BE49-F238E27FC236}">
                <a16:creationId xmlns:a16="http://schemas.microsoft.com/office/drawing/2014/main" id="{490264CE-7239-41E1-83B3-103499BA3A0E}"/>
              </a:ext>
            </a:extLst>
          </p:cNvPr>
          <p:cNvSpPr txBox="1">
            <a:spLocks/>
          </p:cNvSpPr>
          <p:nvPr/>
        </p:nvSpPr>
        <p:spPr>
          <a:xfrm>
            <a:off x="-2059" y="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Safety of Hazardous Liquid Pipelines</a:t>
            </a:r>
            <a:br>
              <a:rPr lang="en-US" b="1" dirty="0"/>
            </a:br>
            <a:r>
              <a:rPr lang="en-US" dirty="0"/>
              <a:t>What can or should you be doing now?</a:t>
            </a:r>
            <a:endParaRPr lang="en-US" b="1" dirty="0"/>
          </a:p>
        </p:txBody>
      </p:sp>
    </p:spTree>
    <p:extLst>
      <p:ext uri="{BB962C8B-B14F-4D97-AF65-F5344CB8AC3E}">
        <p14:creationId xmlns:p14="http://schemas.microsoft.com/office/powerpoint/2010/main" val="1131855313"/>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5C5F16-21DE-4C22-9073-6342C20BF8C2}"/>
              </a:ext>
            </a:extLst>
          </p:cNvPr>
          <p:cNvSpPr txBox="1"/>
          <p:nvPr/>
        </p:nvSpPr>
        <p:spPr>
          <a:xfrm>
            <a:off x="764703" y="1828800"/>
            <a:ext cx="7610475" cy="3170099"/>
          </a:xfrm>
          <a:prstGeom prst="rect">
            <a:avLst/>
          </a:prstGeom>
          <a:noFill/>
        </p:spPr>
        <p:txBody>
          <a:bodyPr wrap="square">
            <a:spAutoFit/>
          </a:bodyPr>
          <a:lstStyle/>
          <a:p>
            <a:pPr marL="457200" indent="-457200">
              <a:spcBef>
                <a:spcPts val="0"/>
              </a:spcBef>
              <a:buFont typeface="Arial" panose="020B0604020202020204" pitchFamily="34" charset="0"/>
              <a:buChar char="•"/>
            </a:pPr>
            <a:r>
              <a:rPr lang="en-US" sz="3200" b="1" dirty="0"/>
              <a:t>Revised IM Regulations (195.452)</a:t>
            </a:r>
          </a:p>
          <a:p>
            <a:endParaRPr lang="en-US" sz="2800" dirty="0"/>
          </a:p>
          <a:p>
            <a:r>
              <a:rPr lang="en-US" sz="2800" dirty="0"/>
              <a:t>(j)(2) Ensure they are verifying the risk factors annually.  First one was due 7/1/2021.</a:t>
            </a:r>
          </a:p>
          <a:p>
            <a:endParaRPr lang="en-US" sz="2800" dirty="0"/>
          </a:p>
          <a:p>
            <a:r>
              <a:rPr lang="en-US" sz="2800" dirty="0"/>
              <a:t>(n) Inquire about IM pipeline can accommodate ILI.  All must accommodate by 7/2/2040. </a:t>
            </a:r>
          </a:p>
        </p:txBody>
      </p:sp>
      <p:sp>
        <p:nvSpPr>
          <p:cNvPr id="14" name="Title 1">
            <a:extLst>
              <a:ext uri="{FF2B5EF4-FFF2-40B4-BE49-F238E27FC236}">
                <a16:creationId xmlns:a16="http://schemas.microsoft.com/office/drawing/2014/main" id="{490264CE-7239-41E1-83B3-103499BA3A0E}"/>
              </a:ext>
            </a:extLst>
          </p:cNvPr>
          <p:cNvSpPr txBox="1">
            <a:spLocks/>
          </p:cNvSpPr>
          <p:nvPr/>
        </p:nvSpPr>
        <p:spPr>
          <a:xfrm>
            <a:off x="-2059" y="0"/>
            <a:ext cx="91440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Safety of Hazardous Liquid Pipelines</a:t>
            </a:r>
            <a:br>
              <a:rPr lang="en-US" b="1" dirty="0"/>
            </a:br>
            <a:r>
              <a:rPr lang="en-US" dirty="0"/>
              <a:t>What can or should you be doing now?</a:t>
            </a:r>
            <a:endParaRPr lang="en-US" b="1" dirty="0"/>
          </a:p>
        </p:txBody>
      </p:sp>
    </p:spTree>
    <p:extLst>
      <p:ext uri="{BB962C8B-B14F-4D97-AF65-F5344CB8AC3E}">
        <p14:creationId xmlns:p14="http://schemas.microsoft.com/office/powerpoint/2010/main" val="4090294084"/>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A8A3DE-CB6C-46A4-84AD-6D76C3098B0C}"/>
              </a:ext>
            </a:extLst>
          </p:cNvPr>
          <p:cNvSpPr>
            <a:spLocks noGrp="1"/>
          </p:cNvSpPr>
          <p:nvPr>
            <p:ph type="title"/>
          </p:nvPr>
        </p:nvSpPr>
        <p:spPr>
          <a:xfrm>
            <a:off x="0" y="72628"/>
            <a:ext cx="9144000" cy="994172"/>
          </a:xfrm>
        </p:spPr>
        <p:txBody>
          <a:bodyPr>
            <a:normAutofit fontScale="90000"/>
          </a:bodyPr>
          <a:lstStyle/>
          <a:p>
            <a:pPr algn="ctr"/>
            <a:r>
              <a:rPr lang="en-US" b="1" dirty="0">
                <a:latin typeface="+mn-lt"/>
              </a:rPr>
              <a:t>Hazardous Liquid Rule</a:t>
            </a:r>
            <a:br>
              <a:rPr lang="en-US" dirty="0">
                <a:latin typeface="+mn-lt"/>
              </a:rPr>
            </a:br>
            <a:r>
              <a:rPr lang="en-US" sz="2400" dirty="0">
                <a:latin typeface="+mn-lt"/>
              </a:rPr>
              <a:t>Self Executing Provisions – Safety Data Sheets</a:t>
            </a:r>
          </a:p>
        </p:txBody>
      </p:sp>
      <p:sp>
        <p:nvSpPr>
          <p:cNvPr id="3" name="Content Placeholder 2">
            <a:extLst>
              <a:ext uri="{FF2B5EF4-FFF2-40B4-BE49-F238E27FC236}">
                <a16:creationId xmlns:a16="http://schemas.microsoft.com/office/drawing/2014/main" id="{CDA8F64D-6577-4B0E-9C6B-B3FE4E66D4E2}"/>
              </a:ext>
            </a:extLst>
          </p:cNvPr>
          <p:cNvSpPr>
            <a:spLocks noGrp="1"/>
          </p:cNvSpPr>
          <p:nvPr>
            <p:ph idx="1"/>
          </p:nvPr>
        </p:nvSpPr>
        <p:spPr/>
        <p:txBody>
          <a:bodyPr>
            <a:normAutofit fontScale="25000" lnSpcReduction="20000"/>
          </a:bodyPr>
          <a:lstStyle/>
          <a:p>
            <a:endParaRPr lang="en-US" sz="2700" dirty="0"/>
          </a:p>
        </p:txBody>
      </p:sp>
      <p:sp>
        <p:nvSpPr>
          <p:cNvPr id="5" name="TextBox 4">
            <a:extLst>
              <a:ext uri="{FF2B5EF4-FFF2-40B4-BE49-F238E27FC236}">
                <a16:creationId xmlns:a16="http://schemas.microsoft.com/office/drawing/2014/main" id="{48F2A7BD-32C6-4000-B61E-608C46DC3210}"/>
              </a:ext>
            </a:extLst>
          </p:cNvPr>
          <p:cNvSpPr txBox="1"/>
          <p:nvPr/>
        </p:nvSpPr>
        <p:spPr>
          <a:xfrm>
            <a:off x="0" y="1706355"/>
            <a:ext cx="8229600" cy="3877985"/>
          </a:xfrm>
          <a:prstGeom prst="rect">
            <a:avLst/>
          </a:prstGeom>
          <a:noFill/>
          <a:ln/>
        </p:spPr>
        <p:txBody>
          <a:bodyPr wrap="square">
            <a:spAutoFit/>
          </a:bodyPr>
          <a:lstStyle/>
          <a:p>
            <a:endParaRPr lang="en-US" sz="3075" dirty="0"/>
          </a:p>
          <a:p>
            <a:r>
              <a:rPr lang="en-US" sz="3075" dirty="0"/>
              <a:t>New Code section:  195.65</a:t>
            </a:r>
          </a:p>
          <a:p>
            <a:endParaRPr lang="en-US" sz="3075" dirty="0"/>
          </a:p>
          <a:p>
            <a:r>
              <a:rPr lang="en-US" sz="3075" dirty="0"/>
              <a:t>Effective Date: July 1, 2020</a:t>
            </a:r>
          </a:p>
          <a:p>
            <a:endParaRPr lang="en-US" sz="3075" dirty="0"/>
          </a:p>
          <a:p>
            <a:r>
              <a:rPr lang="en-US" sz="3075" dirty="0"/>
              <a:t>High Level Overview:</a:t>
            </a:r>
          </a:p>
          <a:p>
            <a:pPr lvl="1"/>
            <a:r>
              <a:rPr lang="en-US" sz="3075" dirty="0"/>
              <a:t>Operators must present MSDS sheets to On Scene Coordinators, and local responders.</a:t>
            </a:r>
          </a:p>
        </p:txBody>
      </p:sp>
    </p:spTree>
    <p:extLst>
      <p:ext uri="{BB962C8B-B14F-4D97-AF65-F5344CB8AC3E}">
        <p14:creationId xmlns:p14="http://schemas.microsoft.com/office/powerpoint/2010/main" val="2015097666"/>
      </p:ext>
    </p:extLst>
  </p:cSld>
  <p:clrMapOvr>
    <a:masterClrMapping/>
  </p:clrMapOvr>
  <p:transition spd="med">
    <p:fade thruBlk="1"/>
  </p:transition>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S Quarterly Report 10-05-2009">
  <a:themeElements>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CHELPS PHMSA Presentation Template">
  <a:themeElements>
    <a:clrScheme name="PHMSA 3-31-22">
      <a:dk1>
        <a:sysClr val="windowText" lastClr="000000"/>
      </a:dk1>
      <a:lt1>
        <a:sysClr val="window" lastClr="FFFFFF"/>
      </a:lt1>
      <a:dk2>
        <a:srgbClr val="3F4A75"/>
      </a:dk2>
      <a:lt2>
        <a:srgbClr val="E7E6E6"/>
      </a:lt2>
      <a:accent1>
        <a:srgbClr val="3F4A75"/>
      </a:accent1>
      <a:accent2>
        <a:srgbClr val="FF883C"/>
      </a:accent2>
      <a:accent3>
        <a:srgbClr val="D2515E"/>
      </a:accent3>
      <a:accent4>
        <a:srgbClr val="247E6F"/>
      </a:accent4>
      <a:accent5>
        <a:srgbClr val="62A8E5"/>
      </a:accent5>
      <a:accent6>
        <a:srgbClr val="FFC700"/>
      </a:accent6>
      <a:hlink>
        <a:srgbClr val="0070C0"/>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F4841F4AEFDD4FB82652D8FA3FC297" ma:contentTypeVersion="0" ma:contentTypeDescription="Create a new document." ma:contentTypeScope="" ma:versionID="6b9e6e9b831588bb89a7afeedf4ccd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2.xml><?xml version="1.0" encoding="utf-8"?>
<ds:datastoreItem xmlns:ds="http://schemas.openxmlformats.org/officeDocument/2006/customXml" ds:itemID="{36A5CEF2-8A8D-4459-8C77-0481BD36A74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70BACF5-DFA3-4956-A741-0D3BD3F54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29755</TotalTime>
  <Words>2088</Words>
  <Application>Microsoft Office PowerPoint</Application>
  <PresentationFormat>On-screen Show (4:3)</PresentationFormat>
  <Paragraphs>209</Paragraphs>
  <Slides>28</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Arial</vt:lpstr>
      <vt:lpstr>Calibri</vt:lpstr>
      <vt:lpstr>Franklin Gothic Book</vt:lpstr>
      <vt:lpstr>Franklin Gothic Medium</vt:lpstr>
      <vt:lpstr>Georgia</vt:lpstr>
      <vt:lpstr>Tahoma</vt:lpstr>
      <vt:lpstr>Times New Roman</vt:lpstr>
      <vt:lpstr>Verdana</vt:lpstr>
      <vt:lpstr>PCHELPS PHMSA Presentation Template</vt:lpstr>
      <vt:lpstr>1_OPS Quarterly Report 10-05-2009</vt:lpstr>
      <vt:lpstr>1_Office Theme</vt:lpstr>
      <vt:lpstr>1_PCHELPS PHMSA Presentation Template</vt:lpstr>
      <vt:lpstr>PowerPoint Presentation</vt:lpstr>
      <vt:lpstr>Safety of Hazardous Liquid Pipelines</vt:lpstr>
      <vt:lpstr>Safety of Hazardous Liquid Pipelines</vt:lpstr>
      <vt:lpstr>Safety of Hazardous Liquid Pipelines What can or should you be doing now?</vt:lpstr>
      <vt:lpstr>PowerPoint Presentation</vt:lpstr>
      <vt:lpstr>PowerPoint Presentation</vt:lpstr>
      <vt:lpstr>PowerPoint Presentation</vt:lpstr>
      <vt:lpstr>PowerPoint Presentation</vt:lpstr>
      <vt:lpstr>Hazardous Liquid Rule Self Executing Provisions – Safety Data Sheets</vt:lpstr>
      <vt:lpstr>Hazardous Liquid Rule Integrity Assessment for Certain Underwater HL pipeline facilities located in a HCA</vt:lpstr>
      <vt:lpstr>PowerPoint Presentation</vt:lpstr>
      <vt:lpstr>Valve Rule</vt:lpstr>
      <vt:lpstr>Valve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Lowry, Bill (PHMSA)</cp:lastModifiedBy>
  <cp:revision>1568</cp:revision>
  <cp:lastPrinted>2018-02-06T12:03:57Z</cp:lastPrinted>
  <dcterms:created xsi:type="dcterms:W3CDTF">2014-09-23T12:58:53Z</dcterms:created>
  <dcterms:modified xsi:type="dcterms:W3CDTF">2022-12-27T14:14:03Z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0x01010084F4841F4AEFDD4FB82652D8FA3FC297</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