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77" r:id="rId1"/>
    <p:sldMasterId id="2147489969" r:id="rId2"/>
    <p:sldMasterId id="2147489974" r:id="rId3"/>
    <p:sldMasterId id="2147489977" r:id="rId4"/>
  </p:sldMasterIdLst>
  <p:notesMasterIdLst>
    <p:notesMasterId r:id="rId41"/>
  </p:notesMasterIdLst>
  <p:handoutMasterIdLst>
    <p:handoutMasterId r:id="rId42"/>
  </p:handoutMasterIdLst>
  <p:sldIdLst>
    <p:sldId id="898" r:id="rId5"/>
    <p:sldId id="856" r:id="rId6"/>
    <p:sldId id="966" r:id="rId7"/>
    <p:sldId id="980" r:id="rId8"/>
    <p:sldId id="981" r:id="rId9"/>
    <p:sldId id="982" r:id="rId10"/>
    <p:sldId id="983" r:id="rId11"/>
    <p:sldId id="871" r:id="rId12"/>
    <p:sldId id="875" r:id="rId13"/>
    <p:sldId id="984" r:id="rId14"/>
    <p:sldId id="985" r:id="rId15"/>
    <p:sldId id="986" r:id="rId16"/>
    <p:sldId id="988" r:id="rId17"/>
    <p:sldId id="896" r:id="rId18"/>
    <p:sldId id="968" r:id="rId19"/>
    <p:sldId id="860" r:id="rId20"/>
    <p:sldId id="858" r:id="rId21"/>
    <p:sldId id="989" r:id="rId22"/>
    <p:sldId id="990" r:id="rId23"/>
    <p:sldId id="991" r:id="rId24"/>
    <p:sldId id="889" r:id="rId25"/>
    <p:sldId id="978" r:id="rId26"/>
    <p:sldId id="1000" r:id="rId27"/>
    <p:sldId id="999" r:id="rId28"/>
    <p:sldId id="881" r:id="rId29"/>
    <p:sldId id="992" r:id="rId30"/>
    <p:sldId id="974" r:id="rId31"/>
    <p:sldId id="993" r:id="rId32"/>
    <p:sldId id="994" r:id="rId33"/>
    <p:sldId id="971" r:id="rId34"/>
    <p:sldId id="995" r:id="rId35"/>
    <p:sldId id="996" r:id="rId36"/>
    <p:sldId id="997" r:id="rId37"/>
    <p:sldId id="976" r:id="rId38"/>
    <p:sldId id="977" r:id="rId39"/>
    <p:sldId id="998" r:id="rId40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8">
          <p15:clr>
            <a:srgbClr val="A4A3A4"/>
          </p15:clr>
        </p15:guide>
        <p15:guide id="2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82AB"/>
    <a:srgbClr val="646464"/>
    <a:srgbClr val="3F9C35"/>
    <a:srgbClr val="E1FDDE"/>
    <a:srgbClr val="E9E9E9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929" autoAdjust="0"/>
  </p:normalViewPr>
  <p:slideViewPr>
    <p:cSldViewPr snapToGrid="0">
      <p:cViewPr varScale="1">
        <p:scale>
          <a:sx n="69" d="100"/>
          <a:sy n="69" d="100"/>
        </p:scale>
        <p:origin x="1218" y="72"/>
      </p:cViewPr>
      <p:guideLst>
        <p:guide orient="horz" pos="3568"/>
        <p:guide pos="5328"/>
      </p:guideLst>
    </p:cSldViewPr>
  </p:slideViewPr>
  <p:outlineViewPr>
    <p:cViewPr>
      <p:scale>
        <a:sx n="33" d="100"/>
        <a:sy n="33" d="100"/>
      </p:scale>
      <p:origin x="0" y="8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 snapToGrid="0">
      <p:cViewPr varScale="1">
        <p:scale>
          <a:sx n="83" d="100"/>
          <a:sy n="83" d="100"/>
        </p:scale>
        <p:origin x="-2040" y="-84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63409433588691E-2"/>
          <c:y val="8.2770367989715571E-2"/>
          <c:w val="0.89231221919310377"/>
          <c:h val="0.807432432432432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'[PCM+ Results 4 5km.xls]Survey'!$H$1:$H$2</c:f>
              <c:strCache>
                <c:ptCount val="1"/>
                <c:pt idx="0">
                  <c:v>4Hz (dBmA)</c:v>
                </c:pt>
              </c:strCache>
            </c:strRef>
          </c:tx>
          <c:xVal>
            <c:numRef>
              <c:f>'[PCM+ Results 4 5km.xls]Survey'!$C$3:$C$96</c:f>
              <c:numCache>
                <c:formatCode>General</c:formatCode>
                <c:ptCount val="94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</c:numCache>
            </c:numRef>
          </c:xVal>
          <c:yVal>
            <c:numRef>
              <c:f>'[PCM+ Results 4 5km.xls]Survey'!$H$3:$H$96</c:f>
              <c:numCache>
                <c:formatCode>General</c:formatCode>
                <c:ptCount val="94"/>
                <c:pt idx="0">
                  <c:v>63.58</c:v>
                </c:pt>
                <c:pt idx="1">
                  <c:v>64.62</c:v>
                </c:pt>
                <c:pt idx="2">
                  <c:v>62.81</c:v>
                </c:pt>
                <c:pt idx="3">
                  <c:v>61.96</c:v>
                </c:pt>
                <c:pt idx="4">
                  <c:v>61.22</c:v>
                </c:pt>
                <c:pt idx="5">
                  <c:v>61.1</c:v>
                </c:pt>
                <c:pt idx="6">
                  <c:v>61.55</c:v>
                </c:pt>
                <c:pt idx="7">
                  <c:v>60.29</c:v>
                </c:pt>
                <c:pt idx="8">
                  <c:v>60.58</c:v>
                </c:pt>
                <c:pt idx="9">
                  <c:v>60.05</c:v>
                </c:pt>
                <c:pt idx="10">
                  <c:v>60.25</c:v>
                </c:pt>
                <c:pt idx="11">
                  <c:v>59.61</c:v>
                </c:pt>
                <c:pt idx="12">
                  <c:v>59.87</c:v>
                </c:pt>
                <c:pt idx="13">
                  <c:v>59.02</c:v>
                </c:pt>
                <c:pt idx="14">
                  <c:v>58.41</c:v>
                </c:pt>
                <c:pt idx="15">
                  <c:v>58.9</c:v>
                </c:pt>
                <c:pt idx="16">
                  <c:v>58.84</c:v>
                </c:pt>
                <c:pt idx="17">
                  <c:v>59.04</c:v>
                </c:pt>
                <c:pt idx="18">
                  <c:v>59.37</c:v>
                </c:pt>
                <c:pt idx="19">
                  <c:v>58.3</c:v>
                </c:pt>
                <c:pt idx="20">
                  <c:v>58.16</c:v>
                </c:pt>
                <c:pt idx="21">
                  <c:v>58.49</c:v>
                </c:pt>
                <c:pt idx="22">
                  <c:v>58.08</c:v>
                </c:pt>
                <c:pt idx="23">
                  <c:v>58.18</c:v>
                </c:pt>
                <c:pt idx="24">
                  <c:v>58.04</c:v>
                </c:pt>
                <c:pt idx="25">
                  <c:v>57.79</c:v>
                </c:pt>
                <c:pt idx="26">
                  <c:v>58.34</c:v>
                </c:pt>
                <c:pt idx="27">
                  <c:v>58.28</c:v>
                </c:pt>
                <c:pt idx="28">
                  <c:v>57.69</c:v>
                </c:pt>
                <c:pt idx="29">
                  <c:v>57.92</c:v>
                </c:pt>
                <c:pt idx="30">
                  <c:v>58.43</c:v>
                </c:pt>
                <c:pt idx="31">
                  <c:v>57.77</c:v>
                </c:pt>
                <c:pt idx="32">
                  <c:v>57.32</c:v>
                </c:pt>
                <c:pt idx="33">
                  <c:v>57.7</c:v>
                </c:pt>
                <c:pt idx="34">
                  <c:v>58.37</c:v>
                </c:pt>
                <c:pt idx="35">
                  <c:v>58.66</c:v>
                </c:pt>
                <c:pt idx="36">
                  <c:v>56.89</c:v>
                </c:pt>
                <c:pt idx="37">
                  <c:v>57.86</c:v>
                </c:pt>
                <c:pt idx="38">
                  <c:v>57.71</c:v>
                </c:pt>
                <c:pt idx="39">
                  <c:v>57.95</c:v>
                </c:pt>
                <c:pt idx="40">
                  <c:v>57.92</c:v>
                </c:pt>
                <c:pt idx="41">
                  <c:v>57.5</c:v>
                </c:pt>
                <c:pt idx="42">
                  <c:v>57.31</c:v>
                </c:pt>
                <c:pt idx="43">
                  <c:v>57.39</c:v>
                </c:pt>
                <c:pt idx="44">
                  <c:v>57.11</c:v>
                </c:pt>
                <c:pt idx="45">
                  <c:v>57.23</c:v>
                </c:pt>
                <c:pt idx="46">
                  <c:v>56.34</c:v>
                </c:pt>
                <c:pt idx="47">
                  <c:v>56.26</c:v>
                </c:pt>
                <c:pt idx="48">
                  <c:v>56.56</c:v>
                </c:pt>
                <c:pt idx="49">
                  <c:v>56.9</c:v>
                </c:pt>
                <c:pt idx="50">
                  <c:v>56.32</c:v>
                </c:pt>
                <c:pt idx="51">
                  <c:v>55.32</c:v>
                </c:pt>
                <c:pt idx="52">
                  <c:v>55.01</c:v>
                </c:pt>
                <c:pt idx="53">
                  <c:v>54.54</c:v>
                </c:pt>
                <c:pt idx="54">
                  <c:v>53.55</c:v>
                </c:pt>
                <c:pt idx="55">
                  <c:v>53.64</c:v>
                </c:pt>
                <c:pt idx="56">
                  <c:v>52.4</c:v>
                </c:pt>
                <c:pt idx="57">
                  <c:v>52.58</c:v>
                </c:pt>
                <c:pt idx="58">
                  <c:v>53.73</c:v>
                </c:pt>
                <c:pt idx="59">
                  <c:v>53</c:v>
                </c:pt>
                <c:pt idx="60">
                  <c:v>51.72</c:v>
                </c:pt>
                <c:pt idx="61">
                  <c:v>51.1</c:v>
                </c:pt>
                <c:pt idx="62">
                  <c:v>51.37</c:v>
                </c:pt>
                <c:pt idx="63">
                  <c:v>50.52</c:v>
                </c:pt>
                <c:pt idx="64">
                  <c:v>49.81</c:v>
                </c:pt>
                <c:pt idx="65">
                  <c:v>50.36</c:v>
                </c:pt>
                <c:pt idx="66">
                  <c:v>50.52</c:v>
                </c:pt>
                <c:pt idx="67">
                  <c:v>50.7</c:v>
                </c:pt>
                <c:pt idx="68">
                  <c:v>48.63</c:v>
                </c:pt>
                <c:pt idx="69">
                  <c:v>40.880000000000003</c:v>
                </c:pt>
                <c:pt idx="70">
                  <c:v>42.36</c:v>
                </c:pt>
                <c:pt idx="71">
                  <c:v>42.26</c:v>
                </c:pt>
                <c:pt idx="72">
                  <c:v>41.09</c:v>
                </c:pt>
                <c:pt idx="73">
                  <c:v>40.83</c:v>
                </c:pt>
                <c:pt idx="74">
                  <c:v>41.87</c:v>
                </c:pt>
                <c:pt idx="75">
                  <c:v>41.86</c:v>
                </c:pt>
                <c:pt idx="76">
                  <c:v>42.56</c:v>
                </c:pt>
                <c:pt idx="77">
                  <c:v>42.67</c:v>
                </c:pt>
                <c:pt idx="78">
                  <c:v>41.55</c:v>
                </c:pt>
                <c:pt idx="79">
                  <c:v>41.75</c:v>
                </c:pt>
                <c:pt idx="80">
                  <c:v>42.32</c:v>
                </c:pt>
                <c:pt idx="81">
                  <c:v>41.42</c:v>
                </c:pt>
                <c:pt idx="82">
                  <c:v>38.42</c:v>
                </c:pt>
                <c:pt idx="83">
                  <c:v>38.42</c:v>
                </c:pt>
                <c:pt idx="84">
                  <c:v>37.94</c:v>
                </c:pt>
                <c:pt idx="85">
                  <c:v>38.36</c:v>
                </c:pt>
                <c:pt idx="86">
                  <c:v>37.700000000000003</c:v>
                </c:pt>
                <c:pt idx="87">
                  <c:v>37.950000000000003</c:v>
                </c:pt>
                <c:pt idx="88">
                  <c:v>38.29</c:v>
                </c:pt>
                <c:pt idx="89">
                  <c:v>37.75</c:v>
                </c:pt>
                <c:pt idx="90">
                  <c:v>37.340000000000003</c:v>
                </c:pt>
                <c:pt idx="91">
                  <c:v>36.57</c:v>
                </c:pt>
                <c:pt idx="92">
                  <c:v>36.96</c:v>
                </c:pt>
                <c:pt idx="93">
                  <c:v>37.119999999999997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677120"/>
        <c:axId val="290679472"/>
      </c:scatterChart>
      <c:valAx>
        <c:axId val="2906771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Distance</a:t>
                </a:r>
              </a:p>
            </c:rich>
          </c:tx>
          <c:layout>
            <c:manualLayout>
              <c:xMode val="edge"/>
              <c:yMode val="edge"/>
              <c:x val="0.48704663212435234"/>
              <c:y val="0.942567567567567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0679472"/>
        <c:crosses val="autoZero"/>
        <c:crossBetween val="midCat"/>
      </c:valAx>
      <c:valAx>
        <c:axId val="290679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4Hz (dBmA)</a:t>
                </a:r>
              </a:p>
            </c:rich>
          </c:tx>
          <c:layout>
            <c:manualLayout>
              <c:xMode val="edge"/>
              <c:yMode val="edge"/>
              <c:x val="1.1398963730569948E-2"/>
              <c:y val="0.422297297297297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067712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45906735751295336"/>
          <c:y val="5.0675675675675678E-3"/>
          <c:w val="0.11606217616580311"/>
          <c:h val="4.054054054054054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1175"/>
          </a:xfrm>
          <a:prstGeom prst="rect">
            <a:avLst/>
          </a:prstGeom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E952E63F-9096-4C82-BF9F-547F31AAF49A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4988" cy="511175"/>
          </a:xfrm>
          <a:prstGeom prst="rect">
            <a:avLst/>
          </a:prstGeom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BBD17966-01BC-4A94-ACD2-794DD8272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496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1175"/>
          </a:xfrm>
          <a:prstGeom prst="rect">
            <a:avLst/>
          </a:prstGeom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40320B99-1399-4728-AA02-3E54C0485F0A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17" tIns="49509" rIns="99017" bIns="4950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4988" cy="511175"/>
          </a:xfrm>
          <a:prstGeom prst="rect">
            <a:avLst/>
          </a:prstGeom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FBF2D64B-6193-4A37-8B04-402A1D8C4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836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 pitchFamily="-6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THI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3000"/>
            <a:ext cx="8394700" cy="4937125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30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60000"/>
              <a:buFont typeface="Wingdings" charset="2"/>
              <a:buChar char="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3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D6FC-A8EB-4B28-B4F0-740534633C4F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AC0B-AE37-4234-B632-AC63DBAA6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0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 -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/>
          <p:cNvSpPr/>
          <p:nvPr userDrawn="1"/>
        </p:nvSpPr>
        <p:spPr>
          <a:xfrm>
            <a:off x="4618038" y="960438"/>
            <a:ext cx="4022725" cy="4937125"/>
          </a:xfrm>
          <a:prstGeom prst="snip1Rect">
            <a:avLst>
              <a:gd name="adj" fmla="val 933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73600" y="1105916"/>
            <a:ext cx="3789046" cy="57607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65760" y="960120"/>
            <a:ext cx="4114800" cy="4937760"/>
          </a:xfrm>
        </p:spPr>
        <p:txBody>
          <a:bodyPr/>
          <a:lstStyle>
            <a:lvl1pPr>
              <a:buNone/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half" idx="2"/>
          </p:nvPr>
        </p:nvSpPr>
        <p:spPr>
          <a:xfrm>
            <a:off x="4676140" y="3390900"/>
            <a:ext cx="3883502" cy="245745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73600" y="1727200"/>
            <a:ext cx="3886200" cy="161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C070-2A43-45B8-A5B4-ABDDF5DFA435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9A2-663E-4376-B27C-0F644E593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4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 -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/>
          <p:cNvSpPr/>
          <p:nvPr userDrawn="1"/>
        </p:nvSpPr>
        <p:spPr>
          <a:xfrm>
            <a:off x="363538" y="960438"/>
            <a:ext cx="4022725" cy="4937125"/>
          </a:xfrm>
          <a:prstGeom prst="snip1Rect">
            <a:avLst>
              <a:gd name="adj" fmla="val 933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06400" y="1105916"/>
            <a:ext cx="3801428" cy="57607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15612" y="960120"/>
            <a:ext cx="4114800" cy="4937760"/>
          </a:xfrm>
        </p:spPr>
        <p:txBody>
          <a:bodyPr/>
          <a:lstStyle>
            <a:lvl1pPr>
              <a:buNone/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half" idx="2"/>
          </p:nvPr>
        </p:nvSpPr>
        <p:spPr>
          <a:xfrm>
            <a:off x="408940" y="3390900"/>
            <a:ext cx="3896192" cy="236220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2"/>
          </p:nvPr>
        </p:nvSpPr>
        <p:spPr>
          <a:xfrm>
            <a:off x="406400" y="1727200"/>
            <a:ext cx="3898900" cy="161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EB2F-8807-4525-A227-0E70236B3924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1977-2DE0-4CD8-B531-BF4976FED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5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 -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/>
          <p:cNvSpPr/>
          <p:nvPr userDrawn="1"/>
        </p:nvSpPr>
        <p:spPr>
          <a:xfrm>
            <a:off x="6108700" y="960438"/>
            <a:ext cx="2522538" cy="4937125"/>
          </a:xfrm>
          <a:prstGeom prst="snip1Rect">
            <a:avLst>
              <a:gd name="adj" fmla="val 933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72200" y="1105916"/>
            <a:ext cx="2387600" cy="57607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65760" y="960119"/>
            <a:ext cx="5590540" cy="4937760"/>
          </a:xfrm>
        </p:spPr>
        <p:txBody>
          <a:bodyPr/>
          <a:lstStyle>
            <a:lvl1pPr>
              <a:buNone/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half" idx="2"/>
          </p:nvPr>
        </p:nvSpPr>
        <p:spPr>
          <a:xfrm>
            <a:off x="6173682" y="3390900"/>
            <a:ext cx="2385941" cy="238125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72200" y="1727200"/>
            <a:ext cx="2387600" cy="161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42FE-1622-418A-9B61-16F11AABD648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A8E3-F909-4A9B-8A8C-5F26AD0F8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4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 -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/>
          <p:cNvSpPr/>
          <p:nvPr userDrawn="1"/>
        </p:nvSpPr>
        <p:spPr>
          <a:xfrm>
            <a:off x="368300" y="960438"/>
            <a:ext cx="2514600" cy="4937125"/>
          </a:xfrm>
          <a:prstGeom prst="snip1Rect">
            <a:avLst>
              <a:gd name="adj" fmla="val 933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31800" y="1105916"/>
            <a:ext cx="2374900" cy="57607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035300" y="960120"/>
            <a:ext cx="5613400" cy="4937760"/>
          </a:xfrm>
        </p:spPr>
        <p:txBody>
          <a:bodyPr/>
          <a:lstStyle>
            <a:lvl1pPr>
              <a:buNone/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half" idx="2"/>
          </p:nvPr>
        </p:nvSpPr>
        <p:spPr>
          <a:xfrm>
            <a:off x="433283" y="3390900"/>
            <a:ext cx="2373250" cy="240030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2"/>
          </p:nvPr>
        </p:nvSpPr>
        <p:spPr>
          <a:xfrm>
            <a:off x="431800" y="1727200"/>
            <a:ext cx="2374900" cy="161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2B09-3E92-4C02-98E0-4BA75D547FF4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3937-C37A-4335-AED7-FB07872A0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6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92275" y="742950"/>
            <a:ext cx="7451725" cy="5932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16" descr="shape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98462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 rot="5400000">
            <a:off x="793750" y="3848100"/>
            <a:ext cx="1638300" cy="3225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57"/>
          <p:cNvSpPr txBox="1">
            <a:spLocks noChangeArrowheads="1"/>
          </p:cNvSpPr>
          <p:nvPr userDrawn="1"/>
        </p:nvSpPr>
        <p:spPr bwMode="auto">
          <a:xfrm>
            <a:off x="571500" y="5121275"/>
            <a:ext cx="8166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100" smtClean="0">
                <a:solidFill>
                  <a:srgbClr val="646565"/>
                </a:solidFill>
              </a:rPr>
              <a:t>GLOBAL INFRASTRUCTURE  </a:t>
            </a:r>
            <a:r>
              <a:rPr lang="en-US" sz="1100" b="1" smtClean="0">
                <a:solidFill>
                  <a:srgbClr val="47AA42"/>
                </a:solidFill>
              </a:rPr>
              <a:t>X</a:t>
            </a:r>
            <a:r>
              <a:rPr lang="en-US" sz="1100" smtClean="0">
                <a:solidFill>
                  <a:srgbClr val="646565"/>
                </a:solidFill>
              </a:rPr>
              <a:t>  PROCESS EQUIPMENT  </a:t>
            </a:r>
            <a:r>
              <a:rPr lang="en-US" sz="1100" b="1" smtClean="0">
                <a:solidFill>
                  <a:srgbClr val="47AA42"/>
                </a:solidFill>
              </a:rPr>
              <a:t>X</a:t>
            </a:r>
            <a:r>
              <a:rPr lang="en-US" sz="1100" smtClean="0">
                <a:solidFill>
                  <a:srgbClr val="646565"/>
                </a:solidFill>
              </a:rPr>
              <a:t>  DIAGNOSTIC TOOLS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71500" y="3619501"/>
            <a:ext cx="8178800" cy="1179512"/>
          </a:xfrm>
        </p:spPr>
        <p:txBody>
          <a:bodyPr anchor="b"/>
          <a:lstStyle>
            <a:lvl1pPr algn="r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71500" y="4749800"/>
            <a:ext cx="8178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BFC2-7362-490A-925D-DE664272CBB8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BFA5-1598-49BA-8E26-D6D44DCEF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7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76400" y="6223000"/>
            <a:ext cx="746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308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7"/>
          <p:cNvSpPr txBox="1">
            <a:spLocks noChangeArrowheads="1"/>
          </p:cNvSpPr>
          <p:nvPr userDrawn="1"/>
        </p:nvSpPr>
        <p:spPr bwMode="auto">
          <a:xfrm>
            <a:off x="2870200" y="6111875"/>
            <a:ext cx="5867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100" smtClean="0">
                <a:solidFill>
                  <a:srgbClr val="646565"/>
                </a:solidFill>
              </a:rPr>
              <a:t>GLOBAL INFRASTRUCTURE  </a:t>
            </a:r>
            <a:r>
              <a:rPr lang="en-US" sz="1100" b="1" smtClean="0">
                <a:solidFill>
                  <a:srgbClr val="47AA42"/>
                </a:solidFill>
              </a:rPr>
              <a:t>X</a:t>
            </a:r>
            <a:r>
              <a:rPr lang="en-US" sz="1100" smtClean="0">
                <a:solidFill>
                  <a:srgbClr val="646565"/>
                </a:solidFill>
              </a:rPr>
              <a:t>  PROCESS EQUIPMENT  </a:t>
            </a:r>
            <a:r>
              <a:rPr lang="en-US" sz="1100" b="1" smtClean="0">
                <a:solidFill>
                  <a:srgbClr val="47AA42"/>
                </a:solidFill>
              </a:rPr>
              <a:t>X</a:t>
            </a:r>
            <a:r>
              <a:rPr lang="en-US" sz="1100" smtClean="0">
                <a:solidFill>
                  <a:srgbClr val="646565"/>
                </a:solidFill>
              </a:rPr>
              <a:t>  DIAGNOSTIC TOOLS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71500" y="4610101"/>
            <a:ext cx="8178800" cy="1179512"/>
          </a:xfrm>
        </p:spPr>
        <p:txBody>
          <a:bodyPr anchor="b"/>
          <a:lstStyle>
            <a:lvl1pPr algn="r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71500" y="5740400"/>
            <a:ext cx="8178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C3F2-A8D8-4A45-8DEC-031086BE2C6E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E43F-C4C1-4407-9472-E816CC559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8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76400" y="6048375"/>
            <a:ext cx="7467600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16" descr="shape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354488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 rot="5400000">
            <a:off x="793750" y="3848100"/>
            <a:ext cx="1638300" cy="3225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500" y="3657601"/>
            <a:ext cx="8178800" cy="1179512"/>
          </a:xfrm>
        </p:spPr>
        <p:txBody>
          <a:bodyPr anchor="b"/>
          <a:lstStyle>
            <a:lvl1pPr algn="r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500" y="4787900"/>
            <a:ext cx="8178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CD86-321B-4BE4-AF88-1099607E1A88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6E4A-F957-4CBA-A1E3-1EE69FCB7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00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76400" y="6048375"/>
            <a:ext cx="7467600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500" y="4610101"/>
            <a:ext cx="8178800" cy="1179512"/>
          </a:xfrm>
        </p:spPr>
        <p:txBody>
          <a:bodyPr anchor="b"/>
          <a:lstStyle>
            <a:lvl1pPr algn="r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500" y="5740400"/>
            <a:ext cx="8178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33B6-D690-4230-A359-8C2F39C58B4F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D10D-739F-4606-81CC-426369C36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7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1_Cover_w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1_MASTER_150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2323" y="1625605"/>
            <a:ext cx="7325478" cy="1459257"/>
          </a:xfrm>
        </p:spPr>
        <p:txBody>
          <a:bodyPr anchor="b"/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defRPr sz="3000">
                <a:solidFill>
                  <a:srgbClr val="646464"/>
                </a:solidFill>
              </a:defRPr>
            </a:lvl1pPr>
            <a:lvl2pPr>
              <a:defRPr sz="1550" cap="all">
                <a:solidFill>
                  <a:srgbClr val="646464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2322" y="6554855"/>
            <a:ext cx="1331078" cy="2308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26867" y="6577420"/>
            <a:ext cx="1412628" cy="20774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1_Cover_Platforms_w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1_w_Platforms_MASTER_150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2323" y="1625605"/>
            <a:ext cx="7325478" cy="1459257"/>
          </a:xfrm>
        </p:spPr>
        <p:txBody>
          <a:bodyPr anchor="b"/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defRPr sz="3000">
                <a:solidFill>
                  <a:srgbClr val="646464"/>
                </a:solidFill>
              </a:defRPr>
            </a:lvl1pPr>
            <a:lvl2pPr>
              <a:defRPr sz="1550" cap="all">
                <a:solidFill>
                  <a:srgbClr val="646464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2322" y="6554855"/>
            <a:ext cx="1331078" cy="2308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26867" y="6577420"/>
            <a:ext cx="1412628" cy="20774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7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3000"/>
            <a:ext cx="8394700" cy="4937125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30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60000"/>
              <a:buFont typeface="Wingdings" charset="2"/>
              <a:buChar char="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3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5CF0-1F4C-4F89-B115-E913FF0AA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84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Content_One_Blue_Headlin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2780" y="1152144"/>
            <a:ext cx="8116888" cy="4723192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 marL="168275" indent="-168275">
              <a:buClr>
                <a:schemeClr val="tx1"/>
              </a:buClr>
              <a:buSzPct val="80000"/>
              <a:buFont typeface="Arial"/>
              <a:buChar char="•"/>
              <a:defRPr>
                <a:solidFill>
                  <a:srgbClr val="646464"/>
                </a:solidFill>
              </a:defRPr>
            </a:lvl2pPr>
            <a:lvl3pPr marL="396875" indent="-228600" defTabSz="344488">
              <a:buClr>
                <a:schemeClr val="tx1"/>
              </a:buClr>
              <a:buFont typeface="Lucida Grande"/>
              <a:buChar char="­"/>
              <a:tabLst>
                <a:tab pos="282575" algn="l"/>
              </a:tabLst>
              <a:defRPr sz="1800">
                <a:solidFill>
                  <a:srgbClr val="646464"/>
                </a:solidFill>
              </a:defRPr>
            </a:lvl3pPr>
            <a:lvl4pPr marL="625475" indent="-166688">
              <a:buClr>
                <a:schemeClr val="tx1"/>
              </a:buClr>
              <a:buSzPct val="100000"/>
              <a:buFont typeface="Lucida Grande"/>
              <a:buChar char="­"/>
              <a:tabLst>
                <a:tab pos="400050" algn="l"/>
              </a:tabLst>
              <a:defRPr sz="1600">
                <a:solidFill>
                  <a:srgbClr val="646464"/>
                </a:solidFill>
              </a:defRPr>
            </a:lvl4pPr>
            <a:lvl5pPr marL="803275" indent="-177800">
              <a:buClr>
                <a:schemeClr val="tx1"/>
              </a:buClr>
              <a:buSzPct val="72000"/>
              <a:buFont typeface="Lucida Grande"/>
              <a:buChar char="­"/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E7C9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6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_Cover_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1_MASTER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2323" y="1625605"/>
            <a:ext cx="7325478" cy="1459257"/>
          </a:xfrm>
        </p:spPr>
        <p:txBody>
          <a:bodyPr anchor="b"/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defRPr sz="3000">
                <a:solidFill>
                  <a:srgbClr val="646464"/>
                </a:solidFill>
              </a:defRPr>
            </a:lvl1pPr>
            <a:lvl2pPr>
              <a:defRPr sz="1550" cap="all">
                <a:solidFill>
                  <a:srgbClr val="646464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2322" y="6554855"/>
            <a:ext cx="1331078" cy="2308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/>
            </a:lvl1pPr>
          </a:lstStyle>
          <a:p>
            <a:fld id="{A90D9787-D12B-1844-9030-9C5A9A3E84AD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26867" y="6577420"/>
            <a:ext cx="1412628" cy="20774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75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_Cover_Platforms_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1_w_Platforms_MASTER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2323" y="1625605"/>
            <a:ext cx="7325478" cy="1459257"/>
          </a:xfrm>
        </p:spPr>
        <p:txBody>
          <a:bodyPr anchor="b"/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defRPr sz="3000">
                <a:solidFill>
                  <a:srgbClr val="646464"/>
                </a:solidFill>
              </a:defRPr>
            </a:lvl1pPr>
            <a:lvl2pPr>
              <a:defRPr sz="1550" cap="all">
                <a:solidFill>
                  <a:srgbClr val="646464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2322" y="6554855"/>
            <a:ext cx="1331078" cy="2308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26867" y="6577420"/>
            <a:ext cx="1412628" cy="20774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75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2780" y="1765300"/>
            <a:ext cx="8692522" cy="4110036"/>
          </a:xfrm>
        </p:spPr>
        <p:txBody>
          <a:bodyPr/>
          <a:lstStyle>
            <a:lvl1pPr>
              <a:tabLst>
                <a:tab pos="169863" algn="l"/>
                <a:tab pos="511175" algn="l"/>
                <a:tab pos="8115300" algn="r"/>
              </a:tabLst>
              <a:defRPr sz="2000">
                <a:solidFill>
                  <a:srgbClr val="646464"/>
                </a:solidFill>
              </a:defRPr>
            </a:lvl1pPr>
            <a:lvl2pPr marL="168275" indent="-168275">
              <a:buClr>
                <a:schemeClr val="tx1"/>
              </a:buClr>
              <a:buSzPct val="80000"/>
              <a:buFont typeface="Arial"/>
              <a:buChar char="•"/>
              <a:tabLst>
                <a:tab pos="169863" algn="l"/>
                <a:tab pos="511175" algn="l"/>
                <a:tab pos="8115300" algn="r"/>
              </a:tabLst>
              <a:defRPr sz="1800">
                <a:solidFill>
                  <a:srgbClr val="646464"/>
                </a:solidFill>
              </a:defRPr>
            </a:lvl2pPr>
            <a:lvl3pPr marL="396875" indent="-228600" defTabSz="344488">
              <a:buClr>
                <a:schemeClr val="tx1"/>
              </a:buClr>
              <a:buFont typeface="Lucida Grande"/>
              <a:buChar char="­"/>
              <a:tabLst>
                <a:tab pos="169863" algn="l"/>
                <a:tab pos="511175" algn="l"/>
                <a:tab pos="8115300" algn="r"/>
              </a:tabLst>
              <a:defRPr sz="1600">
                <a:solidFill>
                  <a:srgbClr val="646464"/>
                </a:solidFill>
              </a:defRPr>
            </a:lvl3pPr>
            <a:lvl4pPr marL="625475" indent="-166688">
              <a:buClr>
                <a:schemeClr val="tx1"/>
              </a:buClr>
              <a:buSzPct val="100000"/>
              <a:buFont typeface="Lucida Grande"/>
              <a:buChar char="­"/>
              <a:tabLst>
                <a:tab pos="169863" algn="l"/>
                <a:tab pos="511175" algn="l"/>
                <a:tab pos="8115300" algn="r"/>
              </a:tabLst>
              <a:defRPr sz="1400">
                <a:solidFill>
                  <a:srgbClr val="646464"/>
                </a:solidFill>
              </a:defRPr>
            </a:lvl4pPr>
            <a:lvl5pPr marL="803275" indent="-177800">
              <a:buClr>
                <a:schemeClr val="tx1"/>
              </a:buClr>
              <a:buSzPct val="72000"/>
              <a:buFont typeface="Lucida Grande"/>
              <a:buChar char="­"/>
              <a:tabLst>
                <a:tab pos="169863" algn="l"/>
                <a:tab pos="511175" algn="l"/>
                <a:tab pos="8115300" algn="r"/>
              </a:tabLst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35280" y="623824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Content_Two_Blue_Headlin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2780" y="1152151"/>
            <a:ext cx="8116888" cy="4732337"/>
          </a:xfrm>
        </p:spPr>
        <p:txBody>
          <a:bodyPr/>
          <a:lstStyle>
            <a:lvl1pPr>
              <a:defRPr>
                <a:solidFill>
                  <a:srgbClr val="4E7C92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280" y="623824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Content_One_Blue_Headlin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2780" y="1152144"/>
            <a:ext cx="8116888" cy="4723192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 marL="168275" indent="-168275">
              <a:buClr>
                <a:schemeClr val="tx1"/>
              </a:buClr>
              <a:buSzPct val="80000"/>
              <a:buFont typeface="Arial"/>
              <a:buChar char="•"/>
              <a:defRPr>
                <a:solidFill>
                  <a:srgbClr val="646464"/>
                </a:solidFill>
              </a:defRPr>
            </a:lvl2pPr>
            <a:lvl3pPr marL="396875" indent="-228600" defTabSz="344488">
              <a:buClr>
                <a:schemeClr val="tx1"/>
              </a:buClr>
              <a:buFont typeface="Lucida Grande"/>
              <a:buChar char="­"/>
              <a:tabLst>
                <a:tab pos="282575" algn="l"/>
              </a:tabLst>
              <a:defRPr sz="1800">
                <a:solidFill>
                  <a:srgbClr val="646464"/>
                </a:solidFill>
              </a:defRPr>
            </a:lvl3pPr>
            <a:lvl4pPr marL="625475" indent="-166688">
              <a:buClr>
                <a:schemeClr val="tx1"/>
              </a:buClr>
              <a:buSzPct val="100000"/>
              <a:buFont typeface="Lucida Grande"/>
              <a:buChar char="­"/>
              <a:tabLst>
                <a:tab pos="400050" algn="l"/>
              </a:tabLst>
              <a:defRPr sz="1600">
                <a:solidFill>
                  <a:srgbClr val="646464"/>
                </a:solidFill>
              </a:defRPr>
            </a:lvl4pPr>
            <a:lvl5pPr marL="803275" indent="-177800">
              <a:buClr>
                <a:schemeClr val="tx1"/>
              </a:buClr>
              <a:buSzPct val="72000"/>
              <a:buFont typeface="Lucida Grande"/>
              <a:buChar char="­"/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E7C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Content_All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2780" y="1152144"/>
            <a:ext cx="8116888" cy="4727448"/>
          </a:xfrm>
        </p:spPr>
        <p:txBody>
          <a:bodyPr/>
          <a:lstStyle>
            <a:lvl1pPr marL="168275" indent="-168275">
              <a:buClr>
                <a:schemeClr val="tx1"/>
              </a:buClr>
              <a:buSzPct val="80000"/>
              <a:buFont typeface="Arial"/>
              <a:buChar char="•"/>
              <a:defRPr>
                <a:solidFill>
                  <a:srgbClr val="646464"/>
                </a:solidFill>
              </a:defRPr>
            </a:lvl1pPr>
            <a:lvl2pPr marL="396875" indent="-228600">
              <a:buClr>
                <a:schemeClr val="tx1"/>
              </a:buClr>
              <a:buFont typeface="Lucida Grande"/>
              <a:buChar char="­"/>
              <a:defRPr>
                <a:solidFill>
                  <a:srgbClr val="646464"/>
                </a:solidFill>
              </a:defRPr>
            </a:lvl2pPr>
            <a:lvl3pPr marL="571500" indent="-174625">
              <a:buClr>
                <a:schemeClr val="tx1"/>
              </a:buClr>
              <a:buSzPct val="100000"/>
              <a:buFont typeface="Lucida Grande"/>
              <a:buChar char="­"/>
              <a:tabLst>
                <a:tab pos="339725" algn="l"/>
                <a:tab pos="573088" algn="l"/>
              </a:tabLst>
              <a:defRPr sz="1800">
                <a:solidFill>
                  <a:srgbClr val="646464"/>
                </a:solidFill>
              </a:defRPr>
            </a:lvl3pPr>
            <a:lvl4pPr marL="741363" indent="-168275">
              <a:buClr>
                <a:schemeClr val="tx1"/>
              </a:buClr>
              <a:buSzPct val="89000"/>
              <a:buFont typeface="Lucida Grande"/>
              <a:buChar char="­"/>
              <a:tabLst>
                <a:tab pos="400050" algn="l"/>
              </a:tabLst>
              <a:defRPr sz="1600">
                <a:solidFill>
                  <a:srgbClr val="646464"/>
                </a:solidFill>
              </a:defRPr>
            </a:lvl4pPr>
            <a:lvl5pPr marL="917575" indent="-176213">
              <a:buClr>
                <a:schemeClr val="tx1"/>
              </a:buClr>
              <a:buFont typeface="Lucida Grande"/>
              <a:buChar char="­"/>
              <a:tabLst>
                <a:tab pos="169863" algn="l"/>
                <a:tab pos="511175" algn="l"/>
                <a:tab pos="803275" algn="l"/>
              </a:tabLst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E7C9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_Grey_Box_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terior_Box_Left_sm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4006" y="1062831"/>
            <a:ext cx="2428046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 marL="114300" indent="-114300">
              <a:buClr>
                <a:schemeClr val="tx1"/>
              </a:buClr>
              <a:tabLst>
                <a:tab pos="114300" algn="l"/>
              </a:tabLst>
              <a:defRPr sz="1600"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3280443" y="2094106"/>
            <a:ext cx="5247553" cy="3768206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6"/>
          </p:nvPr>
        </p:nvSpPr>
        <p:spPr>
          <a:xfrm>
            <a:off x="3264303" y="1073111"/>
            <a:ext cx="5254625" cy="869731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tabLst>
                <a:tab pos="284163" algn="l"/>
              </a:tabLst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_Grey_Box_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nterior_Box_Right_sm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>
          <a:xfrm>
            <a:off x="361192" y="2094480"/>
            <a:ext cx="5247553" cy="3768206"/>
          </a:xfrm>
        </p:spPr>
        <p:txBody>
          <a:bodyPr/>
          <a:lstStyle>
            <a:lvl1pPr marL="0" indent="0">
              <a:defRPr sz="20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204537" y="1082964"/>
            <a:ext cx="2360113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354530" y="1139825"/>
            <a:ext cx="5254625" cy="774586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tabLst>
                <a:tab pos="284163" algn="l"/>
              </a:tabLst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>
          <a:xfrm>
            <a:off x="4791472" y="1139451"/>
            <a:ext cx="3724289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 b="0" i="0">
                <a:solidFill>
                  <a:srgbClr val="646464"/>
                </a:solidFill>
                <a:latin typeface="Arial "/>
                <a:cs typeface="Arial "/>
              </a:defRPr>
            </a:lvl2pPr>
            <a:lvl3pPr defTabSz="227013">
              <a:buClr>
                <a:schemeClr val="tx1"/>
              </a:buClr>
              <a:tabLst>
                <a:tab pos="169863" algn="l"/>
              </a:tabLst>
              <a:defRPr sz="1800"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/>
          </p:nvPr>
        </p:nvSpPr>
        <p:spPr>
          <a:xfrm>
            <a:off x="372780" y="1139451"/>
            <a:ext cx="3906742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 b="0" i="0">
                <a:solidFill>
                  <a:srgbClr val="646464"/>
                </a:solidFill>
                <a:latin typeface="Arial"/>
                <a:cs typeface="Arial"/>
              </a:defRPr>
            </a:lvl2pPr>
            <a:lvl3pPr marL="169863" indent="-169863">
              <a:buClr>
                <a:schemeClr val="tx1"/>
              </a:buClr>
              <a:tabLst>
                <a:tab pos="0" algn="l"/>
                <a:tab pos="57150" algn="l"/>
              </a:tabLst>
              <a:defRPr sz="1800"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6492-335E-4D3B-A1EE-3E3CB0162734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1372-3912-482B-AB55-D60025883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56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Content_w_Bold_Subhea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>
          <a:xfrm>
            <a:off x="4791472" y="1139451"/>
            <a:ext cx="3724289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 b="1" i="0">
                <a:solidFill>
                  <a:srgbClr val="646464"/>
                </a:solidFill>
                <a:latin typeface="Arial Bold"/>
                <a:cs typeface="Arial Bold"/>
              </a:defRPr>
            </a:lvl2pPr>
            <a:lvl3pPr defTabSz="227013">
              <a:buClr>
                <a:schemeClr val="tx1"/>
              </a:buClr>
              <a:tabLst>
                <a:tab pos="169863" algn="l"/>
              </a:tabLst>
              <a:defRPr sz="1800"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/>
          </p:nvPr>
        </p:nvSpPr>
        <p:spPr>
          <a:xfrm>
            <a:off x="372780" y="1139451"/>
            <a:ext cx="3906742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 b="1" i="0">
                <a:solidFill>
                  <a:srgbClr val="646464"/>
                </a:solidFill>
                <a:latin typeface="Arial Bold"/>
                <a:cs typeface="Arial Bold"/>
              </a:defRPr>
            </a:lvl2pPr>
            <a:lvl3pPr>
              <a:buClr>
                <a:schemeClr val="tx1"/>
              </a:buClr>
              <a:defRPr sz="1800"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_Lrg_Grey_Box_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erior_Box_Left_lrg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>
          <a:xfrm>
            <a:off x="372780" y="1139451"/>
            <a:ext cx="3906742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</p:nvPr>
        </p:nvSpPr>
        <p:spPr>
          <a:xfrm>
            <a:off x="4843823" y="1409700"/>
            <a:ext cx="3739783" cy="4093787"/>
          </a:xfrm>
        </p:spPr>
        <p:txBody>
          <a:bodyPr/>
          <a:lstStyle>
            <a:lvl1pPr marL="0" indent="0">
              <a:defRPr sz="20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_Lrg_Grey_Box_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erior_Box_Right_lrg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>
          <a:xfrm>
            <a:off x="4791472" y="1139451"/>
            <a:ext cx="3724289" cy="4732337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rgbClr val="646464"/>
                </a:solidFill>
              </a:defRPr>
            </a:lvl3pPr>
            <a:lvl4pPr marL="342900" indent="-174625">
              <a:buClr>
                <a:schemeClr val="tx1"/>
              </a:buClr>
              <a:buFont typeface="Lucida Grande"/>
              <a:buChar char="­"/>
              <a:defRPr sz="1600">
                <a:solidFill>
                  <a:srgbClr val="646464"/>
                </a:solidFill>
              </a:defRPr>
            </a:lvl4pPr>
            <a:lvl5pPr marL="511175" indent="-166688">
              <a:buClr>
                <a:schemeClr val="tx1"/>
              </a:buClr>
              <a:buFont typeface="Lucida Grande"/>
              <a:buChar char="­"/>
              <a:tabLst>
                <a:tab pos="228600" algn="l"/>
              </a:tabLst>
              <a:defRPr sz="16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006" y="0"/>
            <a:ext cx="6517619" cy="706687"/>
          </a:xfrm>
          <a:prstGeom prst="rect">
            <a:avLst/>
          </a:prstGeom>
        </p:spPr>
        <p:txBody>
          <a:bodyPr anchor="b"/>
          <a:lstStyle>
            <a:lvl1pPr>
              <a:lnSpc>
                <a:spcPts val="2180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</p:nvPr>
        </p:nvSpPr>
        <p:spPr>
          <a:xfrm>
            <a:off x="469900" y="1409700"/>
            <a:ext cx="3739783" cy="4093787"/>
          </a:xfrm>
        </p:spPr>
        <p:txBody>
          <a:bodyPr/>
          <a:lstStyle>
            <a:lvl1pPr marL="0" indent="0">
              <a:defRPr sz="20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6070600"/>
            <a:ext cx="8510594" cy="546098"/>
          </a:xfr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MASTER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7525512" y="6574536"/>
            <a:ext cx="1408176" cy="210312"/>
          </a:xfrm>
        </p:spPr>
        <p:txBody>
          <a:bodyPr/>
          <a:lstStyle>
            <a:lvl1pPr algn="r">
              <a:defRPr sz="750"/>
            </a:lvl1pPr>
          </a:lstStyle>
          <a:p>
            <a:pPr>
              <a:defRPr/>
            </a:pPr>
            <a:r>
              <a:rPr lang="en-US" b="0" dirty="0" smtClean="0">
                <a:solidFill>
                  <a:srgbClr val="7F7F7F"/>
                </a:solidFill>
              </a:rPr>
              <a:t>COMPANY CONFIDENTIAL</a:t>
            </a:r>
            <a:endParaRPr lang="en-US" b="0" dirty="0">
              <a:solidFill>
                <a:srgbClr val="7F7F7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0851" y="2398838"/>
            <a:ext cx="8210550" cy="2000749"/>
          </a:xfrm>
        </p:spPr>
        <p:txBody>
          <a:bodyPr anchor="t"/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defRPr sz="3000">
                <a:solidFill>
                  <a:srgbClr val="646464"/>
                </a:solidFill>
              </a:defRPr>
            </a:lvl1pPr>
            <a:lvl2pPr>
              <a:defRPr sz="1550" cap="all">
                <a:solidFill>
                  <a:srgbClr val="646464"/>
                </a:solidFill>
              </a:defRPr>
            </a:lvl2pPr>
            <a:lvl5pPr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5125" y="1143000"/>
            <a:ext cx="8394192" cy="493776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7282A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DB20-8060-47C6-92B4-2BC05BDCB68F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140C-6057-40C3-B71C-F24014E64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3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1143000"/>
            <a:ext cx="8394192" cy="484822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571500" y="3695700"/>
            <a:ext cx="8193024" cy="2257425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30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60000"/>
              <a:buFont typeface="Wingdings" charset="2"/>
              <a:buChar char="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3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31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5CDE-07A1-47B0-A180-204046848688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6DAD-E75F-4B74-A489-14A3D7740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7086600" cy="5105400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2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089900" y="914400"/>
            <a:ext cx="609600" cy="5114925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2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0C0D-C269-4BCA-A1FA-36F5435CA86E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E777-86E1-4FE9-989F-718568C82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82A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5760" y="1143000"/>
            <a:ext cx="4114800" cy="4857750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30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60000"/>
              <a:buFont typeface="Wingdings" charset="2"/>
              <a:buChar char="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3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50740" y="1143000"/>
            <a:ext cx="4114800" cy="4857750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30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60000"/>
              <a:buFont typeface="Wingdings" charset="2"/>
              <a:buChar char="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3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7282A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5EBA-3CA8-435F-8428-FAA5725B5AFC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C987-87AF-4F46-A7EA-A088A75E3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5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65760" y="1143000"/>
            <a:ext cx="4114800" cy="639762"/>
          </a:xfrm>
        </p:spPr>
        <p:txBody>
          <a:bodyPr anchor="ctr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4295" y="1143000"/>
            <a:ext cx="4114800" cy="639762"/>
          </a:xfrm>
        </p:spPr>
        <p:txBody>
          <a:bodyPr anchor="ctr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365760" y="1790700"/>
            <a:ext cx="4114800" cy="4124325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30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60000"/>
              <a:buFont typeface="Wingdings" charset="2"/>
              <a:buChar char="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3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54296" y="1787144"/>
            <a:ext cx="4114800" cy="4124325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§"/>
              <a:defRPr/>
            </a:lvl1pPr>
            <a:lvl2pPr>
              <a:buClr>
                <a:schemeClr val="accent1"/>
              </a:buClr>
              <a:buSzPct val="130000"/>
              <a:buFont typeface="Arial"/>
              <a:buChar char="•"/>
              <a:defRPr/>
            </a:lvl2pPr>
            <a:lvl3pPr>
              <a:buClr>
                <a:schemeClr val="accent1"/>
              </a:buClr>
              <a:buSzPct val="60000"/>
              <a:buFont typeface="Wingdings" charset="2"/>
              <a:buChar char=""/>
              <a:defRPr/>
            </a:lvl3pPr>
            <a:lvl4pPr>
              <a:buClr>
                <a:schemeClr val="accent1"/>
              </a:buClr>
              <a:buSzPct val="100000"/>
              <a:defRPr/>
            </a:lvl4pPr>
            <a:lvl5pPr>
              <a:buClr>
                <a:schemeClr val="accent1"/>
              </a:buClr>
              <a:buSzPct val="13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5D5D-241A-4102-99AA-3C3A08AA812B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3886-4F68-4B73-A8A1-7421844B4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0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65760" y="2616200"/>
            <a:ext cx="8394192" cy="3317875"/>
          </a:xfrm>
        </p:spPr>
        <p:txBody>
          <a:bodyPr/>
          <a:lstStyle>
            <a:lvl1pPr>
              <a:buNone/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" y="1143000"/>
            <a:ext cx="8394192" cy="1460500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65960" y="6077585"/>
            <a:ext cx="6903720" cy="594360"/>
          </a:xfrm>
        </p:spPr>
        <p:txBody>
          <a:bodyPr anchor="ctr"/>
          <a:lstStyle>
            <a:lvl1pPr algn="ctr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B472-B0EF-42DC-8E93-A6FF1F790BF9}" type="datetime1">
              <a:rPr lang="en-US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9B36-5190-45EF-8B75-5BC45244E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92275" y="6672263"/>
            <a:ext cx="7451725" cy="1825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62988" y="6675438"/>
            <a:ext cx="484187" cy="182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nip Same Side Corner Rectangle 16"/>
          <p:cNvSpPr/>
          <p:nvPr userDrawn="1"/>
        </p:nvSpPr>
        <p:spPr>
          <a:xfrm>
            <a:off x="1692275" y="6076950"/>
            <a:ext cx="7451725" cy="601663"/>
          </a:xfrm>
          <a:prstGeom prst="snip2SameRect">
            <a:avLst>
              <a:gd name="adj1" fmla="val 36343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92075"/>
            <a:ext cx="6445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RD4000 and RD400 Training Course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43000"/>
            <a:ext cx="839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950075" y="6675438"/>
            <a:ext cx="1644650" cy="1825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323232"/>
                </a:solidFill>
                <a:latin typeface="Arial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61400" y="6675438"/>
            <a:ext cx="495300" cy="1825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1"/>
                </a:solidFill>
                <a:latin typeface="Arial Bold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8D3FEE14-DAFD-4D40-929D-1C82A23C2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762000"/>
            <a:ext cx="8640763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8" descr="tier1inside.bmp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201613"/>
            <a:ext cx="13350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 descr="kempSMcolor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369050"/>
            <a:ext cx="1320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53" r:id="rId1"/>
    <p:sldLayoutId id="2147489952" r:id="rId2"/>
    <p:sldLayoutId id="2147489954" r:id="rId3"/>
    <p:sldLayoutId id="2147489955" r:id="rId4"/>
    <p:sldLayoutId id="2147489956" r:id="rId5"/>
    <p:sldLayoutId id="2147489957" r:id="rId6"/>
    <p:sldLayoutId id="2147489958" r:id="rId7"/>
    <p:sldLayoutId id="2147489959" r:id="rId8"/>
    <p:sldLayoutId id="2147489960" r:id="rId9"/>
    <p:sldLayoutId id="2147489961" r:id="rId10"/>
    <p:sldLayoutId id="2147489962" r:id="rId11"/>
    <p:sldLayoutId id="2147489963" r:id="rId12"/>
    <p:sldLayoutId id="2147489964" r:id="rId13"/>
    <p:sldLayoutId id="2147489965" r:id="rId14"/>
    <p:sldLayoutId id="2147489966" r:id="rId15"/>
    <p:sldLayoutId id="2147489967" r:id="rId16"/>
    <p:sldLayoutId id="2147489968" r:id="rId17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646464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46464"/>
          </a:solidFill>
          <a:latin typeface="Arial" pitchFamily="64" charset="0"/>
          <a:ea typeface="ＭＳ Ｐゴシック" pitchFamily="64" charset="-128"/>
          <a:cs typeface="Arial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46464"/>
          </a:solidFill>
          <a:latin typeface="Arial" pitchFamily="64" charset="0"/>
          <a:ea typeface="ＭＳ Ｐゴシック" pitchFamily="64" charset="-128"/>
          <a:cs typeface="Arial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46464"/>
          </a:solidFill>
          <a:latin typeface="Arial" pitchFamily="64" charset="0"/>
          <a:ea typeface="ＭＳ Ｐゴシック" pitchFamily="64" charset="-128"/>
          <a:cs typeface="Arial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46464"/>
          </a:solidFill>
          <a:latin typeface="Arial" pitchFamily="64" charset="0"/>
          <a:ea typeface="ＭＳ Ｐゴシック" pitchFamily="64" charset="-128"/>
          <a:cs typeface="Arial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64" charset="0"/>
          <a:ea typeface="ＭＳ Ｐゴシック" pitchFamily="6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64" charset="0"/>
          <a:ea typeface="ＭＳ Ｐゴシック" pitchFamily="6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64" charset="0"/>
          <a:ea typeface="ＭＳ Ｐゴシック" pitchFamily="6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64" charset="0"/>
          <a:ea typeface="ＭＳ Ｐゴシック" pitchFamily="64" charset="-128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921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800" y="11054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2322" y="6554855"/>
            <a:ext cx="1161745" cy="2308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9867" y="6568953"/>
            <a:ext cx="1539628" cy="20774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7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692275" y="6672263"/>
            <a:ext cx="7451725" cy="1825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62988" y="6675438"/>
            <a:ext cx="484187" cy="182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nip Same Side Corner Rectangle 6"/>
          <p:cNvSpPr/>
          <p:nvPr userDrawn="1"/>
        </p:nvSpPr>
        <p:spPr>
          <a:xfrm>
            <a:off x="1692275" y="6076950"/>
            <a:ext cx="7451725" cy="601663"/>
          </a:xfrm>
          <a:prstGeom prst="snip2SameRect">
            <a:avLst>
              <a:gd name="adj1" fmla="val 36343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62000"/>
            <a:ext cx="8640763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tier1inside.bmp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201613"/>
            <a:ext cx="13350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kempSMc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369050"/>
            <a:ext cx="1320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70" r:id="rId1"/>
    <p:sldLayoutId id="2147489971" r:id="rId2"/>
    <p:sldLayoutId id="2147489989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7282A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4E7C92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rgbClr val="646464"/>
          </a:solidFill>
          <a:latin typeface="Arial"/>
          <a:ea typeface="+mn-ea"/>
          <a:cs typeface="Arial"/>
        </a:defRPr>
      </a:lvl2pPr>
      <a:lvl3pPr marL="169863" indent="-111125" algn="l" defTabSz="457200" rtl="0" eaLnBrk="1" latinLnBrk="0" hangingPunct="1">
        <a:spcBef>
          <a:spcPct val="20000"/>
        </a:spcBef>
        <a:buClr>
          <a:srgbClr val="7282AB"/>
        </a:buClr>
        <a:buSzPct val="80000"/>
        <a:buFont typeface="Arial"/>
        <a:buChar char="•"/>
        <a:tabLst>
          <a:tab pos="169863" algn="l"/>
        </a:tabLst>
        <a:defRPr sz="2000" kern="1200">
          <a:solidFill>
            <a:srgbClr val="646464"/>
          </a:solidFill>
          <a:latin typeface="Arial"/>
          <a:ea typeface="+mn-ea"/>
          <a:cs typeface="Arial"/>
        </a:defRPr>
      </a:lvl3pPr>
      <a:lvl4pPr marL="457200" indent="-287338" algn="l" defTabSz="457200" rtl="0" eaLnBrk="1" latinLnBrk="0" hangingPunct="1">
        <a:spcBef>
          <a:spcPct val="20000"/>
        </a:spcBef>
        <a:buClr>
          <a:srgbClr val="7282AB"/>
        </a:buClr>
        <a:buFont typeface="Lucida Grande"/>
        <a:buChar char="—"/>
        <a:tabLst>
          <a:tab pos="169863" algn="l"/>
        </a:tabLst>
        <a:defRPr sz="1800" kern="1200">
          <a:solidFill>
            <a:srgbClr val="646464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Clr>
          <a:srgbClr val="7282AB"/>
        </a:buClr>
        <a:buSzPct val="100000"/>
        <a:buFont typeface="Lucida Grande"/>
        <a:buNone/>
        <a:defRPr sz="1600" kern="1200" baseline="0">
          <a:solidFill>
            <a:srgbClr val="6464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800" y="11054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4"/>
            <a:endParaRPr lang="en-US" dirty="0" smtClean="0"/>
          </a:p>
          <a:p>
            <a:pPr lvl="5"/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2322" y="6554855"/>
            <a:ext cx="1331078" cy="2308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F6CB8D18-BB24-3743-8C09-AAD9A1CBECCE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26867" y="6577420"/>
            <a:ext cx="1412628" cy="20774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75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75" r:id="rId1"/>
    <p:sldLayoutId id="214748997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7282A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4E7C92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rgbClr val="646464"/>
          </a:solidFill>
          <a:latin typeface="Arial"/>
          <a:ea typeface="+mn-ea"/>
          <a:cs typeface="Arial"/>
        </a:defRPr>
      </a:lvl2pPr>
      <a:lvl3pPr marL="169863" indent="-111125" algn="l" defTabSz="457200" rtl="0" eaLnBrk="1" latinLnBrk="0" hangingPunct="1">
        <a:spcBef>
          <a:spcPct val="20000"/>
        </a:spcBef>
        <a:buClr>
          <a:srgbClr val="7282AB"/>
        </a:buClr>
        <a:buSzPct val="80000"/>
        <a:buFont typeface="Arial"/>
        <a:buChar char="•"/>
        <a:tabLst>
          <a:tab pos="169863" algn="l"/>
        </a:tabLst>
        <a:defRPr sz="2000" kern="1200">
          <a:solidFill>
            <a:srgbClr val="646464"/>
          </a:solidFill>
          <a:latin typeface="Arial"/>
          <a:ea typeface="+mn-ea"/>
          <a:cs typeface="Arial"/>
        </a:defRPr>
      </a:lvl3pPr>
      <a:lvl4pPr marL="457200" indent="-287338" algn="l" defTabSz="457200" rtl="0" eaLnBrk="1" latinLnBrk="0" hangingPunct="1">
        <a:spcBef>
          <a:spcPct val="20000"/>
        </a:spcBef>
        <a:buClr>
          <a:srgbClr val="7282AB"/>
        </a:buClr>
        <a:buFont typeface="Lucida Grande"/>
        <a:buChar char="—"/>
        <a:tabLst>
          <a:tab pos="169863" algn="l"/>
        </a:tabLst>
        <a:defRPr sz="1800" kern="1200">
          <a:solidFill>
            <a:srgbClr val="646464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Clr>
          <a:srgbClr val="7282AB"/>
        </a:buClr>
        <a:buSzPct val="100000"/>
        <a:buFont typeface="Lucida Grande"/>
        <a:buNone/>
        <a:defRPr sz="1600" kern="1200" baseline="0">
          <a:solidFill>
            <a:srgbClr val="6464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800" y="11054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900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ctr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541DA18-E70F-7542-80A5-B450E6BE0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78" r:id="rId1"/>
    <p:sldLayoutId id="2147489979" r:id="rId2"/>
    <p:sldLayoutId id="2147489980" r:id="rId3"/>
    <p:sldLayoutId id="2147489981" r:id="rId4"/>
    <p:sldLayoutId id="2147489982" r:id="rId5"/>
    <p:sldLayoutId id="2147489983" r:id="rId6"/>
    <p:sldLayoutId id="2147489984" r:id="rId7"/>
    <p:sldLayoutId id="2147489985" r:id="rId8"/>
    <p:sldLayoutId id="2147489986" r:id="rId9"/>
    <p:sldLayoutId id="2147489987" r:id="rId10"/>
    <p:sldLayoutId id="2147489988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7282A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4E7C92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rgbClr val="646464"/>
          </a:solidFill>
          <a:latin typeface="Arial"/>
          <a:ea typeface="+mn-ea"/>
          <a:cs typeface="Arial"/>
        </a:defRPr>
      </a:lvl2pPr>
      <a:lvl3pPr marL="169863" indent="-169863" algn="l" defTabSz="457200" rtl="0" eaLnBrk="1" latinLnBrk="0" hangingPunct="1">
        <a:spcBef>
          <a:spcPct val="20000"/>
        </a:spcBef>
        <a:buClr>
          <a:schemeClr val="tx1"/>
        </a:buClr>
        <a:buSzPct val="83000"/>
        <a:buFont typeface="Arial"/>
        <a:buChar char="•"/>
        <a:tabLst>
          <a:tab pos="57150" algn="l"/>
          <a:tab pos="169863" algn="l"/>
        </a:tabLst>
        <a:defRPr sz="2000" kern="1200">
          <a:solidFill>
            <a:srgbClr val="646464"/>
          </a:solidFill>
          <a:latin typeface="Arial"/>
          <a:ea typeface="+mn-ea"/>
          <a:cs typeface="Arial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­"/>
        <a:tabLst>
          <a:tab pos="169863" algn="l"/>
          <a:tab pos="511175" algn="l"/>
        </a:tabLst>
        <a:defRPr sz="1800" kern="1200">
          <a:solidFill>
            <a:srgbClr val="646464"/>
          </a:solidFill>
          <a:latin typeface="Arial"/>
          <a:ea typeface="+mn-ea"/>
          <a:cs typeface="Arial"/>
        </a:defRPr>
      </a:lvl4pPr>
      <a:lvl5pPr marL="625475" indent="-166688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Lucida Grande"/>
        <a:buChar char="­"/>
        <a:tabLst>
          <a:tab pos="169863" algn="l"/>
          <a:tab pos="511175" algn="l"/>
        </a:tabLst>
        <a:defRPr sz="1600" kern="1200" baseline="0">
          <a:solidFill>
            <a:srgbClr val="6464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Current Attenuation and ACVG Surveys</a:t>
            </a:r>
          </a:p>
          <a:p>
            <a:endParaRPr lang="en-GB" dirty="0"/>
          </a:p>
          <a:p>
            <a:r>
              <a:rPr lang="en-GB" dirty="0" smtClean="0"/>
              <a:t>Gary Moss</a:t>
            </a:r>
            <a:endParaRPr lang="en-GB" dirty="0"/>
          </a:p>
        </p:txBody>
      </p:sp>
      <p:pic>
        <p:nvPicPr>
          <p:cNvPr id="6" name="Picture 9" descr="H:\Marketing\Marketing Communications\6. Product Portfolios &amp; Launch Documents\1. Cable &amp; Pipe Locators\PCM plus\Photos and Graphics\JPEGs + TIFs\RGB.5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730910"/>
            <a:ext cx="2165128" cy="2901491"/>
          </a:xfrm>
          <a:prstGeom prst="rect">
            <a:avLst/>
          </a:prstGeom>
          <a:noFill/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03426"/>
            <a:ext cx="50958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Distortion - Peak or Null Antennas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080" y="621792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  <p:grpSp>
        <p:nvGrpSpPr>
          <p:cNvPr id="11" name="Group 185"/>
          <p:cNvGrpSpPr>
            <a:grpSpLocks/>
          </p:cNvGrpSpPr>
          <p:nvPr/>
        </p:nvGrpSpPr>
        <p:grpSpPr bwMode="auto">
          <a:xfrm>
            <a:off x="717308" y="1109512"/>
            <a:ext cx="3417811" cy="2540898"/>
            <a:chOff x="1018" y="336"/>
            <a:chExt cx="2267" cy="1779"/>
          </a:xfrm>
        </p:grpSpPr>
        <p:sp>
          <p:nvSpPr>
            <p:cNvPr id="12" name="Freeform 186"/>
            <p:cNvSpPr>
              <a:spLocks/>
            </p:cNvSpPr>
            <p:nvPr/>
          </p:nvSpPr>
          <p:spPr bwMode="auto">
            <a:xfrm>
              <a:off x="2160" y="1820"/>
              <a:ext cx="95" cy="95"/>
            </a:xfrm>
            <a:custGeom>
              <a:avLst/>
              <a:gdLst>
                <a:gd name="T0" fmla="*/ 0 w 95"/>
                <a:gd name="T1" fmla="*/ 43 h 95"/>
                <a:gd name="T2" fmla="*/ 1 w 95"/>
                <a:gd name="T3" fmla="*/ 34 h 95"/>
                <a:gd name="T4" fmla="*/ 4 w 95"/>
                <a:gd name="T5" fmla="*/ 26 h 95"/>
                <a:gd name="T6" fmla="*/ 10 w 95"/>
                <a:gd name="T7" fmla="*/ 18 h 95"/>
                <a:gd name="T8" fmla="*/ 16 w 95"/>
                <a:gd name="T9" fmla="*/ 12 h 95"/>
                <a:gd name="T10" fmla="*/ 23 w 95"/>
                <a:gd name="T11" fmla="*/ 7 h 95"/>
                <a:gd name="T12" fmla="*/ 32 w 95"/>
                <a:gd name="T13" fmla="*/ 3 h 95"/>
                <a:gd name="T14" fmla="*/ 41 w 95"/>
                <a:gd name="T15" fmla="*/ 1 h 95"/>
                <a:gd name="T16" fmla="*/ 52 w 95"/>
                <a:gd name="T17" fmla="*/ 1 h 95"/>
                <a:gd name="T18" fmla="*/ 61 w 95"/>
                <a:gd name="T19" fmla="*/ 3 h 95"/>
                <a:gd name="T20" fmla="*/ 68 w 95"/>
                <a:gd name="T21" fmla="*/ 7 h 95"/>
                <a:gd name="T22" fmla="*/ 76 w 95"/>
                <a:gd name="T23" fmla="*/ 12 h 95"/>
                <a:gd name="T24" fmla="*/ 82 w 95"/>
                <a:gd name="T25" fmla="*/ 18 h 95"/>
                <a:gd name="T26" fmla="*/ 87 w 95"/>
                <a:gd name="T27" fmla="*/ 26 h 95"/>
                <a:gd name="T28" fmla="*/ 91 w 95"/>
                <a:gd name="T29" fmla="*/ 34 h 95"/>
                <a:gd name="T30" fmla="*/ 93 w 95"/>
                <a:gd name="T31" fmla="*/ 43 h 95"/>
                <a:gd name="T32" fmla="*/ 93 w 95"/>
                <a:gd name="T33" fmla="*/ 53 h 95"/>
                <a:gd name="T34" fmla="*/ 91 w 95"/>
                <a:gd name="T35" fmla="*/ 62 h 95"/>
                <a:gd name="T36" fmla="*/ 87 w 95"/>
                <a:gd name="T37" fmla="*/ 70 h 95"/>
                <a:gd name="T38" fmla="*/ 82 w 95"/>
                <a:gd name="T39" fmla="*/ 78 h 95"/>
                <a:gd name="T40" fmla="*/ 76 w 95"/>
                <a:gd name="T41" fmla="*/ 84 h 95"/>
                <a:gd name="T42" fmla="*/ 68 w 95"/>
                <a:gd name="T43" fmla="*/ 90 h 95"/>
                <a:gd name="T44" fmla="*/ 61 w 95"/>
                <a:gd name="T45" fmla="*/ 93 h 95"/>
                <a:gd name="T46" fmla="*/ 52 w 95"/>
                <a:gd name="T47" fmla="*/ 94 h 95"/>
                <a:gd name="T48" fmla="*/ 41 w 95"/>
                <a:gd name="T49" fmla="*/ 94 h 95"/>
                <a:gd name="T50" fmla="*/ 32 w 95"/>
                <a:gd name="T51" fmla="*/ 93 h 95"/>
                <a:gd name="T52" fmla="*/ 23 w 95"/>
                <a:gd name="T53" fmla="*/ 90 h 95"/>
                <a:gd name="T54" fmla="*/ 16 w 95"/>
                <a:gd name="T55" fmla="*/ 84 h 95"/>
                <a:gd name="T56" fmla="*/ 10 w 95"/>
                <a:gd name="T57" fmla="*/ 78 h 95"/>
                <a:gd name="T58" fmla="*/ 4 w 95"/>
                <a:gd name="T59" fmla="*/ 70 h 95"/>
                <a:gd name="T60" fmla="*/ 1 w 95"/>
                <a:gd name="T61" fmla="*/ 62 h 95"/>
                <a:gd name="T62" fmla="*/ 0 w 95"/>
                <a:gd name="T63" fmla="*/ 53 h 95"/>
                <a:gd name="T64" fmla="*/ 0 w 95"/>
                <a:gd name="T65" fmla="*/ 47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95">
                  <a:moveTo>
                    <a:pt x="0" y="47"/>
                  </a:moveTo>
                  <a:lnTo>
                    <a:pt x="0" y="43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56" y="1"/>
                  </a:lnTo>
                  <a:lnTo>
                    <a:pt x="61" y="3"/>
                  </a:lnTo>
                  <a:lnTo>
                    <a:pt x="65" y="4"/>
                  </a:lnTo>
                  <a:lnTo>
                    <a:pt x="68" y="7"/>
                  </a:lnTo>
                  <a:lnTo>
                    <a:pt x="73" y="9"/>
                  </a:lnTo>
                  <a:lnTo>
                    <a:pt x="76" y="12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90" y="29"/>
                  </a:lnTo>
                  <a:lnTo>
                    <a:pt x="91" y="34"/>
                  </a:lnTo>
                  <a:lnTo>
                    <a:pt x="93" y="38"/>
                  </a:lnTo>
                  <a:lnTo>
                    <a:pt x="93" y="43"/>
                  </a:lnTo>
                  <a:lnTo>
                    <a:pt x="94" y="47"/>
                  </a:lnTo>
                  <a:lnTo>
                    <a:pt x="93" y="53"/>
                  </a:lnTo>
                  <a:lnTo>
                    <a:pt x="93" y="57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7" y="70"/>
                  </a:lnTo>
                  <a:lnTo>
                    <a:pt x="85" y="74"/>
                  </a:lnTo>
                  <a:lnTo>
                    <a:pt x="82" y="78"/>
                  </a:lnTo>
                  <a:lnTo>
                    <a:pt x="80" y="81"/>
                  </a:lnTo>
                  <a:lnTo>
                    <a:pt x="76" y="84"/>
                  </a:lnTo>
                  <a:lnTo>
                    <a:pt x="73" y="87"/>
                  </a:lnTo>
                  <a:lnTo>
                    <a:pt x="68" y="90"/>
                  </a:lnTo>
                  <a:lnTo>
                    <a:pt x="65" y="91"/>
                  </a:lnTo>
                  <a:lnTo>
                    <a:pt x="61" y="93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4"/>
                  </a:lnTo>
                  <a:lnTo>
                    <a:pt x="32" y="93"/>
                  </a:lnTo>
                  <a:lnTo>
                    <a:pt x="28" y="91"/>
                  </a:lnTo>
                  <a:lnTo>
                    <a:pt x="23" y="90"/>
                  </a:lnTo>
                  <a:lnTo>
                    <a:pt x="20" y="87"/>
                  </a:lnTo>
                  <a:lnTo>
                    <a:pt x="16" y="84"/>
                  </a:lnTo>
                  <a:lnTo>
                    <a:pt x="13" y="81"/>
                  </a:lnTo>
                  <a:lnTo>
                    <a:pt x="10" y="78"/>
                  </a:lnTo>
                  <a:lnTo>
                    <a:pt x="7" y="74"/>
                  </a:lnTo>
                  <a:lnTo>
                    <a:pt x="4" y="70"/>
                  </a:lnTo>
                  <a:lnTo>
                    <a:pt x="3" y="66"/>
                  </a:lnTo>
                  <a:lnTo>
                    <a:pt x="1" y="62"/>
                  </a:lnTo>
                  <a:lnTo>
                    <a:pt x="1" y="57"/>
                  </a:lnTo>
                  <a:lnTo>
                    <a:pt x="0" y="53"/>
                  </a:lnTo>
                  <a:lnTo>
                    <a:pt x="0" y="47"/>
                  </a:lnTo>
                </a:path>
              </a:pathLst>
            </a:custGeom>
            <a:solidFill>
              <a:srgbClr val="FFFFFF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" name="Line 187"/>
            <p:cNvSpPr>
              <a:spLocks noChangeShapeType="1"/>
            </p:cNvSpPr>
            <p:nvPr/>
          </p:nvSpPr>
          <p:spPr bwMode="auto">
            <a:xfrm flipV="1">
              <a:off x="2179" y="1429"/>
              <a:ext cx="471" cy="40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" name="Line 188"/>
            <p:cNvSpPr>
              <a:spLocks noChangeShapeType="1"/>
            </p:cNvSpPr>
            <p:nvPr/>
          </p:nvSpPr>
          <p:spPr bwMode="auto">
            <a:xfrm flipV="1">
              <a:off x="2243" y="1448"/>
              <a:ext cx="430" cy="45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7" name="Freeform 189"/>
            <p:cNvSpPr>
              <a:spLocks/>
            </p:cNvSpPr>
            <p:nvPr/>
          </p:nvSpPr>
          <p:spPr bwMode="auto">
            <a:xfrm>
              <a:off x="2172" y="1836"/>
              <a:ext cx="33" cy="34"/>
            </a:xfrm>
            <a:custGeom>
              <a:avLst/>
              <a:gdLst>
                <a:gd name="T0" fmla="*/ 0 w 33"/>
                <a:gd name="T1" fmla="*/ 33 h 34"/>
                <a:gd name="T2" fmla="*/ 0 w 33"/>
                <a:gd name="T3" fmla="*/ 30 h 34"/>
                <a:gd name="T4" fmla="*/ 0 w 33"/>
                <a:gd name="T5" fmla="*/ 27 h 34"/>
                <a:gd name="T6" fmla="*/ 0 w 33"/>
                <a:gd name="T7" fmla="*/ 24 h 34"/>
                <a:gd name="T8" fmla="*/ 2 w 33"/>
                <a:gd name="T9" fmla="*/ 21 h 34"/>
                <a:gd name="T10" fmla="*/ 3 w 33"/>
                <a:gd name="T11" fmla="*/ 18 h 34"/>
                <a:gd name="T12" fmla="*/ 4 w 33"/>
                <a:gd name="T13" fmla="*/ 15 h 34"/>
                <a:gd name="T14" fmla="*/ 6 w 33"/>
                <a:gd name="T15" fmla="*/ 13 h 34"/>
                <a:gd name="T16" fmla="*/ 9 w 33"/>
                <a:gd name="T17" fmla="*/ 10 h 34"/>
                <a:gd name="T18" fmla="*/ 11 w 33"/>
                <a:gd name="T19" fmla="*/ 8 h 34"/>
                <a:gd name="T20" fmla="*/ 13 w 33"/>
                <a:gd name="T21" fmla="*/ 6 h 34"/>
                <a:gd name="T22" fmla="*/ 16 w 33"/>
                <a:gd name="T23" fmla="*/ 5 h 34"/>
                <a:gd name="T24" fmla="*/ 19 w 33"/>
                <a:gd name="T25" fmla="*/ 3 h 34"/>
                <a:gd name="T26" fmla="*/ 22 w 33"/>
                <a:gd name="T27" fmla="*/ 2 h 34"/>
                <a:gd name="T28" fmla="*/ 25 w 33"/>
                <a:gd name="T29" fmla="*/ 1 h 34"/>
                <a:gd name="T30" fmla="*/ 28 w 33"/>
                <a:gd name="T31" fmla="*/ 1 h 34"/>
                <a:gd name="T32" fmla="*/ 32 w 33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34">
                  <a:moveTo>
                    <a:pt x="0" y="33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" name="Freeform 190"/>
            <p:cNvSpPr>
              <a:spLocks/>
            </p:cNvSpPr>
            <p:nvPr/>
          </p:nvSpPr>
          <p:spPr bwMode="auto">
            <a:xfrm>
              <a:off x="2204" y="1836"/>
              <a:ext cx="34" cy="34"/>
            </a:xfrm>
            <a:custGeom>
              <a:avLst/>
              <a:gdLst>
                <a:gd name="T0" fmla="*/ 0 w 34"/>
                <a:gd name="T1" fmla="*/ 0 h 34"/>
                <a:gd name="T2" fmla="*/ 3 w 34"/>
                <a:gd name="T3" fmla="*/ 1 h 34"/>
                <a:gd name="T4" fmla="*/ 6 w 34"/>
                <a:gd name="T5" fmla="*/ 1 h 34"/>
                <a:gd name="T6" fmla="*/ 9 w 34"/>
                <a:gd name="T7" fmla="*/ 2 h 34"/>
                <a:gd name="T8" fmla="*/ 13 w 34"/>
                <a:gd name="T9" fmla="*/ 3 h 34"/>
                <a:gd name="T10" fmla="*/ 15 w 34"/>
                <a:gd name="T11" fmla="*/ 5 h 34"/>
                <a:gd name="T12" fmla="*/ 18 w 34"/>
                <a:gd name="T13" fmla="*/ 6 h 34"/>
                <a:gd name="T14" fmla="*/ 21 w 34"/>
                <a:gd name="T15" fmla="*/ 8 h 34"/>
                <a:gd name="T16" fmla="*/ 24 w 34"/>
                <a:gd name="T17" fmla="*/ 10 h 34"/>
                <a:gd name="T18" fmla="*/ 25 w 34"/>
                <a:gd name="T19" fmla="*/ 13 h 34"/>
                <a:gd name="T20" fmla="*/ 27 w 34"/>
                <a:gd name="T21" fmla="*/ 15 h 34"/>
                <a:gd name="T22" fmla="*/ 29 w 34"/>
                <a:gd name="T23" fmla="*/ 18 h 34"/>
                <a:gd name="T24" fmla="*/ 31 w 34"/>
                <a:gd name="T25" fmla="*/ 21 h 34"/>
                <a:gd name="T26" fmla="*/ 31 w 34"/>
                <a:gd name="T27" fmla="*/ 24 h 34"/>
                <a:gd name="T28" fmla="*/ 33 w 34"/>
                <a:gd name="T29" fmla="*/ 27 h 34"/>
                <a:gd name="T30" fmla="*/ 33 w 34"/>
                <a:gd name="T31" fmla="*/ 30 h 34"/>
                <a:gd name="T32" fmla="*/ 33 w 34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7"/>
                  </a:lnTo>
                  <a:lnTo>
                    <a:pt x="33" y="30"/>
                  </a:lnTo>
                  <a:lnTo>
                    <a:pt x="33" y="3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" name="Freeform 191"/>
            <p:cNvSpPr>
              <a:spLocks/>
            </p:cNvSpPr>
            <p:nvPr/>
          </p:nvSpPr>
          <p:spPr bwMode="auto">
            <a:xfrm>
              <a:off x="2204" y="1869"/>
              <a:ext cx="34" cy="34"/>
            </a:xfrm>
            <a:custGeom>
              <a:avLst/>
              <a:gdLst>
                <a:gd name="T0" fmla="*/ 33 w 34"/>
                <a:gd name="T1" fmla="*/ 0 h 34"/>
                <a:gd name="T2" fmla="*/ 33 w 34"/>
                <a:gd name="T3" fmla="*/ 4 h 34"/>
                <a:gd name="T4" fmla="*/ 33 w 34"/>
                <a:gd name="T5" fmla="*/ 7 h 34"/>
                <a:gd name="T6" fmla="*/ 31 w 34"/>
                <a:gd name="T7" fmla="*/ 10 h 34"/>
                <a:gd name="T8" fmla="*/ 31 w 34"/>
                <a:gd name="T9" fmla="*/ 13 h 34"/>
                <a:gd name="T10" fmla="*/ 29 w 34"/>
                <a:gd name="T11" fmla="*/ 16 h 34"/>
                <a:gd name="T12" fmla="*/ 27 w 34"/>
                <a:gd name="T13" fmla="*/ 19 h 34"/>
                <a:gd name="T14" fmla="*/ 25 w 34"/>
                <a:gd name="T15" fmla="*/ 22 h 34"/>
                <a:gd name="T16" fmla="*/ 24 w 34"/>
                <a:gd name="T17" fmla="*/ 23 h 34"/>
                <a:gd name="T18" fmla="*/ 21 w 34"/>
                <a:gd name="T19" fmla="*/ 26 h 34"/>
                <a:gd name="T20" fmla="*/ 18 w 34"/>
                <a:gd name="T21" fmla="*/ 28 h 34"/>
                <a:gd name="T22" fmla="*/ 15 w 34"/>
                <a:gd name="T23" fmla="*/ 30 h 34"/>
                <a:gd name="T24" fmla="*/ 13 w 34"/>
                <a:gd name="T25" fmla="*/ 31 h 34"/>
                <a:gd name="T26" fmla="*/ 9 w 34"/>
                <a:gd name="T27" fmla="*/ 33 h 34"/>
                <a:gd name="T28" fmla="*/ 6 w 34"/>
                <a:gd name="T29" fmla="*/ 33 h 34"/>
                <a:gd name="T30" fmla="*/ 3 w 34"/>
                <a:gd name="T31" fmla="*/ 33 h 34"/>
                <a:gd name="T32" fmla="*/ 0 w 34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3" y="4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29" y="16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4" y="23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0" y="3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" name="Freeform 192"/>
            <p:cNvSpPr>
              <a:spLocks/>
            </p:cNvSpPr>
            <p:nvPr/>
          </p:nvSpPr>
          <p:spPr bwMode="auto">
            <a:xfrm>
              <a:off x="2172" y="1869"/>
              <a:ext cx="33" cy="34"/>
            </a:xfrm>
            <a:custGeom>
              <a:avLst/>
              <a:gdLst>
                <a:gd name="T0" fmla="*/ 32 w 33"/>
                <a:gd name="T1" fmla="*/ 33 h 34"/>
                <a:gd name="T2" fmla="*/ 28 w 33"/>
                <a:gd name="T3" fmla="*/ 33 h 34"/>
                <a:gd name="T4" fmla="*/ 25 w 33"/>
                <a:gd name="T5" fmla="*/ 33 h 34"/>
                <a:gd name="T6" fmla="*/ 22 w 33"/>
                <a:gd name="T7" fmla="*/ 33 h 34"/>
                <a:gd name="T8" fmla="*/ 19 w 33"/>
                <a:gd name="T9" fmla="*/ 31 h 34"/>
                <a:gd name="T10" fmla="*/ 16 w 33"/>
                <a:gd name="T11" fmla="*/ 30 h 34"/>
                <a:gd name="T12" fmla="*/ 13 w 33"/>
                <a:gd name="T13" fmla="*/ 28 h 34"/>
                <a:gd name="T14" fmla="*/ 11 w 33"/>
                <a:gd name="T15" fmla="*/ 26 h 34"/>
                <a:gd name="T16" fmla="*/ 9 w 33"/>
                <a:gd name="T17" fmla="*/ 23 h 34"/>
                <a:gd name="T18" fmla="*/ 6 w 33"/>
                <a:gd name="T19" fmla="*/ 22 h 34"/>
                <a:gd name="T20" fmla="*/ 4 w 33"/>
                <a:gd name="T21" fmla="*/ 19 h 34"/>
                <a:gd name="T22" fmla="*/ 3 w 33"/>
                <a:gd name="T23" fmla="*/ 16 h 34"/>
                <a:gd name="T24" fmla="*/ 2 w 33"/>
                <a:gd name="T25" fmla="*/ 13 h 34"/>
                <a:gd name="T26" fmla="*/ 0 w 33"/>
                <a:gd name="T27" fmla="*/ 10 h 34"/>
                <a:gd name="T28" fmla="*/ 0 w 33"/>
                <a:gd name="T29" fmla="*/ 7 h 34"/>
                <a:gd name="T30" fmla="*/ 0 w 33"/>
                <a:gd name="T31" fmla="*/ 4 h 34"/>
                <a:gd name="T32" fmla="*/ 0 w 33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34">
                  <a:moveTo>
                    <a:pt x="32" y="33"/>
                  </a:moveTo>
                  <a:lnTo>
                    <a:pt x="28" y="33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6" y="30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" name="Line 193"/>
            <p:cNvSpPr>
              <a:spLocks noChangeShapeType="1"/>
            </p:cNvSpPr>
            <p:nvPr/>
          </p:nvSpPr>
          <p:spPr bwMode="auto">
            <a:xfrm>
              <a:off x="2172" y="1869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" name="Line 194"/>
            <p:cNvSpPr>
              <a:spLocks noChangeShapeType="1"/>
            </p:cNvSpPr>
            <p:nvPr/>
          </p:nvSpPr>
          <p:spPr bwMode="auto">
            <a:xfrm flipH="1">
              <a:off x="2127" y="1843"/>
              <a:ext cx="59" cy="58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" name="Line 195"/>
            <p:cNvSpPr>
              <a:spLocks noChangeShapeType="1"/>
            </p:cNvSpPr>
            <p:nvPr/>
          </p:nvSpPr>
          <p:spPr bwMode="auto">
            <a:xfrm flipV="1">
              <a:off x="2154" y="1844"/>
              <a:ext cx="49" cy="46"/>
            </a:xfrm>
            <a:prstGeom prst="line">
              <a:avLst/>
            </a:prstGeom>
            <a:noFill/>
            <a:ln w="1901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" name="Line 196"/>
            <p:cNvSpPr>
              <a:spLocks noChangeShapeType="1"/>
            </p:cNvSpPr>
            <p:nvPr/>
          </p:nvSpPr>
          <p:spPr bwMode="auto">
            <a:xfrm flipV="1">
              <a:off x="2171" y="1850"/>
              <a:ext cx="43" cy="42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" name="Line 197"/>
            <p:cNvSpPr>
              <a:spLocks noChangeShapeType="1"/>
            </p:cNvSpPr>
            <p:nvPr/>
          </p:nvSpPr>
          <p:spPr bwMode="auto">
            <a:xfrm flipV="1">
              <a:off x="2180" y="1857"/>
              <a:ext cx="44" cy="45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" name="Line 198"/>
            <p:cNvSpPr>
              <a:spLocks noChangeShapeType="1"/>
            </p:cNvSpPr>
            <p:nvPr/>
          </p:nvSpPr>
          <p:spPr bwMode="auto">
            <a:xfrm flipV="1">
              <a:off x="2186" y="1872"/>
              <a:ext cx="40" cy="44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" name="Line 199"/>
            <p:cNvSpPr>
              <a:spLocks noChangeShapeType="1"/>
            </p:cNvSpPr>
            <p:nvPr/>
          </p:nvSpPr>
          <p:spPr bwMode="auto">
            <a:xfrm flipH="1">
              <a:off x="2174" y="1887"/>
              <a:ext cx="56" cy="60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" name="Line 200"/>
            <p:cNvSpPr>
              <a:spLocks noChangeShapeType="1"/>
            </p:cNvSpPr>
            <p:nvPr/>
          </p:nvSpPr>
          <p:spPr bwMode="auto">
            <a:xfrm flipH="1">
              <a:off x="2128" y="1839"/>
              <a:ext cx="63" cy="58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" name="Line 201"/>
            <p:cNvSpPr>
              <a:spLocks noChangeShapeType="1"/>
            </p:cNvSpPr>
            <p:nvPr/>
          </p:nvSpPr>
          <p:spPr bwMode="auto">
            <a:xfrm flipH="1">
              <a:off x="2174" y="1883"/>
              <a:ext cx="61" cy="66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" name="Line 202"/>
            <p:cNvSpPr>
              <a:spLocks noChangeShapeType="1"/>
            </p:cNvSpPr>
            <p:nvPr/>
          </p:nvSpPr>
          <p:spPr bwMode="auto">
            <a:xfrm flipV="1">
              <a:off x="2149" y="1836"/>
              <a:ext cx="55" cy="52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" name="Line 203"/>
            <p:cNvSpPr>
              <a:spLocks noChangeShapeType="1"/>
            </p:cNvSpPr>
            <p:nvPr/>
          </p:nvSpPr>
          <p:spPr bwMode="auto">
            <a:xfrm flipV="1">
              <a:off x="2187" y="1861"/>
              <a:ext cx="50" cy="52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" name="Line 204"/>
            <p:cNvSpPr>
              <a:spLocks noChangeShapeType="1"/>
            </p:cNvSpPr>
            <p:nvPr/>
          </p:nvSpPr>
          <p:spPr bwMode="auto">
            <a:xfrm flipV="1">
              <a:off x="2171" y="1841"/>
              <a:ext cx="50" cy="51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" name="Line 205"/>
            <p:cNvSpPr>
              <a:spLocks noChangeShapeType="1"/>
            </p:cNvSpPr>
            <p:nvPr/>
          </p:nvSpPr>
          <p:spPr bwMode="auto">
            <a:xfrm flipV="1">
              <a:off x="2176" y="1847"/>
              <a:ext cx="51" cy="51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4" name="Line 206"/>
            <p:cNvSpPr>
              <a:spLocks noChangeShapeType="1"/>
            </p:cNvSpPr>
            <p:nvPr/>
          </p:nvSpPr>
          <p:spPr bwMode="auto">
            <a:xfrm flipV="1">
              <a:off x="2158" y="1838"/>
              <a:ext cx="55" cy="53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5" name="Line 207"/>
            <p:cNvSpPr>
              <a:spLocks noChangeShapeType="1"/>
            </p:cNvSpPr>
            <p:nvPr/>
          </p:nvSpPr>
          <p:spPr bwMode="auto">
            <a:xfrm flipV="1">
              <a:off x="2181" y="1854"/>
              <a:ext cx="52" cy="53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6" name="Line 208"/>
            <p:cNvSpPr>
              <a:spLocks noChangeShapeType="1"/>
            </p:cNvSpPr>
            <p:nvPr/>
          </p:nvSpPr>
          <p:spPr bwMode="auto">
            <a:xfrm flipH="1">
              <a:off x="2176" y="1870"/>
              <a:ext cx="61" cy="67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7" name="Freeform 209"/>
            <p:cNvSpPr>
              <a:spLocks/>
            </p:cNvSpPr>
            <p:nvPr/>
          </p:nvSpPr>
          <p:spPr bwMode="auto">
            <a:xfrm>
              <a:off x="2114" y="1885"/>
              <a:ext cx="75" cy="76"/>
            </a:xfrm>
            <a:custGeom>
              <a:avLst/>
              <a:gdLst>
                <a:gd name="T0" fmla="*/ 0 w 75"/>
                <a:gd name="T1" fmla="*/ 34 h 76"/>
                <a:gd name="T2" fmla="*/ 1 w 75"/>
                <a:gd name="T3" fmla="*/ 28 h 76"/>
                <a:gd name="T4" fmla="*/ 4 w 75"/>
                <a:gd name="T5" fmla="*/ 21 h 76"/>
                <a:gd name="T6" fmla="*/ 7 w 75"/>
                <a:gd name="T7" fmla="*/ 15 h 76"/>
                <a:gd name="T8" fmla="*/ 13 w 75"/>
                <a:gd name="T9" fmla="*/ 10 h 76"/>
                <a:gd name="T10" fmla="*/ 19 w 75"/>
                <a:gd name="T11" fmla="*/ 7 h 76"/>
                <a:gd name="T12" fmla="*/ 25 w 75"/>
                <a:gd name="T13" fmla="*/ 4 h 76"/>
                <a:gd name="T14" fmla="*/ 33 w 75"/>
                <a:gd name="T15" fmla="*/ 2 h 76"/>
                <a:gd name="T16" fmla="*/ 40 w 75"/>
                <a:gd name="T17" fmla="*/ 2 h 76"/>
                <a:gd name="T18" fmla="*/ 47 w 75"/>
                <a:gd name="T19" fmla="*/ 4 h 76"/>
                <a:gd name="T20" fmla="*/ 54 w 75"/>
                <a:gd name="T21" fmla="*/ 7 h 76"/>
                <a:gd name="T22" fmla="*/ 60 w 75"/>
                <a:gd name="T23" fmla="*/ 10 h 76"/>
                <a:gd name="T24" fmla="*/ 64 w 75"/>
                <a:gd name="T25" fmla="*/ 15 h 76"/>
                <a:gd name="T26" fmla="*/ 69 w 75"/>
                <a:gd name="T27" fmla="*/ 21 h 76"/>
                <a:gd name="T28" fmla="*/ 71 w 75"/>
                <a:gd name="T29" fmla="*/ 28 h 76"/>
                <a:gd name="T30" fmla="*/ 73 w 75"/>
                <a:gd name="T31" fmla="*/ 34 h 76"/>
                <a:gd name="T32" fmla="*/ 73 w 75"/>
                <a:gd name="T33" fmla="*/ 42 h 76"/>
                <a:gd name="T34" fmla="*/ 71 w 75"/>
                <a:gd name="T35" fmla="*/ 49 h 76"/>
                <a:gd name="T36" fmla="*/ 69 w 75"/>
                <a:gd name="T37" fmla="*/ 56 h 76"/>
                <a:gd name="T38" fmla="*/ 64 w 75"/>
                <a:gd name="T39" fmla="*/ 62 h 76"/>
                <a:gd name="T40" fmla="*/ 60 w 75"/>
                <a:gd name="T41" fmla="*/ 67 h 76"/>
                <a:gd name="T42" fmla="*/ 54 w 75"/>
                <a:gd name="T43" fmla="*/ 71 h 76"/>
                <a:gd name="T44" fmla="*/ 47 w 75"/>
                <a:gd name="T45" fmla="*/ 74 h 76"/>
                <a:gd name="T46" fmla="*/ 40 w 75"/>
                <a:gd name="T47" fmla="*/ 75 h 76"/>
                <a:gd name="T48" fmla="*/ 33 w 75"/>
                <a:gd name="T49" fmla="*/ 75 h 76"/>
                <a:gd name="T50" fmla="*/ 25 w 75"/>
                <a:gd name="T51" fmla="*/ 74 h 76"/>
                <a:gd name="T52" fmla="*/ 19 w 75"/>
                <a:gd name="T53" fmla="*/ 71 h 76"/>
                <a:gd name="T54" fmla="*/ 13 w 75"/>
                <a:gd name="T55" fmla="*/ 67 h 76"/>
                <a:gd name="T56" fmla="*/ 7 w 75"/>
                <a:gd name="T57" fmla="*/ 62 h 76"/>
                <a:gd name="T58" fmla="*/ 4 w 75"/>
                <a:gd name="T59" fmla="*/ 56 h 76"/>
                <a:gd name="T60" fmla="*/ 1 w 75"/>
                <a:gd name="T61" fmla="*/ 49 h 76"/>
                <a:gd name="T62" fmla="*/ 0 w 75"/>
                <a:gd name="T63" fmla="*/ 42 h 76"/>
                <a:gd name="T64" fmla="*/ 0 w 75"/>
                <a:gd name="T65" fmla="*/ 38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76">
                  <a:moveTo>
                    <a:pt x="0" y="38"/>
                  </a:moveTo>
                  <a:lnTo>
                    <a:pt x="0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9" y="7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7" y="8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1"/>
                  </a:lnTo>
                  <a:lnTo>
                    <a:pt x="71" y="24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3" y="34"/>
                  </a:lnTo>
                  <a:lnTo>
                    <a:pt x="74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1" y="49"/>
                  </a:lnTo>
                  <a:lnTo>
                    <a:pt x="71" y="52"/>
                  </a:lnTo>
                  <a:lnTo>
                    <a:pt x="69" y="56"/>
                  </a:lnTo>
                  <a:lnTo>
                    <a:pt x="67" y="59"/>
                  </a:lnTo>
                  <a:lnTo>
                    <a:pt x="64" y="62"/>
                  </a:lnTo>
                  <a:lnTo>
                    <a:pt x="63" y="64"/>
                  </a:lnTo>
                  <a:lnTo>
                    <a:pt x="60" y="67"/>
                  </a:lnTo>
                  <a:lnTo>
                    <a:pt x="57" y="69"/>
                  </a:lnTo>
                  <a:lnTo>
                    <a:pt x="54" y="71"/>
                  </a:lnTo>
                  <a:lnTo>
                    <a:pt x="51" y="72"/>
                  </a:lnTo>
                  <a:lnTo>
                    <a:pt x="47" y="74"/>
                  </a:lnTo>
                  <a:lnTo>
                    <a:pt x="43" y="74"/>
                  </a:lnTo>
                  <a:lnTo>
                    <a:pt x="40" y="75"/>
                  </a:lnTo>
                  <a:lnTo>
                    <a:pt x="37" y="75"/>
                  </a:lnTo>
                  <a:lnTo>
                    <a:pt x="33" y="75"/>
                  </a:lnTo>
                  <a:lnTo>
                    <a:pt x="29" y="74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0" y="64"/>
                  </a:lnTo>
                  <a:lnTo>
                    <a:pt x="7" y="62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8" name="Freeform 210"/>
            <p:cNvSpPr>
              <a:spLocks/>
            </p:cNvSpPr>
            <p:nvPr/>
          </p:nvSpPr>
          <p:spPr bwMode="auto">
            <a:xfrm>
              <a:off x="2143" y="1885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2 w 12"/>
                <a:gd name="T9" fmla="*/ 2 h 13"/>
                <a:gd name="T10" fmla="*/ 2 w 12"/>
                <a:gd name="T11" fmla="*/ 2 h 13"/>
                <a:gd name="T12" fmla="*/ 3 w 12"/>
                <a:gd name="T13" fmla="*/ 2 h 13"/>
                <a:gd name="T14" fmla="*/ 4 w 12"/>
                <a:gd name="T15" fmla="*/ 2 h 13"/>
                <a:gd name="T16" fmla="*/ 6 w 12"/>
                <a:gd name="T17" fmla="*/ 2 h 13"/>
                <a:gd name="T18" fmla="*/ 6 w 12"/>
                <a:gd name="T19" fmla="*/ 2 h 13"/>
                <a:gd name="T20" fmla="*/ 7 w 12"/>
                <a:gd name="T21" fmla="*/ 2 h 13"/>
                <a:gd name="T22" fmla="*/ 7 w 12"/>
                <a:gd name="T23" fmla="*/ 2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7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7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3 w 12"/>
                <a:gd name="T51" fmla="*/ 12 h 13"/>
                <a:gd name="T52" fmla="*/ 2 w 12"/>
                <a:gd name="T53" fmla="*/ 12 h 13"/>
                <a:gd name="T54" fmla="*/ 2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7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9" name="Freeform 211"/>
            <p:cNvSpPr>
              <a:spLocks/>
            </p:cNvSpPr>
            <p:nvPr/>
          </p:nvSpPr>
          <p:spPr bwMode="auto">
            <a:xfrm>
              <a:off x="2130" y="1890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4 h 12"/>
                <a:gd name="T8" fmla="*/ 2 w 12"/>
                <a:gd name="T9" fmla="*/ 2 h 12"/>
                <a:gd name="T10" fmla="*/ 2 w 12"/>
                <a:gd name="T11" fmla="*/ 2 h 12"/>
                <a:gd name="T12" fmla="*/ 3 w 12"/>
                <a:gd name="T13" fmla="*/ 1 h 12"/>
                <a:gd name="T14" fmla="*/ 5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7 w 12"/>
                <a:gd name="T21" fmla="*/ 2 h 12"/>
                <a:gd name="T22" fmla="*/ 7 w 12"/>
                <a:gd name="T23" fmla="*/ 2 h 12"/>
                <a:gd name="T24" fmla="*/ 9 w 12"/>
                <a:gd name="T25" fmla="*/ 4 h 12"/>
                <a:gd name="T26" fmla="*/ 9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9 h 12"/>
                <a:gd name="T38" fmla="*/ 9 w 12"/>
                <a:gd name="T39" fmla="*/ 9 h 12"/>
                <a:gd name="T40" fmla="*/ 7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5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9 h 12"/>
                <a:gd name="T58" fmla="*/ 0 w 12"/>
                <a:gd name="T59" fmla="*/ 9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0" name="Freeform 212"/>
            <p:cNvSpPr>
              <a:spLocks/>
            </p:cNvSpPr>
            <p:nvPr/>
          </p:nvSpPr>
          <p:spPr bwMode="auto">
            <a:xfrm>
              <a:off x="2158" y="1888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4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4 h 12"/>
                <a:gd name="T26" fmla="*/ 9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9 h 12"/>
                <a:gd name="T38" fmla="*/ 9 w 12"/>
                <a:gd name="T39" fmla="*/ 9 h 12"/>
                <a:gd name="T40" fmla="*/ 8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9 h 12"/>
                <a:gd name="T58" fmla="*/ 0 w 12"/>
                <a:gd name="T59" fmla="*/ 9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1" name="Freeform 213"/>
            <p:cNvSpPr>
              <a:spLocks/>
            </p:cNvSpPr>
            <p:nvPr/>
          </p:nvSpPr>
          <p:spPr bwMode="auto">
            <a:xfrm>
              <a:off x="2119" y="1899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2 w 12"/>
                <a:gd name="T9" fmla="*/ 3 h 13"/>
                <a:gd name="T10" fmla="*/ 2 w 12"/>
                <a:gd name="T11" fmla="*/ 3 h 13"/>
                <a:gd name="T12" fmla="*/ 3 w 12"/>
                <a:gd name="T13" fmla="*/ 2 h 13"/>
                <a:gd name="T14" fmla="*/ 4 w 12"/>
                <a:gd name="T15" fmla="*/ 2 h 13"/>
                <a:gd name="T16" fmla="*/ 6 w 12"/>
                <a:gd name="T17" fmla="*/ 2 h 13"/>
                <a:gd name="T18" fmla="*/ 6 w 12"/>
                <a:gd name="T19" fmla="*/ 2 h 13"/>
                <a:gd name="T20" fmla="*/ 7 w 12"/>
                <a:gd name="T21" fmla="*/ 3 h 13"/>
                <a:gd name="T22" fmla="*/ 8 w 12"/>
                <a:gd name="T23" fmla="*/ 3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8 h 13"/>
                <a:gd name="T34" fmla="*/ 10 w 12"/>
                <a:gd name="T35" fmla="*/ 8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3 w 12"/>
                <a:gd name="T51" fmla="*/ 12 h 13"/>
                <a:gd name="T52" fmla="*/ 2 w 12"/>
                <a:gd name="T53" fmla="*/ 12 h 13"/>
                <a:gd name="T54" fmla="*/ 2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8 h 13"/>
                <a:gd name="T62" fmla="*/ 0 w 12"/>
                <a:gd name="T63" fmla="*/ 8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2" name="Freeform 214"/>
            <p:cNvSpPr>
              <a:spLocks/>
            </p:cNvSpPr>
            <p:nvPr/>
          </p:nvSpPr>
          <p:spPr bwMode="auto">
            <a:xfrm>
              <a:off x="2169" y="189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3 h 12"/>
                <a:gd name="T8" fmla="*/ 2 w 12"/>
                <a:gd name="T9" fmla="*/ 2 h 12"/>
                <a:gd name="T10" fmla="*/ 2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3" name="Freeform 215"/>
            <p:cNvSpPr>
              <a:spLocks/>
            </p:cNvSpPr>
            <p:nvPr/>
          </p:nvSpPr>
          <p:spPr bwMode="auto">
            <a:xfrm>
              <a:off x="2115" y="1912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0 w 11"/>
                <a:gd name="T5" fmla="*/ 4 h 12"/>
                <a:gd name="T6" fmla="*/ 0 w 11"/>
                <a:gd name="T7" fmla="*/ 4 h 12"/>
                <a:gd name="T8" fmla="*/ 1 w 11"/>
                <a:gd name="T9" fmla="*/ 2 h 12"/>
                <a:gd name="T10" fmla="*/ 1 w 11"/>
                <a:gd name="T11" fmla="*/ 2 h 12"/>
                <a:gd name="T12" fmla="*/ 3 w 11"/>
                <a:gd name="T13" fmla="*/ 1 h 12"/>
                <a:gd name="T14" fmla="*/ 3 w 11"/>
                <a:gd name="T15" fmla="*/ 1 h 12"/>
                <a:gd name="T16" fmla="*/ 5 w 11"/>
                <a:gd name="T17" fmla="*/ 1 h 12"/>
                <a:gd name="T18" fmla="*/ 5 w 11"/>
                <a:gd name="T19" fmla="*/ 1 h 12"/>
                <a:gd name="T20" fmla="*/ 6 w 11"/>
                <a:gd name="T21" fmla="*/ 2 h 12"/>
                <a:gd name="T22" fmla="*/ 7 w 11"/>
                <a:gd name="T23" fmla="*/ 2 h 12"/>
                <a:gd name="T24" fmla="*/ 8 w 11"/>
                <a:gd name="T25" fmla="*/ 4 h 12"/>
                <a:gd name="T26" fmla="*/ 8 w 11"/>
                <a:gd name="T27" fmla="*/ 4 h 12"/>
                <a:gd name="T28" fmla="*/ 10 w 11"/>
                <a:gd name="T29" fmla="*/ 5 h 12"/>
                <a:gd name="T30" fmla="*/ 10 w 11"/>
                <a:gd name="T31" fmla="*/ 5 h 12"/>
                <a:gd name="T32" fmla="*/ 10 w 11"/>
                <a:gd name="T33" fmla="*/ 7 h 12"/>
                <a:gd name="T34" fmla="*/ 10 w 11"/>
                <a:gd name="T35" fmla="*/ 9 h 12"/>
                <a:gd name="T36" fmla="*/ 8 w 11"/>
                <a:gd name="T37" fmla="*/ 10 h 12"/>
                <a:gd name="T38" fmla="*/ 8 w 11"/>
                <a:gd name="T39" fmla="*/ 10 h 12"/>
                <a:gd name="T40" fmla="*/ 7 w 11"/>
                <a:gd name="T41" fmla="*/ 11 h 12"/>
                <a:gd name="T42" fmla="*/ 6 w 11"/>
                <a:gd name="T43" fmla="*/ 11 h 12"/>
                <a:gd name="T44" fmla="*/ 5 w 11"/>
                <a:gd name="T45" fmla="*/ 11 h 12"/>
                <a:gd name="T46" fmla="*/ 5 w 11"/>
                <a:gd name="T47" fmla="*/ 11 h 12"/>
                <a:gd name="T48" fmla="*/ 3 w 11"/>
                <a:gd name="T49" fmla="*/ 11 h 12"/>
                <a:gd name="T50" fmla="*/ 3 w 11"/>
                <a:gd name="T51" fmla="*/ 11 h 12"/>
                <a:gd name="T52" fmla="*/ 1 w 11"/>
                <a:gd name="T53" fmla="*/ 11 h 12"/>
                <a:gd name="T54" fmla="*/ 1 w 11"/>
                <a:gd name="T55" fmla="*/ 11 h 12"/>
                <a:gd name="T56" fmla="*/ 0 w 11"/>
                <a:gd name="T57" fmla="*/ 10 h 12"/>
                <a:gd name="T58" fmla="*/ 0 w 11"/>
                <a:gd name="T59" fmla="*/ 10 h 12"/>
                <a:gd name="T60" fmla="*/ 0 w 11"/>
                <a:gd name="T61" fmla="*/ 9 h 12"/>
                <a:gd name="T62" fmla="*/ 0 w 11"/>
                <a:gd name="T63" fmla="*/ 7 h 12"/>
                <a:gd name="T64" fmla="*/ 0 w 11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4" name="Freeform 216"/>
            <p:cNvSpPr>
              <a:spLocks/>
            </p:cNvSpPr>
            <p:nvPr/>
          </p:nvSpPr>
          <p:spPr bwMode="auto">
            <a:xfrm>
              <a:off x="2175" y="1908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3 h 12"/>
                <a:gd name="T8" fmla="*/ 2 w 12"/>
                <a:gd name="T9" fmla="*/ 2 h 12"/>
                <a:gd name="T10" fmla="*/ 2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8 w 12"/>
                <a:gd name="T21" fmla="*/ 2 h 12"/>
                <a:gd name="T22" fmla="*/ 8 w 12"/>
                <a:gd name="T23" fmla="*/ 2 h 12"/>
                <a:gd name="T24" fmla="*/ 10 w 12"/>
                <a:gd name="T25" fmla="*/ 3 h 12"/>
                <a:gd name="T26" fmla="*/ 10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7 h 12"/>
                <a:gd name="T34" fmla="*/ 10 w 12"/>
                <a:gd name="T35" fmla="*/ 8 h 12"/>
                <a:gd name="T36" fmla="*/ 10 w 12"/>
                <a:gd name="T37" fmla="*/ 9 h 12"/>
                <a:gd name="T38" fmla="*/ 10 w 12"/>
                <a:gd name="T39" fmla="*/ 9 h 12"/>
                <a:gd name="T40" fmla="*/ 8 w 12"/>
                <a:gd name="T41" fmla="*/ 11 h 12"/>
                <a:gd name="T42" fmla="*/ 8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9 h 12"/>
                <a:gd name="T58" fmla="*/ 0 w 12"/>
                <a:gd name="T59" fmla="*/ 9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5" name="Freeform 217"/>
            <p:cNvSpPr>
              <a:spLocks/>
            </p:cNvSpPr>
            <p:nvPr/>
          </p:nvSpPr>
          <p:spPr bwMode="auto">
            <a:xfrm>
              <a:off x="2115" y="1926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3 h 11"/>
                <a:gd name="T6" fmla="*/ 0 w 12"/>
                <a:gd name="T7" fmla="*/ 3 h 11"/>
                <a:gd name="T8" fmla="*/ 1 w 12"/>
                <a:gd name="T9" fmla="*/ 2 h 11"/>
                <a:gd name="T10" fmla="*/ 1 w 12"/>
                <a:gd name="T11" fmla="*/ 2 h 11"/>
                <a:gd name="T12" fmla="*/ 3 w 12"/>
                <a:gd name="T13" fmla="*/ 0 h 11"/>
                <a:gd name="T14" fmla="*/ 3 w 12"/>
                <a:gd name="T15" fmla="*/ 0 h 11"/>
                <a:gd name="T16" fmla="*/ 5 w 12"/>
                <a:gd name="T17" fmla="*/ 0 h 11"/>
                <a:gd name="T18" fmla="*/ 5 w 12"/>
                <a:gd name="T19" fmla="*/ 0 h 11"/>
                <a:gd name="T20" fmla="*/ 6 w 12"/>
                <a:gd name="T21" fmla="*/ 2 h 11"/>
                <a:gd name="T22" fmla="*/ 8 w 12"/>
                <a:gd name="T23" fmla="*/ 2 h 11"/>
                <a:gd name="T24" fmla="*/ 9 w 12"/>
                <a:gd name="T25" fmla="*/ 3 h 11"/>
                <a:gd name="T26" fmla="*/ 9 w 12"/>
                <a:gd name="T27" fmla="*/ 3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7 h 11"/>
                <a:gd name="T34" fmla="*/ 10 w 12"/>
                <a:gd name="T35" fmla="*/ 7 h 11"/>
                <a:gd name="T36" fmla="*/ 9 w 12"/>
                <a:gd name="T37" fmla="*/ 9 h 11"/>
                <a:gd name="T38" fmla="*/ 9 w 12"/>
                <a:gd name="T39" fmla="*/ 9 h 11"/>
                <a:gd name="T40" fmla="*/ 8 w 12"/>
                <a:gd name="T41" fmla="*/ 10 h 11"/>
                <a:gd name="T42" fmla="*/ 6 w 12"/>
                <a:gd name="T43" fmla="*/ 10 h 11"/>
                <a:gd name="T44" fmla="*/ 5 w 12"/>
                <a:gd name="T45" fmla="*/ 10 h 11"/>
                <a:gd name="T46" fmla="*/ 5 w 12"/>
                <a:gd name="T47" fmla="*/ 10 h 11"/>
                <a:gd name="T48" fmla="*/ 3 w 12"/>
                <a:gd name="T49" fmla="*/ 10 h 11"/>
                <a:gd name="T50" fmla="*/ 3 w 12"/>
                <a:gd name="T51" fmla="*/ 10 h 11"/>
                <a:gd name="T52" fmla="*/ 1 w 12"/>
                <a:gd name="T53" fmla="*/ 10 h 11"/>
                <a:gd name="T54" fmla="*/ 1 w 12"/>
                <a:gd name="T55" fmla="*/ 10 h 11"/>
                <a:gd name="T56" fmla="*/ 0 w 12"/>
                <a:gd name="T57" fmla="*/ 9 h 11"/>
                <a:gd name="T58" fmla="*/ 0 w 12"/>
                <a:gd name="T59" fmla="*/ 9 h 11"/>
                <a:gd name="T60" fmla="*/ 0 w 12"/>
                <a:gd name="T61" fmla="*/ 7 h 11"/>
                <a:gd name="T62" fmla="*/ 0 w 12"/>
                <a:gd name="T63" fmla="*/ 7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6" name="Freeform 218"/>
            <p:cNvSpPr>
              <a:spLocks/>
            </p:cNvSpPr>
            <p:nvPr/>
          </p:nvSpPr>
          <p:spPr bwMode="auto">
            <a:xfrm>
              <a:off x="2176" y="1921"/>
              <a:ext cx="12" cy="13"/>
            </a:xfrm>
            <a:custGeom>
              <a:avLst/>
              <a:gdLst>
                <a:gd name="T0" fmla="*/ 0 w 12"/>
                <a:gd name="T1" fmla="*/ 7 h 13"/>
                <a:gd name="T2" fmla="*/ 0 w 12"/>
                <a:gd name="T3" fmla="*/ 7 h 13"/>
                <a:gd name="T4" fmla="*/ 0 w 12"/>
                <a:gd name="T5" fmla="*/ 5 h 13"/>
                <a:gd name="T6" fmla="*/ 0 w 12"/>
                <a:gd name="T7" fmla="*/ 4 h 13"/>
                <a:gd name="T8" fmla="*/ 1 w 12"/>
                <a:gd name="T9" fmla="*/ 2 h 13"/>
                <a:gd name="T10" fmla="*/ 1 w 12"/>
                <a:gd name="T11" fmla="*/ 2 h 13"/>
                <a:gd name="T12" fmla="*/ 3 w 12"/>
                <a:gd name="T13" fmla="*/ 2 h 13"/>
                <a:gd name="T14" fmla="*/ 4 w 12"/>
                <a:gd name="T15" fmla="*/ 2 h 13"/>
                <a:gd name="T16" fmla="*/ 6 w 12"/>
                <a:gd name="T17" fmla="*/ 2 h 13"/>
                <a:gd name="T18" fmla="*/ 6 w 12"/>
                <a:gd name="T19" fmla="*/ 2 h 13"/>
                <a:gd name="T20" fmla="*/ 7 w 12"/>
                <a:gd name="T21" fmla="*/ 2 h 13"/>
                <a:gd name="T22" fmla="*/ 7 w 12"/>
                <a:gd name="T23" fmla="*/ 2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7 h 13"/>
                <a:gd name="T30" fmla="*/ 10 w 12"/>
                <a:gd name="T31" fmla="*/ 7 h 13"/>
                <a:gd name="T32" fmla="*/ 10 w 12"/>
                <a:gd name="T33" fmla="*/ 8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7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3 w 12"/>
                <a:gd name="T51" fmla="*/ 12 h 13"/>
                <a:gd name="T52" fmla="*/ 1 w 12"/>
                <a:gd name="T53" fmla="*/ 12 h 13"/>
                <a:gd name="T54" fmla="*/ 1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8 h 13"/>
                <a:gd name="T64" fmla="*/ 0 w 12"/>
                <a:gd name="T65" fmla="*/ 7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7" name="Freeform 219"/>
            <p:cNvSpPr>
              <a:spLocks/>
            </p:cNvSpPr>
            <p:nvPr/>
          </p:nvSpPr>
          <p:spPr bwMode="auto">
            <a:xfrm>
              <a:off x="2121" y="1938"/>
              <a:ext cx="13" cy="12"/>
            </a:xfrm>
            <a:custGeom>
              <a:avLst/>
              <a:gdLst>
                <a:gd name="T0" fmla="*/ 0 w 13"/>
                <a:gd name="T1" fmla="*/ 5 h 12"/>
                <a:gd name="T2" fmla="*/ 0 w 13"/>
                <a:gd name="T3" fmla="*/ 5 h 12"/>
                <a:gd name="T4" fmla="*/ 0 w 13"/>
                <a:gd name="T5" fmla="*/ 3 h 12"/>
                <a:gd name="T6" fmla="*/ 0 w 13"/>
                <a:gd name="T7" fmla="*/ 3 h 12"/>
                <a:gd name="T8" fmla="*/ 2 w 13"/>
                <a:gd name="T9" fmla="*/ 2 h 12"/>
                <a:gd name="T10" fmla="*/ 2 w 13"/>
                <a:gd name="T11" fmla="*/ 2 h 12"/>
                <a:gd name="T12" fmla="*/ 3 w 13"/>
                <a:gd name="T13" fmla="*/ 1 h 12"/>
                <a:gd name="T14" fmla="*/ 4 w 13"/>
                <a:gd name="T15" fmla="*/ 1 h 12"/>
                <a:gd name="T16" fmla="*/ 6 w 13"/>
                <a:gd name="T17" fmla="*/ 1 h 12"/>
                <a:gd name="T18" fmla="*/ 6 w 13"/>
                <a:gd name="T19" fmla="*/ 1 h 12"/>
                <a:gd name="T20" fmla="*/ 7 w 13"/>
                <a:gd name="T21" fmla="*/ 2 h 12"/>
                <a:gd name="T22" fmla="*/ 8 w 13"/>
                <a:gd name="T23" fmla="*/ 2 h 12"/>
                <a:gd name="T24" fmla="*/ 9 w 13"/>
                <a:gd name="T25" fmla="*/ 3 h 12"/>
                <a:gd name="T26" fmla="*/ 9 w 13"/>
                <a:gd name="T27" fmla="*/ 3 h 12"/>
                <a:gd name="T28" fmla="*/ 11 w 13"/>
                <a:gd name="T29" fmla="*/ 5 h 12"/>
                <a:gd name="T30" fmla="*/ 11 w 13"/>
                <a:gd name="T31" fmla="*/ 5 h 12"/>
                <a:gd name="T32" fmla="*/ 11 w 13"/>
                <a:gd name="T33" fmla="*/ 7 h 12"/>
                <a:gd name="T34" fmla="*/ 11 w 13"/>
                <a:gd name="T35" fmla="*/ 8 h 12"/>
                <a:gd name="T36" fmla="*/ 9 w 13"/>
                <a:gd name="T37" fmla="*/ 9 h 12"/>
                <a:gd name="T38" fmla="*/ 9 w 13"/>
                <a:gd name="T39" fmla="*/ 9 h 12"/>
                <a:gd name="T40" fmla="*/ 8 w 13"/>
                <a:gd name="T41" fmla="*/ 11 h 12"/>
                <a:gd name="T42" fmla="*/ 7 w 13"/>
                <a:gd name="T43" fmla="*/ 11 h 12"/>
                <a:gd name="T44" fmla="*/ 6 w 13"/>
                <a:gd name="T45" fmla="*/ 11 h 12"/>
                <a:gd name="T46" fmla="*/ 6 w 13"/>
                <a:gd name="T47" fmla="*/ 11 h 12"/>
                <a:gd name="T48" fmla="*/ 4 w 13"/>
                <a:gd name="T49" fmla="*/ 11 h 12"/>
                <a:gd name="T50" fmla="*/ 3 w 13"/>
                <a:gd name="T51" fmla="*/ 11 h 12"/>
                <a:gd name="T52" fmla="*/ 2 w 13"/>
                <a:gd name="T53" fmla="*/ 11 h 12"/>
                <a:gd name="T54" fmla="*/ 2 w 13"/>
                <a:gd name="T55" fmla="*/ 11 h 12"/>
                <a:gd name="T56" fmla="*/ 0 w 13"/>
                <a:gd name="T57" fmla="*/ 9 h 12"/>
                <a:gd name="T58" fmla="*/ 0 w 13"/>
                <a:gd name="T59" fmla="*/ 9 h 12"/>
                <a:gd name="T60" fmla="*/ 0 w 13"/>
                <a:gd name="T61" fmla="*/ 8 h 12"/>
                <a:gd name="T62" fmla="*/ 0 w 13"/>
                <a:gd name="T63" fmla="*/ 7 h 12"/>
                <a:gd name="T64" fmla="*/ 0 w 13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8" name="Freeform 220"/>
            <p:cNvSpPr>
              <a:spLocks/>
            </p:cNvSpPr>
            <p:nvPr/>
          </p:nvSpPr>
          <p:spPr bwMode="auto">
            <a:xfrm>
              <a:off x="2133" y="1946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4 h 12"/>
                <a:gd name="T8" fmla="*/ 1 w 12"/>
                <a:gd name="T9" fmla="*/ 2 h 12"/>
                <a:gd name="T10" fmla="*/ 1 w 12"/>
                <a:gd name="T11" fmla="*/ 2 h 12"/>
                <a:gd name="T12" fmla="*/ 2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7 w 12"/>
                <a:gd name="T23" fmla="*/ 2 h 12"/>
                <a:gd name="T24" fmla="*/ 9 w 12"/>
                <a:gd name="T25" fmla="*/ 4 h 12"/>
                <a:gd name="T26" fmla="*/ 9 w 12"/>
                <a:gd name="T27" fmla="*/ 4 h 12"/>
                <a:gd name="T28" fmla="*/ 9 w 12"/>
                <a:gd name="T29" fmla="*/ 5 h 12"/>
                <a:gd name="T30" fmla="*/ 9 w 12"/>
                <a:gd name="T31" fmla="*/ 5 h 12"/>
                <a:gd name="T32" fmla="*/ 9 w 12"/>
                <a:gd name="T33" fmla="*/ 7 h 12"/>
                <a:gd name="T34" fmla="*/ 9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7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2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49" name="Freeform 221"/>
            <p:cNvSpPr>
              <a:spLocks/>
            </p:cNvSpPr>
            <p:nvPr/>
          </p:nvSpPr>
          <p:spPr bwMode="auto">
            <a:xfrm>
              <a:off x="2172" y="1935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1 w 12"/>
                <a:gd name="T29" fmla="*/ 5 h 12"/>
                <a:gd name="T30" fmla="*/ 11 w 12"/>
                <a:gd name="T31" fmla="*/ 5 h 12"/>
                <a:gd name="T32" fmla="*/ 11 w 12"/>
                <a:gd name="T33" fmla="*/ 7 h 12"/>
                <a:gd name="T34" fmla="*/ 11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0" name="Freeform 222"/>
            <p:cNvSpPr>
              <a:spLocks/>
            </p:cNvSpPr>
            <p:nvPr/>
          </p:nvSpPr>
          <p:spPr bwMode="auto">
            <a:xfrm>
              <a:off x="2147" y="1949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2 w 12"/>
                <a:gd name="T13" fmla="*/ 1 h 12"/>
                <a:gd name="T14" fmla="*/ 3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7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7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3 w 12"/>
                <a:gd name="T49" fmla="*/ 11 h 12"/>
                <a:gd name="T50" fmla="*/ 2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1" name="Freeform 223"/>
            <p:cNvSpPr>
              <a:spLocks/>
            </p:cNvSpPr>
            <p:nvPr/>
          </p:nvSpPr>
          <p:spPr bwMode="auto">
            <a:xfrm>
              <a:off x="2161" y="1945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10 w 12"/>
                <a:gd name="T25" fmla="*/ 3 h 12"/>
                <a:gd name="T26" fmla="*/ 10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10 w 12"/>
                <a:gd name="T37" fmla="*/ 9 h 12"/>
                <a:gd name="T38" fmla="*/ 10 w 12"/>
                <a:gd name="T39" fmla="*/ 9 h 12"/>
                <a:gd name="T40" fmla="*/ 8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9 h 12"/>
                <a:gd name="T58" fmla="*/ 0 w 12"/>
                <a:gd name="T59" fmla="*/ 9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2" name="Freeform 224"/>
            <p:cNvSpPr>
              <a:spLocks/>
            </p:cNvSpPr>
            <p:nvPr/>
          </p:nvSpPr>
          <p:spPr bwMode="auto">
            <a:xfrm>
              <a:off x="2145" y="1938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0 w 11"/>
                <a:gd name="T5" fmla="*/ 3 h 12"/>
                <a:gd name="T6" fmla="*/ 0 w 11"/>
                <a:gd name="T7" fmla="*/ 3 h 12"/>
                <a:gd name="T8" fmla="*/ 0 w 11"/>
                <a:gd name="T9" fmla="*/ 2 h 12"/>
                <a:gd name="T10" fmla="*/ 0 w 11"/>
                <a:gd name="T11" fmla="*/ 2 h 12"/>
                <a:gd name="T12" fmla="*/ 2 w 11"/>
                <a:gd name="T13" fmla="*/ 1 h 12"/>
                <a:gd name="T14" fmla="*/ 3 w 11"/>
                <a:gd name="T15" fmla="*/ 1 h 12"/>
                <a:gd name="T16" fmla="*/ 4 w 11"/>
                <a:gd name="T17" fmla="*/ 1 h 12"/>
                <a:gd name="T18" fmla="*/ 4 w 11"/>
                <a:gd name="T19" fmla="*/ 1 h 12"/>
                <a:gd name="T20" fmla="*/ 6 w 11"/>
                <a:gd name="T21" fmla="*/ 2 h 12"/>
                <a:gd name="T22" fmla="*/ 7 w 11"/>
                <a:gd name="T23" fmla="*/ 2 h 12"/>
                <a:gd name="T24" fmla="*/ 9 w 11"/>
                <a:gd name="T25" fmla="*/ 3 h 12"/>
                <a:gd name="T26" fmla="*/ 9 w 11"/>
                <a:gd name="T27" fmla="*/ 3 h 12"/>
                <a:gd name="T28" fmla="*/ 9 w 11"/>
                <a:gd name="T29" fmla="*/ 5 h 12"/>
                <a:gd name="T30" fmla="*/ 9 w 11"/>
                <a:gd name="T31" fmla="*/ 5 h 12"/>
                <a:gd name="T32" fmla="*/ 9 w 11"/>
                <a:gd name="T33" fmla="*/ 7 h 12"/>
                <a:gd name="T34" fmla="*/ 9 w 11"/>
                <a:gd name="T35" fmla="*/ 8 h 12"/>
                <a:gd name="T36" fmla="*/ 9 w 11"/>
                <a:gd name="T37" fmla="*/ 9 h 12"/>
                <a:gd name="T38" fmla="*/ 9 w 11"/>
                <a:gd name="T39" fmla="*/ 9 h 12"/>
                <a:gd name="T40" fmla="*/ 7 w 11"/>
                <a:gd name="T41" fmla="*/ 11 h 12"/>
                <a:gd name="T42" fmla="*/ 6 w 11"/>
                <a:gd name="T43" fmla="*/ 11 h 12"/>
                <a:gd name="T44" fmla="*/ 4 w 11"/>
                <a:gd name="T45" fmla="*/ 11 h 12"/>
                <a:gd name="T46" fmla="*/ 4 w 11"/>
                <a:gd name="T47" fmla="*/ 11 h 12"/>
                <a:gd name="T48" fmla="*/ 3 w 11"/>
                <a:gd name="T49" fmla="*/ 11 h 12"/>
                <a:gd name="T50" fmla="*/ 2 w 11"/>
                <a:gd name="T51" fmla="*/ 11 h 12"/>
                <a:gd name="T52" fmla="*/ 0 w 11"/>
                <a:gd name="T53" fmla="*/ 11 h 12"/>
                <a:gd name="T54" fmla="*/ 0 w 11"/>
                <a:gd name="T55" fmla="*/ 11 h 12"/>
                <a:gd name="T56" fmla="*/ 0 w 11"/>
                <a:gd name="T57" fmla="*/ 9 h 12"/>
                <a:gd name="T58" fmla="*/ 0 w 11"/>
                <a:gd name="T59" fmla="*/ 9 h 12"/>
                <a:gd name="T60" fmla="*/ 0 w 11"/>
                <a:gd name="T61" fmla="*/ 8 h 12"/>
                <a:gd name="T62" fmla="*/ 0 w 11"/>
                <a:gd name="T63" fmla="*/ 7 h 12"/>
                <a:gd name="T64" fmla="*/ 0 w 11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3" name="Freeform 225"/>
            <p:cNvSpPr>
              <a:spLocks/>
            </p:cNvSpPr>
            <p:nvPr/>
          </p:nvSpPr>
          <p:spPr bwMode="auto">
            <a:xfrm>
              <a:off x="2156" y="1933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10 w 12"/>
                <a:gd name="T25" fmla="*/ 3 h 12"/>
                <a:gd name="T26" fmla="*/ 10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10 w 12"/>
                <a:gd name="T37" fmla="*/ 9 h 12"/>
                <a:gd name="T38" fmla="*/ 10 w 12"/>
                <a:gd name="T39" fmla="*/ 9 h 12"/>
                <a:gd name="T40" fmla="*/ 8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9 h 12"/>
                <a:gd name="T58" fmla="*/ 0 w 12"/>
                <a:gd name="T59" fmla="*/ 9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4" name="Freeform 226"/>
            <p:cNvSpPr>
              <a:spLocks/>
            </p:cNvSpPr>
            <p:nvPr/>
          </p:nvSpPr>
          <p:spPr bwMode="auto">
            <a:xfrm>
              <a:off x="2133" y="1933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4 h 11"/>
                <a:gd name="T6" fmla="*/ 0 w 12"/>
                <a:gd name="T7" fmla="*/ 3 h 11"/>
                <a:gd name="T8" fmla="*/ 1 w 12"/>
                <a:gd name="T9" fmla="*/ 1 h 11"/>
                <a:gd name="T10" fmla="*/ 1 w 12"/>
                <a:gd name="T11" fmla="*/ 1 h 11"/>
                <a:gd name="T12" fmla="*/ 2 w 12"/>
                <a:gd name="T13" fmla="*/ 0 h 11"/>
                <a:gd name="T14" fmla="*/ 4 w 12"/>
                <a:gd name="T15" fmla="*/ 0 h 11"/>
                <a:gd name="T16" fmla="*/ 5 w 12"/>
                <a:gd name="T17" fmla="*/ 0 h 11"/>
                <a:gd name="T18" fmla="*/ 5 w 12"/>
                <a:gd name="T19" fmla="*/ 0 h 11"/>
                <a:gd name="T20" fmla="*/ 7 w 12"/>
                <a:gd name="T21" fmla="*/ 1 h 11"/>
                <a:gd name="T22" fmla="*/ 7 w 12"/>
                <a:gd name="T23" fmla="*/ 1 h 11"/>
                <a:gd name="T24" fmla="*/ 9 w 12"/>
                <a:gd name="T25" fmla="*/ 3 h 11"/>
                <a:gd name="T26" fmla="*/ 9 w 12"/>
                <a:gd name="T27" fmla="*/ 4 h 11"/>
                <a:gd name="T28" fmla="*/ 9 w 12"/>
                <a:gd name="T29" fmla="*/ 5 h 11"/>
                <a:gd name="T30" fmla="*/ 9 w 12"/>
                <a:gd name="T31" fmla="*/ 5 h 11"/>
                <a:gd name="T32" fmla="*/ 9 w 12"/>
                <a:gd name="T33" fmla="*/ 7 h 11"/>
                <a:gd name="T34" fmla="*/ 9 w 12"/>
                <a:gd name="T35" fmla="*/ 8 h 11"/>
                <a:gd name="T36" fmla="*/ 9 w 12"/>
                <a:gd name="T37" fmla="*/ 9 h 11"/>
                <a:gd name="T38" fmla="*/ 9 w 12"/>
                <a:gd name="T39" fmla="*/ 9 h 11"/>
                <a:gd name="T40" fmla="*/ 7 w 12"/>
                <a:gd name="T41" fmla="*/ 10 h 11"/>
                <a:gd name="T42" fmla="*/ 7 w 12"/>
                <a:gd name="T43" fmla="*/ 10 h 11"/>
                <a:gd name="T44" fmla="*/ 5 w 12"/>
                <a:gd name="T45" fmla="*/ 10 h 11"/>
                <a:gd name="T46" fmla="*/ 5 w 12"/>
                <a:gd name="T47" fmla="*/ 10 h 11"/>
                <a:gd name="T48" fmla="*/ 4 w 12"/>
                <a:gd name="T49" fmla="*/ 10 h 11"/>
                <a:gd name="T50" fmla="*/ 2 w 12"/>
                <a:gd name="T51" fmla="*/ 10 h 11"/>
                <a:gd name="T52" fmla="*/ 1 w 12"/>
                <a:gd name="T53" fmla="*/ 10 h 11"/>
                <a:gd name="T54" fmla="*/ 1 w 12"/>
                <a:gd name="T55" fmla="*/ 10 h 11"/>
                <a:gd name="T56" fmla="*/ 0 w 12"/>
                <a:gd name="T57" fmla="*/ 9 h 11"/>
                <a:gd name="T58" fmla="*/ 0 w 12"/>
                <a:gd name="T59" fmla="*/ 9 h 11"/>
                <a:gd name="T60" fmla="*/ 0 w 12"/>
                <a:gd name="T61" fmla="*/ 8 h 11"/>
                <a:gd name="T62" fmla="*/ 0 w 12"/>
                <a:gd name="T63" fmla="*/ 7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5" name="Freeform 227"/>
            <p:cNvSpPr>
              <a:spLocks/>
            </p:cNvSpPr>
            <p:nvPr/>
          </p:nvSpPr>
          <p:spPr bwMode="auto">
            <a:xfrm>
              <a:off x="2164" y="1923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3 h 12"/>
                <a:gd name="T6" fmla="*/ 0 w 12"/>
                <a:gd name="T7" fmla="*/ 3 h 12"/>
                <a:gd name="T8" fmla="*/ 2 w 12"/>
                <a:gd name="T9" fmla="*/ 1 h 12"/>
                <a:gd name="T10" fmla="*/ 2 w 12"/>
                <a:gd name="T11" fmla="*/ 1 h 12"/>
                <a:gd name="T12" fmla="*/ 3 w 12"/>
                <a:gd name="T13" fmla="*/ 0 h 12"/>
                <a:gd name="T14" fmla="*/ 4 w 12"/>
                <a:gd name="T15" fmla="*/ 0 h 12"/>
                <a:gd name="T16" fmla="*/ 5 w 12"/>
                <a:gd name="T17" fmla="*/ 0 h 12"/>
                <a:gd name="T18" fmla="*/ 5 w 12"/>
                <a:gd name="T19" fmla="*/ 0 h 12"/>
                <a:gd name="T20" fmla="*/ 7 w 12"/>
                <a:gd name="T21" fmla="*/ 1 h 12"/>
                <a:gd name="T22" fmla="*/ 7 w 12"/>
                <a:gd name="T23" fmla="*/ 1 h 12"/>
                <a:gd name="T24" fmla="*/ 9 w 12"/>
                <a:gd name="T25" fmla="*/ 3 h 12"/>
                <a:gd name="T26" fmla="*/ 9 w 12"/>
                <a:gd name="T27" fmla="*/ 3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6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7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6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6" name="Freeform 228"/>
            <p:cNvSpPr>
              <a:spLocks/>
            </p:cNvSpPr>
            <p:nvPr/>
          </p:nvSpPr>
          <p:spPr bwMode="auto">
            <a:xfrm>
              <a:off x="2126" y="1923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3 h 12"/>
                <a:gd name="T6" fmla="*/ 0 w 12"/>
                <a:gd name="T7" fmla="*/ 3 h 12"/>
                <a:gd name="T8" fmla="*/ 2 w 12"/>
                <a:gd name="T9" fmla="*/ 1 h 12"/>
                <a:gd name="T10" fmla="*/ 2 w 12"/>
                <a:gd name="T11" fmla="*/ 1 h 12"/>
                <a:gd name="T12" fmla="*/ 3 w 12"/>
                <a:gd name="T13" fmla="*/ 0 h 12"/>
                <a:gd name="T14" fmla="*/ 4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7 w 12"/>
                <a:gd name="T21" fmla="*/ 1 h 12"/>
                <a:gd name="T22" fmla="*/ 7 w 12"/>
                <a:gd name="T23" fmla="*/ 1 h 12"/>
                <a:gd name="T24" fmla="*/ 9 w 12"/>
                <a:gd name="T25" fmla="*/ 3 h 12"/>
                <a:gd name="T26" fmla="*/ 9 w 12"/>
                <a:gd name="T27" fmla="*/ 3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6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7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6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7" name="Freeform 229"/>
            <p:cNvSpPr>
              <a:spLocks/>
            </p:cNvSpPr>
            <p:nvPr/>
          </p:nvSpPr>
          <p:spPr bwMode="auto">
            <a:xfrm>
              <a:off x="2158" y="1899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1 w 12"/>
                <a:gd name="T9" fmla="*/ 3 h 13"/>
                <a:gd name="T10" fmla="*/ 1 w 12"/>
                <a:gd name="T11" fmla="*/ 3 h 13"/>
                <a:gd name="T12" fmla="*/ 3 w 12"/>
                <a:gd name="T13" fmla="*/ 2 h 13"/>
                <a:gd name="T14" fmla="*/ 4 w 12"/>
                <a:gd name="T15" fmla="*/ 2 h 13"/>
                <a:gd name="T16" fmla="*/ 6 w 12"/>
                <a:gd name="T17" fmla="*/ 2 h 13"/>
                <a:gd name="T18" fmla="*/ 6 w 12"/>
                <a:gd name="T19" fmla="*/ 2 h 13"/>
                <a:gd name="T20" fmla="*/ 7 w 12"/>
                <a:gd name="T21" fmla="*/ 3 h 13"/>
                <a:gd name="T22" fmla="*/ 8 w 12"/>
                <a:gd name="T23" fmla="*/ 3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8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3 w 12"/>
                <a:gd name="T51" fmla="*/ 12 h 13"/>
                <a:gd name="T52" fmla="*/ 1 w 12"/>
                <a:gd name="T53" fmla="*/ 12 h 13"/>
                <a:gd name="T54" fmla="*/ 1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8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8" name="Freeform 230"/>
            <p:cNvSpPr>
              <a:spLocks/>
            </p:cNvSpPr>
            <p:nvPr/>
          </p:nvSpPr>
          <p:spPr bwMode="auto">
            <a:xfrm>
              <a:off x="2133" y="1902"/>
              <a:ext cx="13" cy="11"/>
            </a:xfrm>
            <a:custGeom>
              <a:avLst/>
              <a:gdLst>
                <a:gd name="T0" fmla="*/ 0 w 13"/>
                <a:gd name="T1" fmla="*/ 5 h 11"/>
                <a:gd name="T2" fmla="*/ 0 w 13"/>
                <a:gd name="T3" fmla="*/ 5 h 11"/>
                <a:gd name="T4" fmla="*/ 0 w 13"/>
                <a:gd name="T5" fmla="*/ 4 h 11"/>
                <a:gd name="T6" fmla="*/ 0 w 13"/>
                <a:gd name="T7" fmla="*/ 2 h 11"/>
                <a:gd name="T8" fmla="*/ 2 w 13"/>
                <a:gd name="T9" fmla="*/ 1 h 11"/>
                <a:gd name="T10" fmla="*/ 2 w 13"/>
                <a:gd name="T11" fmla="*/ 1 h 11"/>
                <a:gd name="T12" fmla="*/ 4 w 13"/>
                <a:gd name="T13" fmla="*/ 0 h 11"/>
                <a:gd name="T14" fmla="*/ 4 w 13"/>
                <a:gd name="T15" fmla="*/ 0 h 11"/>
                <a:gd name="T16" fmla="*/ 6 w 13"/>
                <a:gd name="T17" fmla="*/ 0 h 11"/>
                <a:gd name="T18" fmla="*/ 6 w 13"/>
                <a:gd name="T19" fmla="*/ 0 h 11"/>
                <a:gd name="T20" fmla="*/ 7 w 13"/>
                <a:gd name="T21" fmla="*/ 1 h 11"/>
                <a:gd name="T22" fmla="*/ 8 w 13"/>
                <a:gd name="T23" fmla="*/ 1 h 11"/>
                <a:gd name="T24" fmla="*/ 9 w 13"/>
                <a:gd name="T25" fmla="*/ 2 h 11"/>
                <a:gd name="T26" fmla="*/ 9 w 13"/>
                <a:gd name="T27" fmla="*/ 4 h 11"/>
                <a:gd name="T28" fmla="*/ 11 w 13"/>
                <a:gd name="T29" fmla="*/ 5 h 11"/>
                <a:gd name="T30" fmla="*/ 11 w 13"/>
                <a:gd name="T31" fmla="*/ 5 h 11"/>
                <a:gd name="T32" fmla="*/ 11 w 13"/>
                <a:gd name="T33" fmla="*/ 7 h 11"/>
                <a:gd name="T34" fmla="*/ 11 w 13"/>
                <a:gd name="T35" fmla="*/ 7 h 11"/>
                <a:gd name="T36" fmla="*/ 9 w 13"/>
                <a:gd name="T37" fmla="*/ 9 h 11"/>
                <a:gd name="T38" fmla="*/ 9 w 13"/>
                <a:gd name="T39" fmla="*/ 9 h 11"/>
                <a:gd name="T40" fmla="*/ 8 w 13"/>
                <a:gd name="T41" fmla="*/ 10 h 11"/>
                <a:gd name="T42" fmla="*/ 7 w 13"/>
                <a:gd name="T43" fmla="*/ 10 h 11"/>
                <a:gd name="T44" fmla="*/ 6 w 13"/>
                <a:gd name="T45" fmla="*/ 10 h 11"/>
                <a:gd name="T46" fmla="*/ 6 w 13"/>
                <a:gd name="T47" fmla="*/ 10 h 11"/>
                <a:gd name="T48" fmla="*/ 4 w 13"/>
                <a:gd name="T49" fmla="*/ 10 h 11"/>
                <a:gd name="T50" fmla="*/ 4 w 13"/>
                <a:gd name="T51" fmla="*/ 10 h 11"/>
                <a:gd name="T52" fmla="*/ 2 w 13"/>
                <a:gd name="T53" fmla="*/ 10 h 11"/>
                <a:gd name="T54" fmla="*/ 2 w 13"/>
                <a:gd name="T55" fmla="*/ 10 h 11"/>
                <a:gd name="T56" fmla="*/ 0 w 13"/>
                <a:gd name="T57" fmla="*/ 9 h 11"/>
                <a:gd name="T58" fmla="*/ 0 w 13"/>
                <a:gd name="T59" fmla="*/ 9 h 11"/>
                <a:gd name="T60" fmla="*/ 0 w 13"/>
                <a:gd name="T61" fmla="*/ 7 h 11"/>
                <a:gd name="T62" fmla="*/ 0 w 13"/>
                <a:gd name="T63" fmla="*/ 7 h 11"/>
                <a:gd name="T64" fmla="*/ 0 w 13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59" name="Freeform 231"/>
            <p:cNvSpPr>
              <a:spLocks/>
            </p:cNvSpPr>
            <p:nvPr/>
          </p:nvSpPr>
          <p:spPr bwMode="auto">
            <a:xfrm>
              <a:off x="2145" y="1897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2 w 12"/>
                <a:gd name="T9" fmla="*/ 2 h 13"/>
                <a:gd name="T10" fmla="*/ 2 w 12"/>
                <a:gd name="T11" fmla="*/ 2 h 13"/>
                <a:gd name="T12" fmla="*/ 4 w 12"/>
                <a:gd name="T13" fmla="*/ 1 h 13"/>
                <a:gd name="T14" fmla="*/ 4 w 12"/>
                <a:gd name="T15" fmla="*/ 1 h 13"/>
                <a:gd name="T16" fmla="*/ 6 w 12"/>
                <a:gd name="T17" fmla="*/ 1 h 13"/>
                <a:gd name="T18" fmla="*/ 6 w 12"/>
                <a:gd name="T19" fmla="*/ 1 h 13"/>
                <a:gd name="T20" fmla="*/ 7 w 12"/>
                <a:gd name="T21" fmla="*/ 2 h 13"/>
                <a:gd name="T22" fmla="*/ 8 w 12"/>
                <a:gd name="T23" fmla="*/ 2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7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4 w 12"/>
                <a:gd name="T51" fmla="*/ 12 h 13"/>
                <a:gd name="T52" fmla="*/ 2 w 12"/>
                <a:gd name="T53" fmla="*/ 12 h 13"/>
                <a:gd name="T54" fmla="*/ 2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7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0" name="Freeform 232"/>
            <p:cNvSpPr>
              <a:spLocks/>
            </p:cNvSpPr>
            <p:nvPr/>
          </p:nvSpPr>
          <p:spPr bwMode="auto">
            <a:xfrm>
              <a:off x="2164" y="1911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3 h 11"/>
                <a:gd name="T6" fmla="*/ 0 w 12"/>
                <a:gd name="T7" fmla="*/ 3 h 11"/>
                <a:gd name="T8" fmla="*/ 2 w 12"/>
                <a:gd name="T9" fmla="*/ 1 h 11"/>
                <a:gd name="T10" fmla="*/ 2 w 12"/>
                <a:gd name="T11" fmla="*/ 1 h 11"/>
                <a:gd name="T12" fmla="*/ 3 w 12"/>
                <a:gd name="T13" fmla="*/ 0 h 11"/>
                <a:gd name="T14" fmla="*/ 4 w 12"/>
                <a:gd name="T15" fmla="*/ 0 h 11"/>
                <a:gd name="T16" fmla="*/ 5 w 12"/>
                <a:gd name="T17" fmla="*/ 0 h 11"/>
                <a:gd name="T18" fmla="*/ 5 w 12"/>
                <a:gd name="T19" fmla="*/ 0 h 11"/>
                <a:gd name="T20" fmla="*/ 7 w 12"/>
                <a:gd name="T21" fmla="*/ 1 h 11"/>
                <a:gd name="T22" fmla="*/ 7 w 12"/>
                <a:gd name="T23" fmla="*/ 1 h 11"/>
                <a:gd name="T24" fmla="*/ 9 w 12"/>
                <a:gd name="T25" fmla="*/ 3 h 11"/>
                <a:gd name="T26" fmla="*/ 9 w 12"/>
                <a:gd name="T27" fmla="*/ 3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6 h 11"/>
                <a:gd name="T34" fmla="*/ 10 w 12"/>
                <a:gd name="T35" fmla="*/ 7 h 11"/>
                <a:gd name="T36" fmla="*/ 9 w 12"/>
                <a:gd name="T37" fmla="*/ 9 h 11"/>
                <a:gd name="T38" fmla="*/ 9 w 12"/>
                <a:gd name="T39" fmla="*/ 9 h 11"/>
                <a:gd name="T40" fmla="*/ 7 w 12"/>
                <a:gd name="T41" fmla="*/ 10 h 11"/>
                <a:gd name="T42" fmla="*/ 7 w 12"/>
                <a:gd name="T43" fmla="*/ 10 h 11"/>
                <a:gd name="T44" fmla="*/ 5 w 12"/>
                <a:gd name="T45" fmla="*/ 10 h 11"/>
                <a:gd name="T46" fmla="*/ 5 w 12"/>
                <a:gd name="T47" fmla="*/ 10 h 11"/>
                <a:gd name="T48" fmla="*/ 4 w 12"/>
                <a:gd name="T49" fmla="*/ 10 h 11"/>
                <a:gd name="T50" fmla="*/ 3 w 12"/>
                <a:gd name="T51" fmla="*/ 10 h 11"/>
                <a:gd name="T52" fmla="*/ 2 w 12"/>
                <a:gd name="T53" fmla="*/ 10 h 11"/>
                <a:gd name="T54" fmla="*/ 2 w 12"/>
                <a:gd name="T55" fmla="*/ 10 h 11"/>
                <a:gd name="T56" fmla="*/ 0 w 12"/>
                <a:gd name="T57" fmla="*/ 9 h 11"/>
                <a:gd name="T58" fmla="*/ 0 w 12"/>
                <a:gd name="T59" fmla="*/ 9 h 11"/>
                <a:gd name="T60" fmla="*/ 0 w 12"/>
                <a:gd name="T61" fmla="*/ 7 h 11"/>
                <a:gd name="T62" fmla="*/ 0 w 12"/>
                <a:gd name="T63" fmla="*/ 6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1" name="Freeform 233"/>
            <p:cNvSpPr>
              <a:spLocks/>
            </p:cNvSpPr>
            <p:nvPr/>
          </p:nvSpPr>
          <p:spPr bwMode="auto">
            <a:xfrm>
              <a:off x="2127" y="1911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3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3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6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3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6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6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3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6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2" name="Freeform 234"/>
            <p:cNvSpPr>
              <a:spLocks/>
            </p:cNvSpPr>
            <p:nvPr/>
          </p:nvSpPr>
          <p:spPr bwMode="auto">
            <a:xfrm>
              <a:off x="2144" y="1909"/>
              <a:ext cx="12" cy="13"/>
            </a:xfrm>
            <a:custGeom>
              <a:avLst/>
              <a:gdLst>
                <a:gd name="T0" fmla="*/ 0 w 12"/>
                <a:gd name="T1" fmla="*/ 7 h 13"/>
                <a:gd name="T2" fmla="*/ 0 w 12"/>
                <a:gd name="T3" fmla="*/ 7 h 13"/>
                <a:gd name="T4" fmla="*/ 0 w 12"/>
                <a:gd name="T5" fmla="*/ 5 h 13"/>
                <a:gd name="T6" fmla="*/ 0 w 12"/>
                <a:gd name="T7" fmla="*/ 4 h 13"/>
                <a:gd name="T8" fmla="*/ 1 w 12"/>
                <a:gd name="T9" fmla="*/ 2 h 13"/>
                <a:gd name="T10" fmla="*/ 1 w 12"/>
                <a:gd name="T11" fmla="*/ 2 h 13"/>
                <a:gd name="T12" fmla="*/ 3 w 12"/>
                <a:gd name="T13" fmla="*/ 2 h 13"/>
                <a:gd name="T14" fmla="*/ 4 w 12"/>
                <a:gd name="T15" fmla="*/ 2 h 13"/>
                <a:gd name="T16" fmla="*/ 5 w 12"/>
                <a:gd name="T17" fmla="*/ 2 h 13"/>
                <a:gd name="T18" fmla="*/ 5 w 12"/>
                <a:gd name="T19" fmla="*/ 2 h 13"/>
                <a:gd name="T20" fmla="*/ 7 w 12"/>
                <a:gd name="T21" fmla="*/ 2 h 13"/>
                <a:gd name="T22" fmla="*/ 8 w 12"/>
                <a:gd name="T23" fmla="*/ 2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7 h 13"/>
                <a:gd name="T30" fmla="*/ 10 w 12"/>
                <a:gd name="T31" fmla="*/ 7 h 13"/>
                <a:gd name="T32" fmla="*/ 10 w 12"/>
                <a:gd name="T33" fmla="*/ 8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5 w 12"/>
                <a:gd name="T45" fmla="*/ 12 h 13"/>
                <a:gd name="T46" fmla="*/ 5 w 12"/>
                <a:gd name="T47" fmla="*/ 12 h 13"/>
                <a:gd name="T48" fmla="*/ 4 w 12"/>
                <a:gd name="T49" fmla="*/ 12 h 13"/>
                <a:gd name="T50" fmla="*/ 3 w 12"/>
                <a:gd name="T51" fmla="*/ 12 h 13"/>
                <a:gd name="T52" fmla="*/ 1 w 12"/>
                <a:gd name="T53" fmla="*/ 12 h 13"/>
                <a:gd name="T54" fmla="*/ 1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8 h 13"/>
                <a:gd name="T64" fmla="*/ 0 w 12"/>
                <a:gd name="T65" fmla="*/ 7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3" name="Freeform 235"/>
            <p:cNvSpPr>
              <a:spLocks/>
            </p:cNvSpPr>
            <p:nvPr/>
          </p:nvSpPr>
          <p:spPr bwMode="auto">
            <a:xfrm>
              <a:off x="2139" y="1921"/>
              <a:ext cx="12" cy="13"/>
            </a:xfrm>
            <a:custGeom>
              <a:avLst/>
              <a:gdLst>
                <a:gd name="T0" fmla="*/ 0 w 12"/>
                <a:gd name="T1" fmla="*/ 7 h 13"/>
                <a:gd name="T2" fmla="*/ 0 w 12"/>
                <a:gd name="T3" fmla="*/ 7 h 13"/>
                <a:gd name="T4" fmla="*/ 0 w 12"/>
                <a:gd name="T5" fmla="*/ 5 h 13"/>
                <a:gd name="T6" fmla="*/ 0 w 12"/>
                <a:gd name="T7" fmla="*/ 4 h 13"/>
                <a:gd name="T8" fmla="*/ 1 w 12"/>
                <a:gd name="T9" fmla="*/ 2 h 13"/>
                <a:gd name="T10" fmla="*/ 1 w 12"/>
                <a:gd name="T11" fmla="*/ 2 h 13"/>
                <a:gd name="T12" fmla="*/ 3 w 12"/>
                <a:gd name="T13" fmla="*/ 2 h 13"/>
                <a:gd name="T14" fmla="*/ 4 w 12"/>
                <a:gd name="T15" fmla="*/ 2 h 13"/>
                <a:gd name="T16" fmla="*/ 6 w 12"/>
                <a:gd name="T17" fmla="*/ 2 h 13"/>
                <a:gd name="T18" fmla="*/ 6 w 12"/>
                <a:gd name="T19" fmla="*/ 2 h 13"/>
                <a:gd name="T20" fmla="*/ 7 w 12"/>
                <a:gd name="T21" fmla="*/ 2 h 13"/>
                <a:gd name="T22" fmla="*/ 8 w 12"/>
                <a:gd name="T23" fmla="*/ 2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7 h 13"/>
                <a:gd name="T30" fmla="*/ 10 w 12"/>
                <a:gd name="T31" fmla="*/ 7 h 13"/>
                <a:gd name="T32" fmla="*/ 10 w 12"/>
                <a:gd name="T33" fmla="*/ 8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3 w 12"/>
                <a:gd name="T51" fmla="*/ 12 h 13"/>
                <a:gd name="T52" fmla="*/ 1 w 12"/>
                <a:gd name="T53" fmla="*/ 12 h 13"/>
                <a:gd name="T54" fmla="*/ 1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8 h 13"/>
                <a:gd name="T64" fmla="*/ 0 w 12"/>
                <a:gd name="T65" fmla="*/ 7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4" name="Freeform 236"/>
            <p:cNvSpPr>
              <a:spLocks/>
            </p:cNvSpPr>
            <p:nvPr/>
          </p:nvSpPr>
          <p:spPr bwMode="auto">
            <a:xfrm>
              <a:off x="2151" y="1921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3 h 11"/>
                <a:gd name="T6" fmla="*/ 0 w 12"/>
                <a:gd name="T7" fmla="*/ 3 h 11"/>
                <a:gd name="T8" fmla="*/ 1 w 12"/>
                <a:gd name="T9" fmla="*/ 2 h 11"/>
                <a:gd name="T10" fmla="*/ 1 w 12"/>
                <a:gd name="T11" fmla="*/ 2 h 11"/>
                <a:gd name="T12" fmla="*/ 3 w 12"/>
                <a:gd name="T13" fmla="*/ 0 h 11"/>
                <a:gd name="T14" fmla="*/ 4 w 12"/>
                <a:gd name="T15" fmla="*/ 0 h 11"/>
                <a:gd name="T16" fmla="*/ 6 w 12"/>
                <a:gd name="T17" fmla="*/ 0 h 11"/>
                <a:gd name="T18" fmla="*/ 6 w 12"/>
                <a:gd name="T19" fmla="*/ 0 h 11"/>
                <a:gd name="T20" fmla="*/ 8 w 12"/>
                <a:gd name="T21" fmla="*/ 2 h 11"/>
                <a:gd name="T22" fmla="*/ 8 w 12"/>
                <a:gd name="T23" fmla="*/ 2 h 11"/>
                <a:gd name="T24" fmla="*/ 10 w 12"/>
                <a:gd name="T25" fmla="*/ 3 h 11"/>
                <a:gd name="T26" fmla="*/ 10 w 12"/>
                <a:gd name="T27" fmla="*/ 3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7 h 11"/>
                <a:gd name="T34" fmla="*/ 10 w 12"/>
                <a:gd name="T35" fmla="*/ 7 h 11"/>
                <a:gd name="T36" fmla="*/ 10 w 12"/>
                <a:gd name="T37" fmla="*/ 9 h 11"/>
                <a:gd name="T38" fmla="*/ 10 w 12"/>
                <a:gd name="T39" fmla="*/ 9 h 11"/>
                <a:gd name="T40" fmla="*/ 8 w 12"/>
                <a:gd name="T41" fmla="*/ 10 h 11"/>
                <a:gd name="T42" fmla="*/ 8 w 12"/>
                <a:gd name="T43" fmla="*/ 10 h 11"/>
                <a:gd name="T44" fmla="*/ 6 w 12"/>
                <a:gd name="T45" fmla="*/ 10 h 11"/>
                <a:gd name="T46" fmla="*/ 6 w 12"/>
                <a:gd name="T47" fmla="*/ 10 h 11"/>
                <a:gd name="T48" fmla="*/ 4 w 12"/>
                <a:gd name="T49" fmla="*/ 10 h 11"/>
                <a:gd name="T50" fmla="*/ 3 w 12"/>
                <a:gd name="T51" fmla="*/ 10 h 11"/>
                <a:gd name="T52" fmla="*/ 1 w 12"/>
                <a:gd name="T53" fmla="*/ 10 h 11"/>
                <a:gd name="T54" fmla="*/ 1 w 12"/>
                <a:gd name="T55" fmla="*/ 10 h 11"/>
                <a:gd name="T56" fmla="*/ 0 w 12"/>
                <a:gd name="T57" fmla="*/ 9 h 11"/>
                <a:gd name="T58" fmla="*/ 0 w 12"/>
                <a:gd name="T59" fmla="*/ 9 h 11"/>
                <a:gd name="T60" fmla="*/ 0 w 12"/>
                <a:gd name="T61" fmla="*/ 7 h 11"/>
                <a:gd name="T62" fmla="*/ 0 w 12"/>
                <a:gd name="T63" fmla="*/ 7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5" name="Freeform 237"/>
            <p:cNvSpPr>
              <a:spLocks/>
            </p:cNvSpPr>
            <p:nvPr/>
          </p:nvSpPr>
          <p:spPr bwMode="auto">
            <a:xfrm>
              <a:off x="1964" y="1735"/>
              <a:ext cx="190" cy="190"/>
            </a:xfrm>
            <a:custGeom>
              <a:avLst/>
              <a:gdLst>
                <a:gd name="T0" fmla="*/ 0 w 190"/>
                <a:gd name="T1" fmla="*/ 189 h 190"/>
                <a:gd name="T2" fmla="*/ 0 w 190"/>
                <a:gd name="T3" fmla="*/ 171 h 190"/>
                <a:gd name="T4" fmla="*/ 3 w 190"/>
                <a:gd name="T5" fmla="*/ 152 h 190"/>
                <a:gd name="T6" fmla="*/ 7 w 190"/>
                <a:gd name="T7" fmla="*/ 134 h 190"/>
                <a:gd name="T8" fmla="*/ 14 w 190"/>
                <a:gd name="T9" fmla="*/ 116 h 190"/>
                <a:gd name="T10" fmla="*/ 21 w 190"/>
                <a:gd name="T11" fmla="*/ 100 h 190"/>
                <a:gd name="T12" fmla="*/ 31 w 190"/>
                <a:gd name="T13" fmla="*/ 84 h 190"/>
                <a:gd name="T14" fmla="*/ 42 w 190"/>
                <a:gd name="T15" fmla="*/ 70 h 190"/>
                <a:gd name="T16" fmla="*/ 55 w 190"/>
                <a:gd name="T17" fmla="*/ 56 h 190"/>
                <a:gd name="T18" fmla="*/ 68 w 190"/>
                <a:gd name="T19" fmla="*/ 45 h 190"/>
                <a:gd name="T20" fmla="*/ 82 w 190"/>
                <a:gd name="T21" fmla="*/ 33 h 190"/>
                <a:gd name="T22" fmla="*/ 98 w 190"/>
                <a:gd name="T23" fmla="*/ 24 h 190"/>
                <a:gd name="T24" fmla="*/ 115 w 190"/>
                <a:gd name="T25" fmla="*/ 16 h 190"/>
                <a:gd name="T26" fmla="*/ 132 w 190"/>
                <a:gd name="T27" fmla="*/ 10 h 190"/>
                <a:gd name="T28" fmla="*/ 150 w 190"/>
                <a:gd name="T29" fmla="*/ 5 h 190"/>
                <a:gd name="T30" fmla="*/ 169 w 190"/>
                <a:gd name="T31" fmla="*/ 2 h 190"/>
                <a:gd name="T32" fmla="*/ 189 w 190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0">
                  <a:moveTo>
                    <a:pt x="0" y="189"/>
                  </a:moveTo>
                  <a:lnTo>
                    <a:pt x="0" y="171"/>
                  </a:lnTo>
                  <a:lnTo>
                    <a:pt x="3" y="152"/>
                  </a:lnTo>
                  <a:lnTo>
                    <a:pt x="7" y="134"/>
                  </a:lnTo>
                  <a:lnTo>
                    <a:pt x="14" y="116"/>
                  </a:lnTo>
                  <a:lnTo>
                    <a:pt x="21" y="100"/>
                  </a:lnTo>
                  <a:lnTo>
                    <a:pt x="31" y="84"/>
                  </a:lnTo>
                  <a:lnTo>
                    <a:pt x="42" y="70"/>
                  </a:lnTo>
                  <a:lnTo>
                    <a:pt x="55" y="56"/>
                  </a:lnTo>
                  <a:lnTo>
                    <a:pt x="68" y="45"/>
                  </a:lnTo>
                  <a:lnTo>
                    <a:pt x="82" y="33"/>
                  </a:lnTo>
                  <a:lnTo>
                    <a:pt x="98" y="24"/>
                  </a:lnTo>
                  <a:lnTo>
                    <a:pt x="115" y="16"/>
                  </a:lnTo>
                  <a:lnTo>
                    <a:pt x="132" y="10"/>
                  </a:lnTo>
                  <a:lnTo>
                    <a:pt x="150" y="5"/>
                  </a:lnTo>
                  <a:lnTo>
                    <a:pt x="169" y="2"/>
                  </a:lnTo>
                  <a:lnTo>
                    <a:pt x="189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6" name="Freeform 238"/>
            <p:cNvSpPr>
              <a:spLocks/>
            </p:cNvSpPr>
            <p:nvPr/>
          </p:nvSpPr>
          <p:spPr bwMode="auto">
            <a:xfrm>
              <a:off x="2153" y="1735"/>
              <a:ext cx="190" cy="190"/>
            </a:xfrm>
            <a:custGeom>
              <a:avLst/>
              <a:gdLst>
                <a:gd name="T0" fmla="*/ 0 w 190"/>
                <a:gd name="T1" fmla="*/ 0 h 190"/>
                <a:gd name="T2" fmla="*/ 18 w 190"/>
                <a:gd name="T3" fmla="*/ 2 h 190"/>
                <a:gd name="T4" fmla="*/ 37 w 190"/>
                <a:gd name="T5" fmla="*/ 5 h 190"/>
                <a:gd name="T6" fmla="*/ 55 w 190"/>
                <a:gd name="T7" fmla="*/ 10 h 190"/>
                <a:gd name="T8" fmla="*/ 73 w 190"/>
                <a:gd name="T9" fmla="*/ 16 h 190"/>
                <a:gd name="T10" fmla="*/ 89 w 190"/>
                <a:gd name="T11" fmla="*/ 24 h 190"/>
                <a:gd name="T12" fmla="*/ 105 w 190"/>
                <a:gd name="T13" fmla="*/ 33 h 190"/>
                <a:gd name="T14" fmla="*/ 120 w 190"/>
                <a:gd name="T15" fmla="*/ 45 h 190"/>
                <a:gd name="T16" fmla="*/ 133 w 190"/>
                <a:gd name="T17" fmla="*/ 56 h 190"/>
                <a:gd name="T18" fmla="*/ 145 w 190"/>
                <a:gd name="T19" fmla="*/ 70 h 190"/>
                <a:gd name="T20" fmla="*/ 156 w 190"/>
                <a:gd name="T21" fmla="*/ 84 h 190"/>
                <a:gd name="T22" fmla="*/ 165 w 190"/>
                <a:gd name="T23" fmla="*/ 100 h 190"/>
                <a:gd name="T24" fmla="*/ 174 w 190"/>
                <a:gd name="T25" fmla="*/ 116 h 190"/>
                <a:gd name="T26" fmla="*/ 180 w 190"/>
                <a:gd name="T27" fmla="*/ 134 h 190"/>
                <a:gd name="T28" fmla="*/ 185 w 190"/>
                <a:gd name="T29" fmla="*/ 152 h 190"/>
                <a:gd name="T30" fmla="*/ 188 w 190"/>
                <a:gd name="T31" fmla="*/ 171 h 190"/>
                <a:gd name="T32" fmla="*/ 189 w 190"/>
                <a:gd name="T33" fmla="*/ 189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0">
                  <a:moveTo>
                    <a:pt x="0" y="0"/>
                  </a:moveTo>
                  <a:lnTo>
                    <a:pt x="18" y="2"/>
                  </a:lnTo>
                  <a:lnTo>
                    <a:pt x="37" y="5"/>
                  </a:lnTo>
                  <a:lnTo>
                    <a:pt x="55" y="10"/>
                  </a:lnTo>
                  <a:lnTo>
                    <a:pt x="73" y="16"/>
                  </a:lnTo>
                  <a:lnTo>
                    <a:pt x="89" y="24"/>
                  </a:lnTo>
                  <a:lnTo>
                    <a:pt x="105" y="33"/>
                  </a:lnTo>
                  <a:lnTo>
                    <a:pt x="120" y="45"/>
                  </a:lnTo>
                  <a:lnTo>
                    <a:pt x="133" y="56"/>
                  </a:lnTo>
                  <a:lnTo>
                    <a:pt x="145" y="70"/>
                  </a:lnTo>
                  <a:lnTo>
                    <a:pt x="156" y="84"/>
                  </a:lnTo>
                  <a:lnTo>
                    <a:pt x="165" y="100"/>
                  </a:lnTo>
                  <a:lnTo>
                    <a:pt x="174" y="116"/>
                  </a:lnTo>
                  <a:lnTo>
                    <a:pt x="180" y="134"/>
                  </a:lnTo>
                  <a:lnTo>
                    <a:pt x="185" y="152"/>
                  </a:lnTo>
                  <a:lnTo>
                    <a:pt x="188" y="171"/>
                  </a:lnTo>
                  <a:lnTo>
                    <a:pt x="189" y="189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7" name="Freeform 239"/>
            <p:cNvSpPr>
              <a:spLocks/>
            </p:cNvSpPr>
            <p:nvPr/>
          </p:nvSpPr>
          <p:spPr bwMode="auto">
            <a:xfrm>
              <a:off x="2153" y="1924"/>
              <a:ext cx="190" cy="191"/>
            </a:xfrm>
            <a:custGeom>
              <a:avLst/>
              <a:gdLst>
                <a:gd name="T0" fmla="*/ 189 w 190"/>
                <a:gd name="T1" fmla="*/ 0 h 191"/>
                <a:gd name="T2" fmla="*/ 188 w 190"/>
                <a:gd name="T3" fmla="*/ 21 h 191"/>
                <a:gd name="T4" fmla="*/ 185 w 190"/>
                <a:gd name="T5" fmla="*/ 39 h 191"/>
                <a:gd name="T6" fmla="*/ 180 w 190"/>
                <a:gd name="T7" fmla="*/ 57 h 191"/>
                <a:gd name="T8" fmla="*/ 174 w 190"/>
                <a:gd name="T9" fmla="*/ 75 h 191"/>
                <a:gd name="T10" fmla="*/ 165 w 190"/>
                <a:gd name="T11" fmla="*/ 92 h 191"/>
                <a:gd name="T12" fmla="*/ 156 w 190"/>
                <a:gd name="T13" fmla="*/ 107 h 191"/>
                <a:gd name="T14" fmla="*/ 145 w 190"/>
                <a:gd name="T15" fmla="*/ 121 h 191"/>
                <a:gd name="T16" fmla="*/ 133 w 190"/>
                <a:gd name="T17" fmla="*/ 135 h 191"/>
                <a:gd name="T18" fmla="*/ 120 w 190"/>
                <a:gd name="T19" fmla="*/ 147 h 191"/>
                <a:gd name="T20" fmla="*/ 105 w 190"/>
                <a:gd name="T21" fmla="*/ 159 h 191"/>
                <a:gd name="T22" fmla="*/ 89 w 190"/>
                <a:gd name="T23" fmla="*/ 168 h 191"/>
                <a:gd name="T24" fmla="*/ 73 w 190"/>
                <a:gd name="T25" fmla="*/ 175 h 191"/>
                <a:gd name="T26" fmla="*/ 55 w 190"/>
                <a:gd name="T27" fmla="*/ 182 h 191"/>
                <a:gd name="T28" fmla="*/ 37 w 190"/>
                <a:gd name="T29" fmla="*/ 186 h 191"/>
                <a:gd name="T30" fmla="*/ 18 w 190"/>
                <a:gd name="T31" fmla="*/ 189 h 191"/>
                <a:gd name="T32" fmla="*/ 0 w 190"/>
                <a:gd name="T33" fmla="*/ 190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1">
                  <a:moveTo>
                    <a:pt x="189" y="0"/>
                  </a:moveTo>
                  <a:lnTo>
                    <a:pt x="188" y="21"/>
                  </a:lnTo>
                  <a:lnTo>
                    <a:pt x="185" y="39"/>
                  </a:lnTo>
                  <a:lnTo>
                    <a:pt x="180" y="57"/>
                  </a:lnTo>
                  <a:lnTo>
                    <a:pt x="174" y="75"/>
                  </a:lnTo>
                  <a:lnTo>
                    <a:pt x="165" y="92"/>
                  </a:lnTo>
                  <a:lnTo>
                    <a:pt x="156" y="107"/>
                  </a:lnTo>
                  <a:lnTo>
                    <a:pt x="145" y="121"/>
                  </a:lnTo>
                  <a:lnTo>
                    <a:pt x="133" y="135"/>
                  </a:lnTo>
                  <a:lnTo>
                    <a:pt x="120" y="147"/>
                  </a:lnTo>
                  <a:lnTo>
                    <a:pt x="105" y="159"/>
                  </a:lnTo>
                  <a:lnTo>
                    <a:pt x="89" y="168"/>
                  </a:lnTo>
                  <a:lnTo>
                    <a:pt x="73" y="175"/>
                  </a:lnTo>
                  <a:lnTo>
                    <a:pt x="55" y="182"/>
                  </a:lnTo>
                  <a:lnTo>
                    <a:pt x="37" y="186"/>
                  </a:lnTo>
                  <a:lnTo>
                    <a:pt x="18" y="189"/>
                  </a:lnTo>
                  <a:lnTo>
                    <a:pt x="0" y="19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8" name="Freeform 240"/>
            <p:cNvSpPr>
              <a:spLocks/>
            </p:cNvSpPr>
            <p:nvPr/>
          </p:nvSpPr>
          <p:spPr bwMode="auto">
            <a:xfrm>
              <a:off x="1964" y="1924"/>
              <a:ext cx="190" cy="191"/>
            </a:xfrm>
            <a:custGeom>
              <a:avLst/>
              <a:gdLst>
                <a:gd name="T0" fmla="*/ 189 w 190"/>
                <a:gd name="T1" fmla="*/ 190 h 191"/>
                <a:gd name="T2" fmla="*/ 169 w 190"/>
                <a:gd name="T3" fmla="*/ 189 h 191"/>
                <a:gd name="T4" fmla="*/ 150 w 190"/>
                <a:gd name="T5" fmla="*/ 186 h 191"/>
                <a:gd name="T6" fmla="*/ 132 w 190"/>
                <a:gd name="T7" fmla="*/ 182 h 191"/>
                <a:gd name="T8" fmla="*/ 115 w 190"/>
                <a:gd name="T9" fmla="*/ 175 h 191"/>
                <a:gd name="T10" fmla="*/ 98 w 190"/>
                <a:gd name="T11" fmla="*/ 168 h 191"/>
                <a:gd name="T12" fmla="*/ 82 w 190"/>
                <a:gd name="T13" fmla="*/ 159 h 191"/>
                <a:gd name="T14" fmla="*/ 68 w 190"/>
                <a:gd name="T15" fmla="*/ 147 h 191"/>
                <a:gd name="T16" fmla="*/ 55 w 190"/>
                <a:gd name="T17" fmla="*/ 135 h 191"/>
                <a:gd name="T18" fmla="*/ 42 w 190"/>
                <a:gd name="T19" fmla="*/ 121 h 191"/>
                <a:gd name="T20" fmla="*/ 31 w 190"/>
                <a:gd name="T21" fmla="*/ 107 h 191"/>
                <a:gd name="T22" fmla="*/ 21 w 190"/>
                <a:gd name="T23" fmla="*/ 92 h 191"/>
                <a:gd name="T24" fmla="*/ 14 w 190"/>
                <a:gd name="T25" fmla="*/ 75 h 191"/>
                <a:gd name="T26" fmla="*/ 7 w 190"/>
                <a:gd name="T27" fmla="*/ 57 h 191"/>
                <a:gd name="T28" fmla="*/ 3 w 190"/>
                <a:gd name="T29" fmla="*/ 39 h 191"/>
                <a:gd name="T30" fmla="*/ 0 w 190"/>
                <a:gd name="T31" fmla="*/ 21 h 191"/>
                <a:gd name="T32" fmla="*/ 0 w 190"/>
                <a:gd name="T33" fmla="*/ 0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1">
                  <a:moveTo>
                    <a:pt x="189" y="190"/>
                  </a:moveTo>
                  <a:lnTo>
                    <a:pt x="169" y="189"/>
                  </a:lnTo>
                  <a:lnTo>
                    <a:pt x="150" y="186"/>
                  </a:lnTo>
                  <a:lnTo>
                    <a:pt x="132" y="182"/>
                  </a:lnTo>
                  <a:lnTo>
                    <a:pt x="115" y="175"/>
                  </a:lnTo>
                  <a:lnTo>
                    <a:pt x="98" y="168"/>
                  </a:lnTo>
                  <a:lnTo>
                    <a:pt x="82" y="159"/>
                  </a:lnTo>
                  <a:lnTo>
                    <a:pt x="68" y="147"/>
                  </a:lnTo>
                  <a:lnTo>
                    <a:pt x="55" y="135"/>
                  </a:lnTo>
                  <a:lnTo>
                    <a:pt x="42" y="121"/>
                  </a:lnTo>
                  <a:lnTo>
                    <a:pt x="31" y="107"/>
                  </a:lnTo>
                  <a:lnTo>
                    <a:pt x="21" y="92"/>
                  </a:lnTo>
                  <a:lnTo>
                    <a:pt x="14" y="75"/>
                  </a:lnTo>
                  <a:lnTo>
                    <a:pt x="7" y="57"/>
                  </a:lnTo>
                  <a:lnTo>
                    <a:pt x="3" y="39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69" name="Line 241"/>
            <p:cNvSpPr>
              <a:spLocks noChangeShapeType="1"/>
            </p:cNvSpPr>
            <p:nvPr/>
          </p:nvSpPr>
          <p:spPr bwMode="auto">
            <a:xfrm>
              <a:off x="1964" y="1924"/>
              <a:ext cx="0" cy="0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0" name="Freeform 242"/>
            <p:cNvSpPr>
              <a:spLocks/>
            </p:cNvSpPr>
            <p:nvPr/>
          </p:nvSpPr>
          <p:spPr bwMode="auto">
            <a:xfrm>
              <a:off x="2153" y="1546"/>
              <a:ext cx="376" cy="569"/>
            </a:xfrm>
            <a:custGeom>
              <a:avLst/>
              <a:gdLst>
                <a:gd name="T0" fmla="*/ 326 w 376"/>
                <a:gd name="T1" fmla="*/ 568 h 569"/>
                <a:gd name="T2" fmla="*/ 351 w 376"/>
                <a:gd name="T3" fmla="*/ 509 h 569"/>
                <a:gd name="T4" fmla="*/ 368 w 376"/>
                <a:gd name="T5" fmla="*/ 452 h 569"/>
                <a:gd name="T6" fmla="*/ 375 w 376"/>
                <a:gd name="T7" fmla="*/ 397 h 569"/>
                <a:gd name="T8" fmla="*/ 375 w 376"/>
                <a:gd name="T9" fmla="*/ 344 h 569"/>
                <a:gd name="T10" fmla="*/ 367 w 376"/>
                <a:gd name="T11" fmla="*/ 295 h 569"/>
                <a:gd name="T12" fmla="*/ 353 w 376"/>
                <a:gd name="T13" fmla="*/ 248 h 569"/>
                <a:gd name="T14" fmla="*/ 334 w 376"/>
                <a:gd name="T15" fmla="*/ 205 h 569"/>
                <a:gd name="T16" fmla="*/ 309 w 376"/>
                <a:gd name="T17" fmla="*/ 164 h 569"/>
                <a:gd name="T18" fmla="*/ 278 w 376"/>
                <a:gd name="T19" fmla="*/ 128 h 569"/>
                <a:gd name="T20" fmla="*/ 244 w 376"/>
                <a:gd name="T21" fmla="*/ 96 h 569"/>
                <a:gd name="T22" fmla="*/ 208 w 376"/>
                <a:gd name="T23" fmla="*/ 68 h 569"/>
                <a:gd name="T24" fmla="*/ 169 w 376"/>
                <a:gd name="T25" fmla="*/ 44 h 569"/>
                <a:gd name="T26" fmla="*/ 127 w 376"/>
                <a:gd name="T27" fmla="*/ 25 h 569"/>
                <a:gd name="T28" fmla="*/ 85 w 376"/>
                <a:gd name="T29" fmla="*/ 11 h 569"/>
                <a:gd name="T30" fmla="*/ 42 w 376"/>
                <a:gd name="T31" fmla="*/ 3 h 569"/>
                <a:gd name="T32" fmla="*/ 0 w 376"/>
                <a:gd name="T33" fmla="*/ 0 h 5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569">
                  <a:moveTo>
                    <a:pt x="326" y="568"/>
                  </a:moveTo>
                  <a:lnTo>
                    <a:pt x="351" y="509"/>
                  </a:lnTo>
                  <a:lnTo>
                    <a:pt x="368" y="452"/>
                  </a:lnTo>
                  <a:lnTo>
                    <a:pt x="375" y="397"/>
                  </a:lnTo>
                  <a:lnTo>
                    <a:pt x="375" y="344"/>
                  </a:lnTo>
                  <a:lnTo>
                    <a:pt x="367" y="295"/>
                  </a:lnTo>
                  <a:lnTo>
                    <a:pt x="353" y="248"/>
                  </a:lnTo>
                  <a:lnTo>
                    <a:pt x="334" y="205"/>
                  </a:lnTo>
                  <a:lnTo>
                    <a:pt x="309" y="164"/>
                  </a:lnTo>
                  <a:lnTo>
                    <a:pt x="278" y="128"/>
                  </a:lnTo>
                  <a:lnTo>
                    <a:pt x="244" y="96"/>
                  </a:lnTo>
                  <a:lnTo>
                    <a:pt x="208" y="68"/>
                  </a:lnTo>
                  <a:lnTo>
                    <a:pt x="169" y="44"/>
                  </a:lnTo>
                  <a:lnTo>
                    <a:pt x="127" y="25"/>
                  </a:lnTo>
                  <a:lnTo>
                    <a:pt x="85" y="11"/>
                  </a:lnTo>
                  <a:lnTo>
                    <a:pt x="42" y="3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1" name="Freeform 243"/>
            <p:cNvSpPr>
              <a:spLocks/>
            </p:cNvSpPr>
            <p:nvPr/>
          </p:nvSpPr>
          <p:spPr bwMode="auto">
            <a:xfrm>
              <a:off x="1776" y="1546"/>
              <a:ext cx="378" cy="569"/>
            </a:xfrm>
            <a:custGeom>
              <a:avLst/>
              <a:gdLst>
                <a:gd name="T0" fmla="*/ 377 w 378"/>
                <a:gd name="T1" fmla="*/ 0 h 569"/>
                <a:gd name="T2" fmla="*/ 327 w 378"/>
                <a:gd name="T3" fmla="*/ 4 h 569"/>
                <a:gd name="T4" fmla="*/ 279 w 378"/>
                <a:gd name="T5" fmla="*/ 13 h 569"/>
                <a:gd name="T6" fmla="*/ 233 w 378"/>
                <a:gd name="T7" fmla="*/ 29 h 569"/>
                <a:gd name="T8" fmla="*/ 191 w 378"/>
                <a:gd name="T9" fmla="*/ 49 h 569"/>
                <a:gd name="T10" fmla="*/ 151 w 378"/>
                <a:gd name="T11" fmla="*/ 75 h 569"/>
                <a:gd name="T12" fmla="*/ 116 w 378"/>
                <a:gd name="T13" fmla="*/ 106 h 569"/>
                <a:gd name="T14" fmla="*/ 83 w 378"/>
                <a:gd name="T15" fmla="*/ 140 h 569"/>
                <a:gd name="T16" fmla="*/ 56 w 378"/>
                <a:gd name="T17" fmla="*/ 178 h 569"/>
                <a:gd name="T18" fmla="*/ 33 w 378"/>
                <a:gd name="T19" fmla="*/ 220 h 569"/>
                <a:gd name="T20" fmla="*/ 16 w 378"/>
                <a:gd name="T21" fmla="*/ 264 h 569"/>
                <a:gd name="T22" fmla="*/ 4 w 378"/>
                <a:gd name="T23" fmla="*/ 311 h 569"/>
                <a:gd name="T24" fmla="*/ 0 w 378"/>
                <a:gd name="T25" fmla="*/ 360 h 569"/>
                <a:gd name="T26" fmla="*/ 1 w 378"/>
                <a:gd name="T27" fmla="*/ 411 h 569"/>
                <a:gd name="T28" fmla="*/ 10 w 378"/>
                <a:gd name="T29" fmla="*/ 463 h 569"/>
                <a:gd name="T30" fmla="*/ 26 w 378"/>
                <a:gd name="T31" fmla="*/ 515 h 569"/>
                <a:gd name="T32" fmla="*/ 51 w 378"/>
                <a:gd name="T33" fmla="*/ 568 h 5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8" h="569">
                  <a:moveTo>
                    <a:pt x="377" y="0"/>
                  </a:moveTo>
                  <a:lnTo>
                    <a:pt x="327" y="4"/>
                  </a:lnTo>
                  <a:lnTo>
                    <a:pt x="279" y="13"/>
                  </a:lnTo>
                  <a:lnTo>
                    <a:pt x="233" y="29"/>
                  </a:lnTo>
                  <a:lnTo>
                    <a:pt x="191" y="49"/>
                  </a:lnTo>
                  <a:lnTo>
                    <a:pt x="151" y="75"/>
                  </a:lnTo>
                  <a:lnTo>
                    <a:pt x="116" y="106"/>
                  </a:lnTo>
                  <a:lnTo>
                    <a:pt x="83" y="140"/>
                  </a:lnTo>
                  <a:lnTo>
                    <a:pt x="56" y="178"/>
                  </a:lnTo>
                  <a:lnTo>
                    <a:pt x="33" y="220"/>
                  </a:lnTo>
                  <a:lnTo>
                    <a:pt x="16" y="264"/>
                  </a:lnTo>
                  <a:lnTo>
                    <a:pt x="4" y="311"/>
                  </a:lnTo>
                  <a:lnTo>
                    <a:pt x="0" y="360"/>
                  </a:lnTo>
                  <a:lnTo>
                    <a:pt x="1" y="411"/>
                  </a:lnTo>
                  <a:lnTo>
                    <a:pt x="10" y="463"/>
                  </a:lnTo>
                  <a:lnTo>
                    <a:pt x="26" y="515"/>
                  </a:lnTo>
                  <a:lnTo>
                    <a:pt x="51" y="568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2" name="Freeform 244"/>
            <p:cNvSpPr>
              <a:spLocks/>
            </p:cNvSpPr>
            <p:nvPr/>
          </p:nvSpPr>
          <p:spPr bwMode="auto">
            <a:xfrm>
              <a:off x="2153" y="1357"/>
              <a:ext cx="575" cy="758"/>
            </a:xfrm>
            <a:custGeom>
              <a:avLst/>
              <a:gdLst>
                <a:gd name="T0" fmla="*/ 541 w 575"/>
                <a:gd name="T1" fmla="*/ 757 h 758"/>
                <a:gd name="T2" fmla="*/ 561 w 575"/>
                <a:gd name="T3" fmla="*/ 686 h 758"/>
                <a:gd name="T4" fmla="*/ 572 w 575"/>
                <a:gd name="T5" fmla="*/ 616 h 758"/>
                <a:gd name="T6" fmla="*/ 574 w 575"/>
                <a:gd name="T7" fmla="*/ 547 h 758"/>
                <a:gd name="T8" fmla="*/ 567 w 575"/>
                <a:gd name="T9" fmla="*/ 479 h 758"/>
                <a:gd name="T10" fmla="*/ 552 w 575"/>
                <a:gd name="T11" fmla="*/ 414 h 758"/>
                <a:gd name="T12" fmla="*/ 529 w 575"/>
                <a:gd name="T13" fmla="*/ 351 h 758"/>
                <a:gd name="T14" fmla="*/ 499 w 575"/>
                <a:gd name="T15" fmla="*/ 292 h 758"/>
                <a:gd name="T16" fmla="*/ 464 w 575"/>
                <a:gd name="T17" fmla="*/ 236 h 758"/>
                <a:gd name="T18" fmla="*/ 421 w 575"/>
                <a:gd name="T19" fmla="*/ 186 h 758"/>
                <a:gd name="T20" fmla="*/ 373 w 575"/>
                <a:gd name="T21" fmla="*/ 140 h 758"/>
                <a:gd name="T22" fmla="*/ 320 w 575"/>
                <a:gd name="T23" fmla="*/ 100 h 758"/>
                <a:gd name="T24" fmla="*/ 263 w 575"/>
                <a:gd name="T25" fmla="*/ 65 h 758"/>
                <a:gd name="T26" fmla="*/ 201 w 575"/>
                <a:gd name="T27" fmla="*/ 38 h 758"/>
                <a:gd name="T28" fmla="*/ 137 w 575"/>
                <a:gd name="T29" fmla="*/ 17 h 758"/>
                <a:gd name="T30" fmla="*/ 70 w 575"/>
                <a:gd name="T31" fmla="*/ 4 h 758"/>
                <a:gd name="T32" fmla="*/ 0 w 575"/>
                <a:gd name="T33" fmla="*/ 0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5" h="758">
                  <a:moveTo>
                    <a:pt x="541" y="757"/>
                  </a:moveTo>
                  <a:lnTo>
                    <a:pt x="561" y="686"/>
                  </a:lnTo>
                  <a:lnTo>
                    <a:pt x="572" y="616"/>
                  </a:lnTo>
                  <a:lnTo>
                    <a:pt x="574" y="547"/>
                  </a:lnTo>
                  <a:lnTo>
                    <a:pt x="567" y="479"/>
                  </a:lnTo>
                  <a:lnTo>
                    <a:pt x="552" y="414"/>
                  </a:lnTo>
                  <a:lnTo>
                    <a:pt x="529" y="351"/>
                  </a:lnTo>
                  <a:lnTo>
                    <a:pt x="499" y="292"/>
                  </a:lnTo>
                  <a:lnTo>
                    <a:pt x="464" y="236"/>
                  </a:lnTo>
                  <a:lnTo>
                    <a:pt x="421" y="186"/>
                  </a:lnTo>
                  <a:lnTo>
                    <a:pt x="373" y="140"/>
                  </a:lnTo>
                  <a:lnTo>
                    <a:pt x="320" y="100"/>
                  </a:lnTo>
                  <a:lnTo>
                    <a:pt x="263" y="65"/>
                  </a:lnTo>
                  <a:lnTo>
                    <a:pt x="201" y="38"/>
                  </a:lnTo>
                  <a:lnTo>
                    <a:pt x="137" y="17"/>
                  </a:lnTo>
                  <a:lnTo>
                    <a:pt x="70" y="4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3" name="Freeform 245"/>
            <p:cNvSpPr>
              <a:spLocks/>
            </p:cNvSpPr>
            <p:nvPr/>
          </p:nvSpPr>
          <p:spPr bwMode="auto">
            <a:xfrm>
              <a:off x="1588" y="1357"/>
              <a:ext cx="566" cy="758"/>
            </a:xfrm>
            <a:custGeom>
              <a:avLst/>
              <a:gdLst>
                <a:gd name="T0" fmla="*/ 565 w 566"/>
                <a:gd name="T1" fmla="*/ 0 h 758"/>
                <a:gd name="T2" fmla="*/ 498 w 566"/>
                <a:gd name="T3" fmla="*/ 4 h 758"/>
                <a:gd name="T4" fmla="*/ 433 w 566"/>
                <a:gd name="T5" fmla="*/ 16 h 758"/>
                <a:gd name="T6" fmla="*/ 371 w 566"/>
                <a:gd name="T7" fmla="*/ 35 h 758"/>
                <a:gd name="T8" fmla="*/ 312 w 566"/>
                <a:gd name="T9" fmla="*/ 60 h 758"/>
                <a:gd name="T10" fmla="*/ 256 w 566"/>
                <a:gd name="T11" fmla="*/ 93 h 758"/>
                <a:gd name="T12" fmla="*/ 204 w 566"/>
                <a:gd name="T13" fmla="*/ 130 h 758"/>
                <a:gd name="T14" fmla="*/ 157 w 566"/>
                <a:gd name="T15" fmla="*/ 174 h 758"/>
                <a:gd name="T16" fmla="*/ 115 w 566"/>
                <a:gd name="T17" fmla="*/ 223 h 758"/>
                <a:gd name="T18" fmla="*/ 78 w 566"/>
                <a:gd name="T19" fmla="*/ 277 h 758"/>
                <a:gd name="T20" fmla="*/ 48 w 566"/>
                <a:gd name="T21" fmla="*/ 335 h 758"/>
                <a:gd name="T22" fmla="*/ 24 w 566"/>
                <a:gd name="T23" fmla="*/ 398 h 758"/>
                <a:gd name="T24" fmla="*/ 9 w 566"/>
                <a:gd name="T25" fmla="*/ 464 h 758"/>
                <a:gd name="T26" fmla="*/ 0 w 566"/>
                <a:gd name="T27" fmla="*/ 534 h 758"/>
                <a:gd name="T28" fmla="*/ 0 w 566"/>
                <a:gd name="T29" fmla="*/ 606 h 758"/>
                <a:gd name="T30" fmla="*/ 9 w 566"/>
                <a:gd name="T31" fmla="*/ 680 h 758"/>
                <a:gd name="T32" fmla="*/ 29 w 566"/>
                <a:gd name="T33" fmla="*/ 757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6" h="758">
                  <a:moveTo>
                    <a:pt x="565" y="0"/>
                  </a:moveTo>
                  <a:lnTo>
                    <a:pt x="498" y="4"/>
                  </a:lnTo>
                  <a:lnTo>
                    <a:pt x="433" y="16"/>
                  </a:lnTo>
                  <a:lnTo>
                    <a:pt x="371" y="35"/>
                  </a:lnTo>
                  <a:lnTo>
                    <a:pt x="312" y="60"/>
                  </a:lnTo>
                  <a:lnTo>
                    <a:pt x="256" y="93"/>
                  </a:lnTo>
                  <a:lnTo>
                    <a:pt x="204" y="130"/>
                  </a:lnTo>
                  <a:lnTo>
                    <a:pt x="157" y="174"/>
                  </a:lnTo>
                  <a:lnTo>
                    <a:pt x="115" y="223"/>
                  </a:lnTo>
                  <a:lnTo>
                    <a:pt x="78" y="277"/>
                  </a:lnTo>
                  <a:lnTo>
                    <a:pt x="48" y="335"/>
                  </a:lnTo>
                  <a:lnTo>
                    <a:pt x="24" y="398"/>
                  </a:lnTo>
                  <a:lnTo>
                    <a:pt x="9" y="464"/>
                  </a:lnTo>
                  <a:lnTo>
                    <a:pt x="0" y="534"/>
                  </a:lnTo>
                  <a:lnTo>
                    <a:pt x="0" y="606"/>
                  </a:lnTo>
                  <a:lnTo>
                    <a:pt x="9" y="680"/>
                  </a:lnTo>
                  <a:lnTo>
                    <a:pt x="29" y="757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4" name="Freeform 246"/>
            <p:cNvSpPr>
              <a:spLocks/>
            </p:cNvSpPr>
            <p:nvPr/>
          </p:nvSpPr>
          <p:spPr bwMode="auto">
            <a:xfrm>
              <a:off x="2153" y="1167"/>
              <a:ext cx="760" cy="948"/>
            </a:xfrm>
            <a:custGeom>
              <a:avLst/>
              <a:gdLst>
                <a:gd name="T0" fmla="*/ 731 w 760"/>
                <a:gd name="T1" fmla="*/ 947 h 948"/>
                <a:gd name="T2" fmla="*/ 751 w 760"/>
                <a:gd name="T3" fmla="*/ 851 h 948"/>
                <a:gd name="T4" fmla="*/ 759 w 760"/>
                <a:gd name="T5" fmla="*/ 757 h 948"/>
                <a:gd name="T6" fmla="*/ 755 w 760"/>
                <a:gd name="T7" fmla="*/ 667 h 948"/>
                <a:gd name="T8" fmla="*/ 740 w 760"/>
                <a:gd name="T9" fmla="*/ 580 h 948"/>
                <a:gd name="T10" fmla="*/ 714 w 760"/>
                <a:gd name="T11" fmla="*/ 497 h 948"/>
                <a:gd name="T12" fmla="*/ 680 w 760"/>
                <a:gd name="T13" fmla="*/ 419 h 948"/>
                <a:gd name="T14" fmla="*/ 637 w 760"/>
                <a:gd name="T15" fmla="*/ 347 h 948"/>
                <a:gd name="T16" fmla="*/ 586 w 760"/>
                <a:gd name="T17" fmla="*/ 279 h 948"/>
                <a:gd name="T18" fmla="*/ 527 w 760"/>
                <a:gd name="T19" fmla="*/ 218 h 948"/>
                <a:gd name="T20" fmla="*/ 463 w 760"/>
                <a:gd name="T21" fmla="*/ 163 h 948"/>
                <a:gd name="T22" fmla="*/ 394 w 760"/>
                <a:gd name="T23" fmla="*/ 116 h 948"/>
                <a:gd name="T24" fmla="*/ 321 w 760"/>
                <a:gd name="T25" fmla="*/ 75 h 948"/>
                <a:gd name="T26" fmla="*/ 243 w 760"/>
                <a:gd name="T27" fmla="*/ 44 h 948"/>
                <a:gd name="T28" fmla="*/ 163 w 760"/>
                <a:gd name="T29" fmla="*/ 20 h 948"/>
                <a:gd name="T30" fmla="*/ 82 w 760"/>
                <a:gd name="T31" fmla="*/ 6 h 948"/>
                <a:gd name="T32" fmla="*/ 0 w 760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0" h="948">
                  <a:moveTo>
                    <a:pt x="731" y="947"/>
                  </a:moveTo>
                  <a:lnTo>
                    <a:pt x="751" y="851"/>
                  </a:lnTo>
                  <a:lnTo>
                    <a:pt x="759" y="757"/>
                  </a:lnTo>
                  <a:lnTo>
                    <a:pt x="755" y="667"/>
                  </a:lnTo>
                  <a:lnTo>
                    <a:pt x="740" y="580"/>
                  </a:lnTo>
                  <a:lnTo>
                    <a:pt x="714" y="497"/>
                  </a:lnTo>
                  <a:lnTo>
                    <a:pt x="680" y="419"/>
                  </a:lnTo>
                  <a:lnTo>
                    <a:pt x="637" y="347"/>
                  </a:lnTo>
                  <a:lnTo>
                    <a:pt x="586" y="279"/>
                  </a:lnTo>
                  <a:lnTo>
                    <a:pt x="527" y="218"/>
                  </a:lnTo>
                  <a:lnTo>
                    <a:pt x="463" y="163"/>
                  </a:lnTo>
                  <a:lnTo>
                    <a:pt x="394" y="116"/>
                  </a:lnTo>
                  <a:lnTo>
                    <a:pt x="321" y="75"/>
                  </a:lnTo>
                  <a:lnTo>
                    <a:pt x="243" y="44"/>
                  </a:lnTo>
                  <a:lnTo>
                    <a:pt x="163" y="20"/>
                  </a:lnTo>
                  <a:lnTo>
                    <a:pt x="82" y="6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5" name="Freeform 247"/>
            <p:cNvSpPr>
              <a:spLocks/>
            </p:cNvSpPr>
            <p:nvPr/>
          </p:nvSpPr>
          <p:spPr bwMode="auto">
            <a:xfrm>
              <a:off x="1397" y="1167"/>
              <a:ext cx="757" cy="948"/>
            </a:xfrm>
            <a:custGeom>
              <a:avLst/>
              <a:gdLst>
                <a:gd name="T0" fmla="*/ 756 w 757"/>
                <a:gd name="T1" fmla="*/ 0 h 948"/>
                <a:gd name="T2" fmla="*/ 672 w 757"/>
                <a:gd name="T3" fmla="*/ 6 h 948"/>
                <a:gd name="T4" fmla="*/ 590 w 757"/>
                <a:gd name="T5" fmla="*/ 20 h 948"/>
                <a:gd name="T6" fmla="*/ 510 w 757"/>
                <a:gd name="T7" fmla="*/ 43 h 948"/>
                <a:gd name="T8" fmla="*/ 434 w 757"/>
                <a:gd name="T9" fmla="*/ 74 h 948"/>
                <a:gd name="T10" fmla="*/ 361 w 757"/>
                <a:gd name="T11" fmla="*/ 114 h 948"/>
                <a:gd name="T12" fmla="*/ 293 w 757"/>
                <a:gd name="T13" fmla="*/ 161 h 948"/>
                <a:gd name="T14" fmla="*/ 230 w 757"/>
                <a:gd name="T15" fmla="*/ 215 h 948"/>
                <a:gd name="T16" fmla="*/ 173 w 757"/>
                <a:gd name="T17" fmla="*/ 275 h 948"/>
                <a:gd name="T18" fmla="*/ 122 w 757"/>
                <a:gd name="T19" fmla="*/ 342 h 948"/>
                <a:gd name="T20" fmla="*/ 80 w 757"/>
                <a:gd name="T21" fmla="*/ 415 h 948"/>
                <a:gd name="T22" fmla="*/ 45 w 757"/>
                <a:gd name="T23" fmla="*/ 492 h 948"/>
                <a:gd name="T24" fmla="*/ 21 w 757"/>
                <a:gd name="T25" fmla="*/ 575 h 948"/>
                <a:gd name="T26" fmla="*/ 5 w 757"/>
                <a:gd name="T27" fmla="*/ 663 h 948"/>
                <a:gd name="T28" fmla="*/ 0 w 757"/>
                <a:gd name="T29" fmla="*/ 754 h 948"/>
                <a:gd name="T30" fmla="*/ 6 w 757"/>
                <a:gd name="T31" fmla="*/ 849 h 948"/>
                <a:gd name="T32" fmla="*/ 25 w 757"/>
                <a:gd name="T33" fmla="*/ 947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7" h="948">
                  <a:moveTo>
                    <a:pt x="756" y="0"/>
                  </a:moveTo>
                  <a:lnTo>
                    <a:pt x="672" y="6"/>
                  </a:lnTo>
                  <a:lnTo>
                    <a:pt x="590" y="20"/>
                  </a:lnTo>
                  <a:lnTo>
                    <a:pt x="510" y="43"/>
                  </a:lnTo>
                  <a:lnTo>
                    <a:pt x="434" y="74"/>
                  </a:lnTo>
                  <a:lnTo>
                    <a:pt x="361" y="114"/>
                  </a:lnTo>
                  <a:lnTo>
                    <a:pt x="293" y="161"/>
                  </a:lnTo>
                  <a:lnTo>
                    <a:pt x="230" y="215"/>
                  </a:lnTo>
                  <a:lnTo>
                    <a:pt x="173" y="275"/>
                  </a:lnTo>
                  <a:lnTo>
                    <a:pt x="122" y="342"/>
                  </a:lnTo>
                  <a:lnTo>
                    <a:pt x="80" y="415"/>
                  </a:lnTo>
                  <a:lnTo>
                    <a:pt x="45" y="492"/>
                  </a:lnTo>
                  <a:lnTo>
                    <a:pt x="21" y="575"/>
                  </a:lnTo>
                  <a:lnTo>
                    <a:pt x="5" y="663"/>
                  </a:lnTo>
                  <a:lnTo>
                    <a:pt x="0" y="754"/>
                  </a:lnTo>
                  <a:lnTo>
                    <a:pt x="6" y="849"/>
                  </a:lnTo>
                  <a:lnTo>
                    <a:pt x="25" y="947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6" name="Freeform 248"/>
            <p:cNvSpPr>
              <a:spLocks/>
            </p:cNvSpPr>
            <p:nvPr/>
          </p:nvSpPr>
          <p:spPr bwMode="auto">
            <a:xfrm>
              <a:off x="2153" y="978"/>
              <a:ext cx="945" cy="1137"/>
            </a:xfrm>
            <a:custGeom>
              <a:avLst/>
              <a:gdLst>
                <a:gd name="T0" fmla="*/ 925 w 945"/>
                <a:gd name="T1" fmla="*/ 1136 h 1137"/>
                <a:gd name="T2" fmla="*/ 941 w 945"/>
                <a:gd name="T3" fmla="*/ 1018 h 1137"/>
                <a:gd name="T4" fmla="*/ 944 w 945"/>
                <a:gd name="T5" fmla="*/ 903 h 1137"/>
                <a:gd name="T6" fmla="*/ 933 w 945"/>
                <a:gd name="T7" fmla="*/ 793 h 1137"/>
                <a:gd name="T8" fmla="*/ 911 w 945"/>
                <a:gd name="T9" fmla="*/ 688 h 1137"/>
                <a:gd name="T10" fmla="*/ 877 w 945"/>
                <a:gd name="T11" fmla="*/ 589 h 1137"/>
                <a:gd name="T12" fmla="*/ 833 w 945"/>
                <a:gd name="T13" fmla="*/ 495 h 1137"/>
                <a:gd name="T14" fmla="*/ 779 w 945"/>
                <a:gd name="T15" fmla="*/ 408 h 1137"/>
                <a:gd name="T16" fmla="*/ 716 w 945"/>
                <a:gd name="T17" fmla="*/ 327 h 1137"/>
                <a:gd name="T18" fmla="*/ 645 w 945"/>
                <a:gd name="T19" fmla="*/ 255 h 1137"/>
                <a:gd name="T20" fmla="*/ 567 w 945"/>
                <a:gd name="T21" fmla="*/ 191 h 1137"/>
                <a:gd name="T22" fmla="*/ 484 w 945"/>
                <a:gd name="T23" fmla="*/ 136 h 1137"/>
                <a:gd name="T24" fmla="*/ 394 w 945"/>
                <a:gd name="T25" fmla="*/ 88 h 1137"/>
                <a:gd name="T26" fmla="*/ 300 w 945"/>
                <a:gd name="T27" fmla="*/ 50 h 1137"/>
                <a:gd name="T28" fmla="*/ 203 w 945"/>
                <a:gd name="T29" fmla="*/ 23 h 1137"/>
                <a:gd name="T30" fmla="*/ 102 w 945"/>
                <a:gd name="T31" fmla="*/ 6 h 1137"/>
                <a:gd name="T32" fmla="*/ 0 w 945"/>
                <a:gd name="T33" fmla="*/ 0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5" h="1137">
                  <a:moveTo>
                    <a:pt x="925" y="1136"/>
                  </a:moveTo>
                  <a:lnTo>
                    <a:pt x="941" y="1018"/>
                  </a:lnTo>
                  <a:lnTo>
                    <a:pt x="944" y="903"/>
                  </a:lnTo>
                  <a:lnTo>
                    <a:pt x="933" y="793"/>
                  </a:lnTo>
                  <a:lnTo>
                    <a:pt x="911" y="688"/>
                  </a:lnTo>
                  <a:lnTo>
                    <a:pt x="877" y="589"/>
                  </a:lnTo>
                  <a:lnTo>
                    <a:pt x="833" y="495"/>
                  </a:lnTo>
                  <a:lnTo>
                    <a:pt x="779" y="408"/>
                  </a:lnTo>
                  <a:lnTo>
                    <a:pt x="716" y="327"/>
                  </a:lnTo>
                  <a:lnTo>
                    <a:pt x="645" y="255"/>
                  </a:lnTo>
                  <a:lnTo>
                    <a:pt x="567" y="191"/>
                  </a:lnTo>
                  <a:lnTo>
                    <a:pt x="484" y="136"/>
                  </a:lnTo>
                  <a:lnTo>
                    <a:pt x="394" y="88"/>
                  </a:lnTo>
                  <a:lnTo>
                    <a:pt x="300" y="50"/>
                  </a:lnTo>
                  <a:lnTo>
                    <a:pt x="203" y="23"/>
                  </a:lnTo>
                  <a:lnTo>
                    <a:pt x="102" y="6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7" name="Freeform 249"/>
            <p:cNvSpPr>
              <a:spLocks/>
            </p:cNvSpPr>
            <p:nvPr/>
          </p:nvSpPr>
          <p:spPr bwMode="auto">
            <a:xfrm>
              <a:off x="1210" y="978"/>
              <a:ext cx="944" cy="1137"/>
            </a:xfrm>
            <a:custGeom>
              <a:avLst/>
              <a:gdLst>
                <a:gd name="T0" fmla="*/ 943 w 944"/>
                <a:gd name="T1" fmla="*/ 0 h 1137"/>
                <a:gd name="T2" fmla="*/ 840 w 944"/>
                <a:gd name="T3" fmla="*/ 6 h 1137"/>
                <a:gd name="T4" fmla="*/ 740 w 944"/>
                <a:gd name="T5" fmla="*/ 23 h 1137"/>
                <a:gd name="T6" fmla="*/ 643 w 944"/>
                <a:gd name="T7" fmla="*/ 50 h 1137"/>
                <a:gd name="T8" fmla="*/ 550 w 944"/>
                <a:gd name="T9" fmla="*/ 87 h 1137"/>
                <a:gd name="T10" fmla="*/ 461 w 944"/>
                <a:gd name="T11" fmla="*/ 134 h 1137"/>
                <a:gd name="T12" fmla="*/ 378 w 944"/>
                <a:gd name="T13" fmla="*/ 190 h 1137"/>
                <a:gd name="T14" fmla="*/ 300 w 944"/>
                <a:gd name="T15" fmla="*/ 254 h 1137"/>
                <a:gd name="T16" fmla="*/ 230 w 944"/>
                <a:gd name="T17" fmla="*/ 326 h 1137"/>
                <a:gd name="T18" fmla="*/ 166 w 944"/>
                <a:gd name="T19" fmla="*/ 406 h 1137"/>
                <a:gd name="T20" fmla="*/ 112 w 944"/>
                <a:gd name="T21" fmla="*/ 493 h 1137"/>
                <a:gd name="T22" fmla="*/ 67 w 944"/>
                <a:gd name="T23" fmla="*/ 587 h 1137"/>
                <a:gd name="T24" fmla="*/ 34 w 944"/>
                <a:gd name="T25" fmla="*/ 686 h 1137"/>
                <a:gd name="T26" fmla="*/ 11 w 944"/>
                <a:gd name="T27" fmla="*/ 791 h 1137"/>
                <a:gd name="T28" fmla="*/ 0 w 944"/>
                <a:gd name="T29" fmla="*/ 902 h 1137"/>
                <a:gd name="T30" fmla="*/ 2 w 944"/>
                <a:gd name="T31" fmla="*/ 1017 h 1137"/>
                <a:gd name="T32" fmla="*/ 18 w 944"/>
                <a:gd name="T33" fmla="*/ 1136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4" h="1137">
                  <a:moveTo>
                    <a:pt x="943" y="0"/>
                  </a:moveTo>
                  <a:lnTo>
                    <a:pt x="840" y="6"/>
                  </a:lnTo>
                  <a:lnTo>
                    <a:pt x="740" y="23"/>
                  </a:lnTo>
                  <a:lnTo>
                    <a:pt x="643" y="50"/>
                  </a:lnTo>
                  <a:lnTo>
                    <a:pt x="550" y="87"/>
                  </a:lnTo>
                  <a:lnTo>
                    <a:pt x="461" y="134"/>
                  </a:lnTo>
                  <a:lnTo>
                    <a:pt x="378" y="190"/>
                  </a:lnTo>
                  <a:lnTo>
                    <a:pt x="300" y="254"/>
                  </a:lnTo>
                  <a:lnTo>
                    <a:pt x="230" y="326"/>
                  </a:lnTo>
                  <a:lnTo>
                    <a:pt x="166" y="406"/>
                  </a:lnTo>
                  <a:lnTo>
                    <a:pt x="112" y="493"/>
                  </a:lnTo>
                  <a:lnTo>
                    <a:pt x="67" y="587"/>
                  </a:lnTo>
                  <a:lnTo>
                    <a:pt x="34" y="686"/>
                  </a:lnTo>
                  <a:lnTo>
                    <a:pt x="11" y="791"/>
                  </a:lnTo>
                  <a:lnTo>
                    <a:pt x="0" y="902"/>
                  </a:lnTo>
                  <a:lnTo>
                    <a:pt x="2" y="1017"/>
                  </a:lnTo>
                  <a:lnTo>
                    <a:pt x="18" y="1136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8" name="Freeform 250"/>
            <p:cNvSpPr>
              <a:spLocks/>
            </p:cNvSpPr>
            <p:nvPr/>
          </p:nvSpPr>
          <p:spPr bwMode="auto">
            <a:xfrm>
              <a:off x="2784" y="978"/>
              <a:ext cx="496" cy="1137"/>
            </a:xfrm>
            <a:custGeom>
              <a:avLst/>
              <a:gdLst>
                <a:gd name="T0" fmla="*/ 484 w 496"/>
                <a:gd name="T1" fmla="*/ 1136 h 1137"/>
                <a:gd name="T2" fmla="*/ 492 w 496"/>
                <a:gd name="T3" fmla="*/ 1035 h 1137"/>
                <a:gd name="T4" fmla="*/ 495 w 496"/>
                <a:gd name="T5" fmla="*/ 938 h 1137"/>
                <a:gd name="T6" fmla="*/ 491 w 496"/>
                <a:gd name="T7" fmla="*/ 847 h 1137"/>
                <a:gd name="T8" fmla="*/ 482 w 496"/>
                <a:gd name="T9" fmla="*/ 760 h 1137"/>
                <a:gd name="T10" fmla="*/ 467 w 496"/>
                <a:gd name="T11" fmla="*/ 678 h 1137"/>
                <a:gd name="T12" fmla="*/ 446 w 496"/>
                <a:gd name="T13" fmla="*/ 599 h 1137"/>
                <a:gd name="T14" fmla="*/ 420 w 496"/>
                <a:gd name="T15" fmla="*/ 525 h 1137"/>
                <a:gd name="T16" fmla="*/ 389 w 496"/>
                <a:gd name="T17" fmla="*/ 454 h 1137"/>
                <a:gd name="T18" fmla="*/ 353 w 496"/>
                <a:gd name="T19" fmla="*/ 388 h 1137"/>
                <a:gd name="T20" fmla="*/ 314 w 496"/>
                <a:gd name="T21" fmla="*/ 324 h 1137"/>
                <a:gd name="T22" fmla="*/ 270 w 496"/>
                <a:gd name="T23" fmla="*/ 264 h 1137"/>
                <a:gd name="T24" fmla="*/ 222 w 496"/>
                <a:gd name="T25" fmla="*/ 206 h 1137"/>
                <a:gd name="T26" fmla="*/ 170 w 496"/>
                <a:gd name="T27" fmla="*/ 151 h 1137"/>
                <a:gd name="T28" fmla="*/ 117 w 496"/>
                <a:gd name="T29" fmla="*/ 99 h 1137"/>
                <a:gd name="T30" fmla="*/ 59 w 496"/>
                <a:gd name="T31" fmla="*/ 49 h 1137"/>
                <a:gd name="T32" fmla="*/ 0 w 496"/>
                <a:gd name="T33" fmla="*/ 0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6" h="1137">
                  <a:moveTo>
                    <a:pt x="484" y="1136"/>
                  </a:moveTo>
                  <a:lnTo>
                    <a:pt x="492" y="1035"/>
                  </a:lnTo>
                  <a:lnTo>
                    <a:pt x="495" y="938"/>
                  </a:lnTo>
                  <a:lnTo>
                    <a:pt x="491" y="847"/>
                  </a:lnTo>
                  <a:lnTo>
                    <a:pt x="482" y="760"/>
                  </a:lnTo>
                  <a:lnTo>
                    <a:pt x="467" y="678"/>
                  </a:lnTo>
                  <a:lnTo>
                    <a:pt x="446" y="599"/>
                  </a:lnTo>
                  <a:lnTo>
                    <a:pt x="420" y="525"/>
                  </a:lnTo>
                  <a:lnTo>
                    <a:pt x="389" y="454"/>
                  </a:lnTo>
                  <a:lnTo>
                    <a:pt x="353" y="388"/>
                  </a:lnTo>
                  <a:lnTo>
                    <a:pt x="314" y="324"/>
                  </a:lnTo>
                  <a:lnTo>
                    <a:pt x="270" y="264"/>
                  </a:lnTo>
                  <a:lnTo>
                    <a:pt x="222" y="206"/>
                  </a:lnTo>
                  <a:lnTo>
                    <a:pt x="170" y="151"/>
                  </a:lnTo>
                  <a:lnTo>
                    <a:pt x="117" y="99"/>
                  </a:lnTo>
                  <a:lnTo>
                    <a:pt x="59" y="49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79" name="Freeform 251"/>
            <p:cNvSpPr>
              <a:spLocks/>
            </p:cNvSpPr>
            <p:nvPr/>
          </p:nvSpPr>
          <p:spPr bwMode="auto">
            <a:xfrm>
              <a:off x="1026" y="978"/>
              <a:ext cx="497" cy="1137"/>
            </a:xfrm>
            <a:custGeom>
              <a:avLst/>
              <a:gdLst>
                <a:gd name="T0" fmla="*/ 13 w 497"/>
                <a:gd name="T1" fmla="*/ 1136 h 1137"/>
                <a:gd name="T2" fmla="*/ 3 w 497"/>
                <a:gd name="T3" fmla="*/ 1035 h 1137"/>
                <a:gd name="T4" fmla="*/ 0 w 497"/>
                <a:gd name="T5" fmla="*/ 938 h 1137"/>
                <a:gd name="T6" fmla="*/ 3 w 497"/>
                <a:gd name="T7" fmla="*/ 847 h 1137"/>
                <a:gd name="T8" fmla="*/ 13 w 497"/>
                <a:gd name="T9" fmla="*/ 760 h 1137"/>
                <a:gd name="T10" fmla="*/ 28 w 497"/>
                <a:gd name="T11" fmla="*/ 678 h 1137"/>
                <a:gd name="T12" fmla="*/ 49 w 497"/>
                <a:gd name="T13" fmla="*/ 599 h 1137"/>
                <a:gd name="T14" fmla="*/ 74 w 497"/>
                <a:gd name="T15" fmla="*/ 525 h 1137"/>
                <a:gd name="T16" fmla="*/ 106 w 497"/>
                <a:gd name="T17" fmla="*/ 454 h 1137"/>
                <a:gd name="T18" fmla="*/ 141 w 497"/>
                <a:gd name="T19" fmla="*/ 388 h 1137"/>
                <a:gd name="T20" fmla="*/ 181 w 497"/>
                <a:gd name="T21" fmla="*/ 324 h 1137"/>
                <a:gd name="T22" fmla="*/ 225 w 497"/>
                <a:gd name="T23" fmla="*/ 264 h 1137"/>
                <a:gd name="T24" fmla="*/ 273 w 497"/>
                <a:gd name="T25" fmla="*/ 206 h 1137"/>
                <a:gd name="T26" fmla="*/ 324 w 497"/>
                <a:gd name="T27" fmla="*/ 151 h 1137"/>
                <a:gd name="T28" fmla="*/ 378 w 497"/>
                <a:gd name="T29" fmla="*/ 99 h 1137"/>
                <a:gd name="T30" fmla="*/ 435 w 497"/>
                <a:gd name="T31" fmla="*/ 49 h 1137"/>
                <a:gd name="T32" fmla="*/ 496 w 497"/>
                <a:gd name="T33" fmla="*/ 0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7" h="1137">
                  <a:moveTo>
                    <a:pt x="13" y="1136"/>
                  </a:moveTo>
                  <a:lnTo>
                    <a:pt x="3" y="1035"/>
                  </a:lnTo>
                  <a:lnTo>
                    <a:pt x="0" y="938"/>
                  </a:lnTo>
                  <a:lnTo>
                    <a:pt x="3" y="847"/>
                  </a:lnTo>
                  <a:lnTo>
                    <a:pt x="13" y="760"/>
                  </a:lnTo>
                  <a:lnTo>
                    <a:pt x="28" y="678"/>
                  </a:lnTo>
                  <a:lnTo>
                    <a:pt x="49" y="599"/>
                  </a:lnTo>
                  <a:lnTo>
                    <a:pt x="74" y="525"/>
                  </a:lnTo>
                  <a:lnTo>
                    <a:pt x="106" y="454"/>
                  </a:lnTo>
                  <a:lnTo>
                    <a:pt x="141" y="388"/>
                  </a:lnTo>
                  <a:lnTo>
                    <a:pt x="181" y="324"/>
                  </a:lnTo>
                  <a:lnTo>
                    <a:pt x="225" y="264"/>
                  </a:lnTo>
                  <a:lnTo>
                    <a:pt x="273" y="206"/>
                  </a:lnTo>
                  <a:lnTo>
                    <a:pt x="324" y="151"/>
                  </a:lnTo>
                  <a:lnTo>
                    <a:pt x="378" y="99"/>
                  </a:lnTo>
                  <a:lnTo>
                    <a:pt x="435" y="49"/>
                  </a:lnTo>
                  <a:lnTo>
                    <a:pt x="496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0" name="Freeform 252"/>
            <p:cNvSpPr>
              <a:spLocks/>
            </p:cNvSpPr>
            <p:nvPr/>
          </p:nvSpPr>
          <p:spPr bwMode="auto">
            <a:xfrm>
              <a:off x="1964" y="1735"/>
              <a:ext cx="190" cy="190"/>
            </a:xfrm>
            <a:custGeom>
              <a:avLst/>
              <a:gdLst>
                <a:gd name="T0" fmla="*/ 0 w 190"/>
                <a:gd name="T1" fmla="*/ 189 h 190"/>
                <a:gd name="T2" fmla="*/ 0 w 190"/>
                <a:gd name="T3" fmla="*/ 171 h 190"/>
                <a:gd name="T4" fmla="*/ 3 w 190"/>
                <a:gd name="T5" fmla="*/ 152 h 190"/>
                <a:gd name="T6" fmla="*/ 7 w 190"/>
                <a:gd name="T7" fmla="*/ 134 h 190"/>
                <a:gd name="T8" fmla="*/ 14 w 190"/>
                <a:gd name="T9" fmla="*/ 116 h 190"/>
                <a:gd name="T10" fmla="*/ 21 w 190"/>
                <a:gd name="T11" fmla="*/ 100 h 190"/>
                <a:gd name="T12" fmla="*/ 31 w 190"/>
                <a:gd name="T13" fmla="*/ 84 h 190"/>
                <a:gd name="T14" fmla="*/ 42 w 190"/>
                <a:gd name="T15" fmla="*/ 70 h 190"/>
                <a:gd name="T16" fmla="*/ 55 w 190"/>
                <a:gd name="T17" fmla="*/ 56 h 190"/>
                <a:gd name="T18" fmla="*/ 68 w 190"/>
                <a:gd name="T19" fmla="*/ 45 h 190"/>
                <a:gd name="T20" fmla="*/ 82 w 190"/>
                <a:gd name="T21" fmla="*/ 33 h 190"/>
                <a:gd name="T22" fmla="*/ 98 w 190"/>
                <a:gd name="T23" fmla="*/ 24 h 190"/>
                <a:gd name="T24" fmla="*/ 115 w 190"/>
                <a:gd name="T25" fmla="*/ 16 h 190"/>
                <a:gd name="T26" fmla="*/ 132 w 190"/>
                <a:gd name="T27" fmla="*/ 10 h 190"/>
                <a:gd name="T28" fmla="*/ 150 w 190"/>
                <a:gd name="T29" fmla="*/ 5 h 190"/>
                <a:gd name="T30" fmla="*/ 169 w 190"/>
                <a:gd name="T31" fmla="*/ 2 h 190"/>
                <a:gd name="T32" fmla="*/ 189 w 190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0">
                  <a:moveTo>
                    <a:pt x="0" y="189"/>
                  </a:moveTo>
                  <a:lnTo>
                    <a:pt x="0" y="171"/>
                  </a:lnTo>
                  <a:lnTo>
                    <a:pt x="3" y="152"/>
                  </a:lnTo>
                  <a:lnTo>
                    <a:pt x="7" y="134"/>
                  </a:lnTo>
                  <a:lnTo>
                    <a:pt x="14" y="116"/>
                  </a:lnTo>
                  <a:lnTo>
                    <a:pt x="21" y="100"/>
                  </a:lnTo>
                  <a:lnTo>
                    <a:pt x="31" y="84"/>
                  </a:lnTo>
                  <a:lnTo>
                    <a:pt x="42" y="70"/>
                  </a:lnTo>
                  <a:lnTo>
                    <a:pt x="55" y="56"/>
                  </a:lnTo>
                  <a:lnTo>
                    <a:pt x="68" y="45"/>
                  </a:lnTo>
                  <a:lnTo>
                    <a:pt x="82" y="33"/>
                  </a:lnTo>
                  <a:lnTo>
                    <a:pt x="98" y="24"/>
                  </a:lnTo>
                  <a:lnTo>
                    <a:pt x="115" y="16"/>
                  </a:lnTo>
                  <a:lnTo>
                    <a:pt x="132" y="10"/>
                  </a:lnTo>
                  <a:lnTo>
                    <a:pt x="150" y="5"/>
                  </a:lnTo>
                  <a:lnTo>
                    <a:pt x="169" y="2"/>
                  </a:lnTo>
                  <a:lnTo>
                    <a:pt x="189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1" name="Freeform 253"/>
            <p:cNvSpPr>
              <a:spLocks/>
            </p:cNvSpPr>
            <p:nvPr/>
          </p:nvSpPr>
          <p:spPr bwMode="auto">
            <a:xfrm>
              <a:off x="2153" y="1735"/>
              <a:ext cx="190" cy="190"/>
            </a:xfrm>
            <a:custGeom>
              <a:avLst/>
              <a:gdLst>
                <a:gd name="T0" fmla="*/ 0 w 190"/>
                <a:gd name="T1" fmla="*/ 0 h 190"/>
                <a:gd name="T2" fmla="*/ 18 w 190"/>
                <a:gd name="T3" fmla="*/ 2 h 190"/>
                <a:gd name="T4" fmla="*/ 37 w 190"/>
                <a:gd name="T5" fmla="*/ 5 h 190"/>
                <a:gd name="T6" fmla="*/ 55 w 190"/>
                <a:gd name="T7" fmla="*/ 10 h 190"/>
                <a:gd name="T8" fmla="*/ 73 w 190"/>
                <a:gd name="T9" fmla="*/ 16 h 190"/>
                <a:gd name="T10" fmla="*/ 89 w 190"/>
                <a:gd name="T11" fmla="*/ 24 h 190"/>
                <a:gd name="T12" fmla="*/ 105 w 190"/>
                <a:gd name="T13" fmla="*/ 33 h 190"/>
                <a:gd name="T14" fmla="*/ 120 w 190"/>
                <a:gd name="T15" fmla="*/ 45 h 190"/>
                <a:gd name="T16" fmla="*/ 133 w 190"/>
                <a:gd name="T17" fmla="*/ 56 h 190"/>
                <a:gd name="T18" fmla="*/ 145 w 190"/>
                <a:gd name="T19" fmla="*/ 70 h 190"/>
                <a:gd name="T20" fmla="*/ 156 w 190"/>
                <a:gd name="T21" fmla="*/ 84 h 190"/>
                <a:gd name="T22" fmla="*/ 165 w 190"/>
                <a:gd name="T23" fmla="*/ 100 h 190"/>
                <a:gd name="T24" fmla="*/ 174 w 190"/>
                <a:gd name="T25" fmla="*/ 116 h 190"/>
                <a:gd name="T26" fmla="*/ 180 w 190"/>
                <a:gd name="T27" fmla="*/ 134 h 190"/>
                <a:gd name="T28" fmla="*/ 185 w 190"/>
                <a:gd name="T29" fmla="*/ 152 h 190"/>
                <a:gd name="T30" fmla="*/ 188 w 190"/>
                <a:gd name="T31" fmla="*/ 171 h 190"/>
                <a:gd name="T32" fmla="*/ 189 w 190"/>
                <a:gd name="T33" fmla="*/ 189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0">
                  <a:moveTo>
                    <a:pt x="0" y="0"/>
                  </a:moveTo>
                  <a:lnTo>
                    <a:pt x="18" y="2"/>
                  </a:lnTo>
                  <a:lnTo>
                    <a:pt x="37" y="5"/>
                  </a:lnTo>
                  <a:lnTo>
                    <a:pt x="55" y="10"/>
                  </a:lnTo>
                  <a:lnTo>
                    <a:pt x="73" y="16"/>
                  </a:lnTo>
                  <a:lnTo>
                    <a:pt x="89" y="24"/>
                  </a:lnTo>
                  <a:lnTo>
                    <a:pt x="105" y="33"/>
                  </a:lnTo>
                  <a:lnTo>
                    <a:pt x="120" y="45"/>
                  </a:lnTo>
                  <a:lnTo>
                    <a:pt x="133" y="56"/>
                  </a:lnTo>
                  <a:lnTo>
                    <a:pt x="145" y="70"/>
                  </a:lnTo>
                  <a:lnTo>
                    <a:pt x="156" y="84"/>
                  </a:lnTo>
                  <a:lnTo>
                    <a:pt x="165" y="100"/>
                  </a:lnTo>
                  <a:lnTo>
                    <a:pt x="174" y="116"/>
                  </a:lnTo>
                  <a:lnTo>
                    <a:pt x="180" y="134"/>
                  </a:lnTo>
                  <a:lnTo>
                    <a:pt x="185" y="152"/>
                  </a:lnTo>
                  <a:lnTo>
                    <a:pt x="188" y="171"/>
                  </a:lnTo>
                  <a:lnTo>
                    <a:pt x="189" y="189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2" name="Freeform 254"/>
            <p:cNvSpPr>
              <a:spLocks/>
            </p:cNvSpPr>
            <p:nvPr/>
          </p:nvSpPr>
          <p:spPr bwMode="auto">
            <a:xfrm>
              <a:off x="2153" y="1924"/>
              <a:ext cx="190" cy="191"/>
            </a:xfrm>
            <a:custGeom>
              <a:avLst/>
              <a:gdLst>
                <a:gd name="T0" fmla="*/ 189 w 190"/>
                <a:gd name="T1" fmla="*/ 0 h 191"/>
                <a:gd name="T2" fmla="*/ 188 w 190"/>
                <a:gd name="T3" fmla="*/ 21 h 191"/>
                <a:gd name="T4" fmla="*/ 185 w 190"/>
                <a:gd name="T5" fmla="*/ 39 h 191"/>
                <a:gd name="T6" fmla="*/ 180 w 190"/>
                <a:gd name="T7" fmla="*/ 57 h 191"/>
                <a:gd name="T8" fmla="*/ 174 w 190"/>
                <a:gd name="T9" fmla="*/ 75 h 191"/>
                <a:gd name="T10" fmla="*/ 165 w 190"/>
                <a:gd name="T11" fmla="*/ 92 h 191"/>
                <a:gd name="T12" fmla="*/ 156 w 190"/>
                <a:gd name="T13" fmla="*/ 107 h 191"/>
                <a:gd name="T14" fmla="*/ 145 w 190"/>
                <a:gd name="T15" fmla="*/ 121 h 191"/>
                <a:gd name="T16" fmla="*/ 133 w 190"/>
                <a:gd name="T17" fmla="*/ 135 h 191"/>
                <a:gd name="T18" fmla="*/ 120 w 190"/>
                <a:gd name="T19" fmla="*/ 147 h 191"/>
                <a:gd name="T20" fmla="*/ 105 w 190"/>
                <a:gd name="T21" fmla="*/ 159 h 191"/>
                <a:gd name="T22" fmla="*/ 89 w 190"/>
                <a:gd name="T23" fmla="*/ 168 h 191"/>
                <a:gd name="T24" fmla="*/ 73 w 190"/>
                <a:gd name="T25" fmla="*/ 175 h 191"/>
                <a:gd name="T26" fmla="*/ 55 w 190"/>
                <a:gd name="T27" fmla="*/ 182 h 191"/>
                <a:gd name="T28" fmla="*/ 37 w 190"/>
                <a:gd name="T29" fmla="*/ 186 h 191"/>
                <a:gd name="T30" fmla="*/ 18 w 190"/>
                <a:gd name="T31" fmla="*/ 189 h 191"/>
                <a:gd name="T32" fmla="*/ 0 w 190"/>
                <a:gd name="T33" fmla="*/ 190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1">
                  <a:moveTo>
                    <a:pt x="189" y="0"/>
                  </a:moveTo>
                  <a:lnTo>
                    <a:pt x="188" y="21"/>
                  </a:lnTo>
                  <a:lnTo>
                    <a:pt x="185" y="39"/>
                  </a:lnTo>
                  <a:lnTo>
                    <a:pt x="180" y="57"/>
                  </a:lnTo>
                  <a:lnTo>
                    <a:pt x="174" y="75"/>
                  </a:lnTo>
                  <a:lnTo>
                    <a:pt x="165" y="92"/>
                  </a:lnTo>
                  <a:lnTo>
                    <a:pt x="156" y="107"/>
                  </a:lnTo>
                  <a:lnTo>
                    <a:pt x="145" y="121"/>
                  </a:lnTo>
                  <a:lnTo>
                    <a:pt x="133" y="135"/>
                  </a:lnTo>
                  <a:lnTo>
                    <a:pt x="120" y="147"/>
                  </a:lnTo>
                  <a:lnTo>
                    <a:pt x="105" y="159"/>
                  </a:lnTo>
                  <a:lnTo>
                    <a:pt x="89" y="168"/>
                  </a:lnTo>
                  <a:lnTo>
                    <a:pt x="73" y="175"/>
                  </a:lnTo>
                  <a:lnTo>
                    <a:pt x="55" y="182"/>
                  </a:lnTo>
                  <a:lnTo>
                    <a:pt x="37" y="186"/>
                  </a:lnTo>
                  <a:lnTo>
                    <a:pt x="18" y="189"/>
                  </a:lnTo>
                  <a:lnTo>
                    <a:pt x="0" y="19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3" name="Freeform 255"/>
            <p:cNvSpPr>
              <a:spLocks/>
            </p:cNvSpPr>
            <p:nvPr/>
          </p:nvSpPr>
          <p:spPr bwMode="auto">
            <a:xfrm>
              <a:off x="1964" y="1924"/>
              <a:ext cx="190" cy="191"/>
            </a:xfrm>
            <a:custGeom>
              <a:avLst/>
              <a:gdLst>
                <a:gd name="T0" fmla="*/ 189 w 190"/>
                <a:gd name="T1" fmla="*/ 190 h 191"/>
                <a:gd name="T2" fmla="*/ 169 w 190"/>
                <a:gd name="T3" fmla="*/ 189 h 191"/>
                <a:gd name="T4" fmla="*/ 150 w 190"/>
                <a:gd name="T5" fmla="*/ 186 h 191"/>
                <a:gd name="T6" fmla="*/ 132 w 190"/>
                <a:gd name="T7" fmla="*/ 182 h 191"/>
                <a:gd name="T8" fmla="*/ 115 w 190"/>
                <a:gd name="T9" fmla="*/ 175 h 191"/>
                <a:gd name="T10" fmla="*/ 98 w 190"/>
                <a:gd name="T11" fmla="*/ 168 h 191"/>
                <a:gd name="T12" fmla="*/ 82 w 190"/>
                <a:gd name="T13" fmla="*/ 159 h 191"/>
                <a:gd name="T14" fmla="*/ 68 w 190"/>
                <a:gd name="T15" fmla="*/ 147 h 191"/>
                <a:gd name="T16" fmla="*/ 55 w 190"/>
                <a:gd name="T17" fmla="*/ 135 h 191"/>
                <a:gd name="T18" fmla="*/ 42 w 190"/>
                <a:gd name="T19" fmla="*/ 121 h 191"/>
                <a:gd name="T20" fmla="*/ 31 w 190"/>
                <a:gd name="T21" fmla="*/ 107 h 191"/>
                <a:gd name="T22" fmla="*/ 21 w 190"/>
                <a:gd name="T23" fmla="*/ 92 h 191"/>
                <a:gd name="T24" fmla="*/ 14 w 190"/>
                <a:gd name="T25" fmla="*/ 75 h 191"/>
                <a:gd name="T26" fmla="*/ 7 w 190"/>
                <a:gd name="T27" fmla="*/ 57 h 191"/>
                <a:gd name="T28" fmla="*/ 3 w 190"/>
                <a:gd name="T29" fmla="*/ 39 h 191"/>
                <a:gd name="T30" fmla="*/ 0 w 190"/>
                <a:gd name="T31" fmla="*/ 21 h 191"/>
                <a:gd name="T32" fmla="*/ 0 w 190"/>
                <a:gd name="T33" fmla="*/ 0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1">
                  <a:moveTo>
                    <a:pt x="189" y="190"/>
                  </a:moveTo>
                  <a:lnTo>
                    <a:pt x="169" y="189"/>
                  </a:lnTo>
                  <a:lnTo>
                    <a:pt x="150" y="186"/>
                  </a:lnTo>
                  <a:lnTo>
                    <a:pt x="132" y="182"/>
                  </a:lnTo>
                  <a:lnTo>
                    <a:pt x="115" y="175"/>
                  </a:lnTo>
                  <a:lnTo>
                    <a:pt x="98" y="168"/>
                  </a:lnTo>
                  <a:lnTo>
                    <a:pt x="82" y="159"/>
                  </a:lnTo>
                  <a:lnTo>
                    <a:pt x="68" y="147"/>
                  </a:lnTo>
                  <a:lnTo>
                    <a:pt x="55" y="135"/>
                  </a:lnTo>
                  <a:lnTo>
                    <a:pt x="42" y="121"/>
                  </a:lnTo>
                  <a:lnTo>
                    <a:pt x="31" y="107"/>
                  </a:lnTo>
                  <a:lnTo>
                    <a:pt x="21" y="92"/>
                  </a:lnTo>
                  <a:lnTo>
                    <a:pt x="14" y="75"/>
                  </a:lnTo>
                  <a:lnTo>
                    <a:pt x="7" y="57"/>
                  </a:lnTo>
                  <a:lnTo>
                    <a:pt x="3" y="39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4" name="Line 256"/>
            <p:cNvSpPr>
              <a:spLocks noChangeShapeType="1"/>
            </p:cNvSpPr>
            <p:nvPr/>
          </p:nvSpPr>
          <p:spPr bwMode="auto">
            <a:xfrm>
              <a:off x="1964" y="1924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5" name="Freeform 257"/>
            <p:cNvSpPr>
              <a:spLocks/>
            </p:cNvSpPr>
            <p:nvPr/>
          </p:nvSpPr>
          <p:spPr bwMode="auto">
            <a:xfrm>
              <a:off x="2153" y="1546"/>
              <a:ext cx="376" cy="569"/>
            </a:xfrm>
            <a:custGeom>
              <a:avLst/>
              <a:gdLst>
                <a:gd name="T0" fmla="*/ 326 w 376"/>
                <a:gd name="T1" fmla="*/ 568 h 569"/>
                <a:gd name="T2" fmla="*/ 351 w 376"/>
                <a:gd name="T3" fmla="*/ 509 h 569"/>
                <a:gd name="T4" fmla="*/ 368 w 376"/>
                <a:gd name="T5" fmla="*/ 452 h 569"/>
                <a:gd name="T6" fmla="*/ 375 w 376"/>
                <a:gd name="T7" fmla="*/ 397 h 569"/>
                <a:gd name="T8" fmla="*/ 375 w 376"/>
                <a:gd name="T9" fmla="*/ 344 h 569"/>
                <a:gd name="T10" fmla="*/ 367 w 376"/>
                <a:gd name="T11" fmla="*/ 295 h 569"/>
                <a:gd name="T12" fmla="*/ 353 w 376"/>
                <a:gd name="T13" fmla="*/ 248 h 569"/>
                <a:gd name="T14" fmla="*/ 334 w 376"/>
                <a:gd name="T15" fmla="*/ 205 h 569"/>
                <a:gd name="T16" fmla="*/ 309 w 376"/>
                <a:gd name="T17" fmla="*/ 164 h 569"/>
                <a:gd name="T18" fmla="*/ 278 w 376"/>
                <a:gd name="T19" fmla="*/ 128 h 569"/>
                <a:gd name="T20" fmla="*/ 244 w 376"/>
                <a:gd name="T21" fmla="*/ 96 h 569"/>
                <a:gd name="T22" fmla="*/ 208 w 376"/>
                <a:gd name="T23" fmla="*/ 68 h 569"/>
                <a:gd name="T24" fmla="*/ 169 w 376"/>
                <a:gd name="T25" fmla="*/ 44 h 569"/>
                <a:gd name="T26" fmla="*/ 127 w 376"/>
                <a:gd name="T27" fmla="*/ 25 h 569"/>
                <a:gd name="T28" fmla="*/ 85 w 376"/>
                <a:gd name="T29" fmla="*/ 11 h 569"/>
                <a:gd name="T30" fmla="*/ 42 w 376"/>
                <a:gd name="T31" fmla="*/ 3 h 569"/>
                <a:gd name="T32" fmla="*/ 0 w 376"/>
                <a:gd name="T33" fmla="*/ 0 h 5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6" h="569">
                  <a:moveTo>
                    <a:pt x="326" y="568"/>
                  </a:moveTo>
                  <a:lnTo>
                    <a:pt x="351" y="509"/>
                  </a:lnTo>
                  <a:lnTo>
                    <a:pt x="368" y="452"/>
                  </a:lnTo>
                  <a:lnTo>
                    <a:pt x="375" y="397"/>
                  </a:lnTo>
                  <a:lnTo>
                    <a:pt x="375" y="344"/>
                  </a:lnTo>
                  <a:lnTo>
                    <a:pt x="367" y="295"/>
                  </a:lnTo>
                  <a:lnTo>
                    <a:pt x="353" y="248"/>
                  </a:lnTo>
                  <a:lnTo>
                    <a:pt x="334" y="205"/>
                  </a:lnTo>
                  <a:lnTo>
                    <a:pt x="309" y="164"/>
                  </a:lnTo>
                  <a:lnTo>
                    <a:pt x="278" y="128"/>
                  </a:lnTo>
                  <a:lnTo>
                    <a:pt x="244" y="96"/>
                  </a:lnTo>
                  <a:lnTo>
                    <a:pt x="208" y="68"/>
                  </a:lnTo>
                  <a:lnTo>
                    <a:pt x="169" y="44"/>
                  </a:lnTo>
                  <a:lnTo>
                    <a:pt x="127" y="25"/>
                  </a:lnTo>
                  <a:lnTo>
                    <a:pt x="85" y="11"/>
                  </a:lnTo>
                  <a:lnTo>
                    <a:pt x="42" y="3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6" name="Freeform 258"/>
            <p:cNvSpPr>
              <a:spLocks/>
            </p:cNvSpPr>
            <p:nvPr/>
          </p:nvSpPr>
          <p:spPr bwMode="auto">
            <a:xfrm>
              <a:off x="1776" y="1546"/>
              <a:ext cx="378" cy="569"/>
            </a:xfrm>
            <a:custGeom>
              <a:avLst/>
              <a:gdLst>
                <a:gd name="T0" fmla="*/ 377 w 378"/>
                <a:gd name="T1" fmla="*/ 0 h 569"/>
                <a:gd name="T2" fmla="*/ 327 w 378"/>
                <a:gd name="T3" fmla="*/ 4 h 569"/>
                <a:gd name="T4" fmla="*/ 279 w 378"/>
                <a:gd name="T5" fmla="*/ 13 h 569"/>
                <a:gd name="T6" fmla="*/ 233 w 378"/>
                <a:gd name="T7" fmla="*/ 29 h 569"/>
                <a:gd name="T8" fmla="*/ 191 w 378"/>
                <a:gd name="T9" fmla="*/ 49 h 569"/>
                <a:gd name="T10" fmla="*/ 151 w 378"/>
                <a:gd name="T11" fmla="*/ 75 h 569"/>
                <a:gd name="T12" fmla="*/ 116 w 378"/>
                <a:gd name="T13" fmla="*/ 106 h 569"/>
                <a:gd name="T14" fmla="*/ 83 w 378"/>
                <a:gd name="T15" fmla="*/ 140 h 569"/>
                <a:gd name="T16" fmla="*/ 56 w 378"/>
                <a:gd name="T17" fmla="*/ 178 h 569"/>
                <a:gd name="T18" fmla="*/ 33 w 378"/>
                <a:gd name="T19" fmla="*/ 220 h 569"/>
                <a:gd name="T20" fmla="*/ 16 w 378"/>
                <a:gd name="T21" fmla="*/ 264 h 569"/>
                <a:gd name="T22" fmla="*/ 4 w 378"/>
                <a:gd name="T23" fmla="*/ 311 h 569"/>
                <a:gd name="T24" fmla="*/ 0 w 378"/>
                <a:gd name="T25" fmla="*/ 360 h 569"/>
                <a:gd name="T26" fmla="*/ 1 w 378"/>
                <a:gd name="T27" fmla="*/ 411 h 569"/>
                <a:gd name="T28" fmla="*/ 10 w 378"/>
                <a:gd name="T29" fmla="*/ 463 h 569"/>
                <a:gd name="T30" fmla="*/ 26 w 378"/>
                <a:gd name="T31" fmla="*/ 515 h 569"/>
                <a:gd name="T32" fmla="*/ 51 w 378"/>
                <a:gd name="T33" fmla="*/ 568 h 5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8" h="569">
                  <a:moveTo>
                    <a:pt x="377" y="0"/>
                  </a:moveTo>
                  <a:lnTo>
                    <a:pt x="327" y="4"/>
                  </a:lnTo>
                  <a:lnTo>
                    <a:pt x="279" y="13"/>
                  </a:lnTo>
                  <a:lnTo>
                    <a:pt x="233" y="29"/>
                  </a:lnTo>
                  <a:lnTo>
                    <a:pt x="191" y="49"/>
                  </a:lnTo>
                  <a:lnTo>
                    <a:pt x="151" y="75"/>
                  </a:lnTo>
                  <a:lnTo>
                    <a:pt x="116" y="106"/>
                  </a:lnTo>
                  <a:lnTo>
                    <a:pt x="83" y="140"/>
                  </a:lnTo>
                  <a:lnTo>
                    <a:pt x="56" y="178"/>
                  </a:lnTo>
                  <a:lnTo>
                    <a:pt x="33" y="220"/>
                  </a:lnTo>
                  <a:lnTo>
                    <a:pt x="16" y="264"/>
                  </a:lnTo>
                  <a:lnTo>
                    <a:pt x="4" y="311"/>
                  </a:lnTo>
                  <a:lnTo>
                    <a:pt x="0" y="360"/>
                  </a:lnTo>
                  <a:lnTo>
                    <a:pt x="1" y="411"/>
                  </a:lnTo>
                  <a:lnTo>
                    <a:pt x="10" y="463"/>
                  </a:lnTo>
                  <a:lnTo>
                    <a:pt x="26" y="515"/>
                  </a:lnTo>
                  <a:lnTo>
                    <a:pt x="51" y="568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7" name="Freeform 259"/>
            <p:cNvSpPr>
              <a:spLocks/>
            </p:cNvSpPr>
            <p:nvPr/>
          </p:nvSpPr>
          <p:spPr bwMode="auto">
            <a:xfrm>
              <a:off x="2153" y="1357"/>
              <a:ext cx="575" cy="758"/>
            </a:xfrm>
            <a:custGeom>
              <a:avLst/>
              <a:gdLst>
                <a:gd name="T0" fmla="*/ 541 w 575"/>
                <a:gd name="T1" fmla="*/ 757 h 758"/>
                <a:gd name="T2" fmla="*/ 561 w 575"/>
                <a:gd name="T3" fmla="*/ 686 h 758"/>
                <a:gd name="T4" fmla="*/ 572 w 575"/>
                <a:gd name="T5" fmla="*/ 616 h 758"/>
                <a:gd name="T6" fmla="*/ 574 w 575"/>
                <a:gd name="T7" fmla="*/ 547 h 758"/>
                <a:gd name="T8" fmla="*/ 567 w 575"/>
                <a:gd name="T9" fmla="*/ 479 h 758"/>
                <a:gd name="T10" fmla="*/ 552 w 575"/>
                <a:gd name="T11" fmla="*/ 414 h 758"/>
                <a:gd name="T12" fmla="*/ 529 w 575"/>
                <a:gd name="T13" fmla="*/ 351 h 758"/>
                <a:gd name="T14" fmla="*/ 499 w 575"/>
                <a:gd name="T15" fmla="*/ 292 h 758"/>
                <a:gd name="T16" fmla="*/ 464 w 575"/>
                <a:gd name="T17" fmla="*/ 236 h 758"/>
                <a:gd name="T18" fmla="*/ 421 w 575"/>
                <a:gd name="T19" fmla="*/ 186 h 758"/>
                <a:gd name="T20" fmla="*/ 373 w 575"/>
                <a:gd name="T21" fmla="*/ 140 h 758"/>
                <a:gd name="T22" fmla="*/ 320 w 575"/>
                <a:gd name="T23" fmla="*/ 100 h 758"/>
                <a:gd name="T24" fmla="*/ 263 w 575"/>
                <a:gd name="T25" fmla="*/ 65 h 758"/>
                <a:gd name="T26" fmla="*/ 201 w 575"/>
                <a:gd name="T27" fmla="*/ 38 h 758"/>
                <a:gd name="T28" fmla="*/ 137 w 575"/>
                <a:gd name="T29" fmla="*/ 17 h 758"/>
                <a:gd name="T30" fmla="*/ 70 w 575"/>
                <a:gd name="T31" fmla="*/ 4 h 758"/>
                <a:gd name="T32" fmla="*/ 0 w 575"/>
                <a:gd name="T33" fmla="*/ 0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5" h="758">
                  <a:moveTo>
                    <a:pt x="541" y="757"/>
                  </a:moveTo>
                  <a:lnTo>
                    <a:pt x="561" y="686"/>
                  </a:lnTo>
                  <a:lnTo>
                    <a:pt x="572" y="616"/>
                  </a:lnTo>
                  <a:lnTo>
                    <a:pt x="574" y="547"/>
                  </a:lnTo>
                  <a:lnTo>
                    <a:pt x="567" y="479"/>
                  </a:lnTo>
                  <a:lnTo>
                    <a:pt x="552" y="414"/>
                  </a:lnTo>
                  <a:lnTo>
                    <a:pt x="529" y="351"/>
                  </a:lnTo>
                  <a:lnTo>
                    <a:pt x="499" y="292"/>
                  </a:lnTo>
                  <a:lnTo>
                    <a:pt x="464" y="236"/>
                  </a:lnTo>
                  <a:lnTo>
                    <a:pt x="421" y="186"/>
                  </a:lnTo>
                  <a:lnTo>
                    <a:pt x="373" y="140"/>
                  </a:lnTo>
                  <a:lnTo>
                    <a:pt x="320" y="100"/>
                  </a:lnTo>
                  <a:lnTo>
                    <a:pt x="263" y="65"/>
                  </a:lnTo>
                  <a:lnTo>
                    <a:pt x="201" y="38"/>
                  </a:lnTo>
                  <a:lnTo>
                    <a:pt x="137" y="17"/>
                  </a:lnTo>
                  <a:lnTo>
                    <a:pt x="70" y="4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8" name="Freeform 260"/>
            <p:cNvSpPr>
              <a:spLocks/>
            </p:cNvSpPr>
            <p:nvPr/>
          </p:nvSpPr>
          <p:spPr bwMode="auto">
            <a:xfrm>
              <a:off x="1588" y="1357"/>
              <a:ext cx="566" cy="758"/>
            </a:xfrm>
            <a:custGeom>
              <a:avLst/>
              <a:gdLst>
                <a:gd name="T0" fmla="*/ 565 w 566"/>
                <a:gd name="T1" fmla="*/ 0 h 758"/>
                <a:gd name="T2" fmla="*/ 498 w 566"/>
                <a:gd name="T3" fmla="*/ 4 h 758"/>
                <a:gd name="T4" fmla="*/ 433 w 566"/>
                <a:gd name="T5" fmla="*/ 16 h 758"/>
                <a:gd name="T6" fmla="*/ 371 w 566"/>
                <a:gd name="T7" fmla="*/ 35 h 758"/>
                <a:gd name="T8" fmla="*/ 312 w 566"/>
                <a:gd name="T9" fmla="*/ 60 h 758"/>
                <a:gd name="T10" fmla="*/ 256 w 566"/>
                <a:gd name="T11" fmla="*/ 93 h 758"/>
                <a:gd name="T12" fmla="*/ 204 w 566"/>
                <a:gd name="T13" fmla="*/ 130 h 758"/>
                <a:gd name="T14" fmla="*/ 157 w 566"/>
                <a:gd name="T15" fmla="*/ 174 h 758"/>
                <a:gd name="T16" fmla="*/ 115 w 566"/>
                <a:gd name="T17" fmla="*/ 223 h 758"/>
                <a:gd name="T18" fmla="*/ 78 w 566"/>
                <a:gd name="T19" fmla="*/ 277 h 758"/>
                <a:gd name="T20" fmla="*/ 48 w 566"/>
                <a:gd name="T21" fmla="*/ 335 h 758"/>
                <a:gd name="T22" fmla="*/ 24 w 566"/>
                <a:gd name="T23" fmla="*/ 398 h 758"/>
                <a:gd name="T24" fmla="*/ 9 w 566"/>
                <a:gd name="T25" fmla="*/ 464 h 758"/>
                <a:gd name="T26" fmla="*/ 0 w 566"/>
                <a:gd name="T27" fmla="*/ 534 h 758"/>
                <a:gd name="T28" fmla="*/ 0 w 566"/>
                <a:gd name="T29" fmla="*/ 606 h 758"/>
                <a:gd name="T30" fmla="*/ 9 w 566"/>
                <a:gd name="T31" fmla="*/ 680 h 758"/>
                <a:gd name="T32" fmla="*/ 29 w 566"/>
                <a:gd name="T33" fmla="*/ 757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6" h="758">
                  <a:moveTo>
                    <a:pt x="565" y="0"/>
                  </a:moveTo>
                  <a:lnTo>
                    <a:pt x="498" y="4"/>
                  </a:lnTo>
                  <a:lnTo>
                    <a:pt x="433" y="16"/>
                  </a:lnTo>
                  <a:lnTo>
                    <a:pt x="371" y="35"/>
                  </a:lnTo>
                  <a:lnTo>
                    <a:pt x="312" y="60"/>
                  </a:lnTo>
                  <a:lnTo>
                    <a:pt x="256" y="93"/>
                  </a:lnTo>
                  <a:lnTo>
                    <a:pt x="204" y="130"/>
                  </a:lnTo>
                  <a:lnTo>
                    <a:pt x="157" y="174"/>
                  </a:lnTo>
                  <a:lnTo>
                    <a:pt x="115" y="223"/>
                  </a:lnTo>
                  <a:lnTo>
                    <a:pt x="78" y="277"/>
                  </a:lnTo>
                  <a:lnTo>
                    <a:pt x="48" y="335"/>
                  </a:lnTo>
                  <a:lnTo>
                    <a:pt x="24" y="398"/>
                  </a:lnTo>
                  <a:lnTo>
                    <a:pt x="9" y="464"/>
                  </a:lnTo>
                  <a:lnTo>
                    <a:pt x="0" y="534"/>
                  </a:lnTo>
                  <a:lnTo>
                    <a:pt x="0" y="606"/>
                  </a:lnTo>
                  <a:lnTo>
                    <a:pt x="9" y="680"/>
                  </a:lnTo>
                  <a:lnTo>
                    <a:pt x="29" y="757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89" name="Freeform 261"/>
            <p:cNvSpPr>
              <a:spLocks/>
            </p:cNvSpPr>
            <p:nvPr/>
          </p:nvSpPr>
          <p:spPr bwMode="auto">
            <a:xfrm>
              <a:off x="2153" y="1167"/>
              <a:ext cx="760" cy="948"/>
            </a:xfrm>
            <a:custGeom>
              <a:avLst/>
              <a:gdLst>
                <a:gd name="T0" fmla="*/ 731 w 760"/>
                <a:gd name="T1" fmla="*/ 947 h 948"/>
                <a:gd name="T2" fmla="*/ 751 w 760"/>
                <a:gd name="T3" fmla="*/ 851 h 948"/>
                <a:gd name="T4" fmla="*/ 759 w 760"/>
                <a:gd name="T5" fmla="*/ 757 h 948"/>
                <a:gd name="T6" fmla="*/ 755 w 760"/>
                <a:gd name="T7" fmla="*/ 667 h 948"/>
                <a:gd name="T8" fmla="*/ 740 w 760"/>
                <a:gd name="T9" fmla="*/ 580 h 948"/>
                <a:gd name="T10" fmla="*/ 714 w 760"/>
                <a:gd name="T11" fmla="*/ 497 h 948"/>
                <a:gd name="T12" fmla="*/ 680 w 760"/>
                <a:gd name="T13" fmla="*/ 419 h 948"/>
                <a:gd name="T14" fmla="*/ 637 w 760"/>
                <a:gd name="T15" fmla="*/ 347 h 948"/>
                <a:gd name="T16" fmla="*/ 586 w 760"/>
                <a:gd name="T17" fmla="*/ 279 h 948"/>
                <a:gd name="T18" fmla="*/ 527 w 760"/>
                <a:gd name="T19" fmla="*/ 218 h 948"/>
                <a:gd name="T20" fmla="*/ 463 w 760"/>
                <a:gd name="T21" fmla="*/ 163 h 948"/>
                <a:gd name="T22" fmla="*/ 394 w 760"/>
                <a:gd name="T23" fmla="*/ 116 h 948"/>
                <a:gd name="T24" fmla="*/ 321 w 760"/>
                <a:gd name="T25" fmla="*/ 75 h 948"/>
                <a:gd name="T26" fmla="*/ 243 w 760"/>
                <a:gd name="T27" fmla="*/ 44 h 948"/>
                <a:gd name="T28" fmla="*/ 163 w 760"/>
                <a:gd name="T29" fmla="*/ 20 h 948"/>
                <a:gd name="T30" fmla="*/ 82 w 760"/>
                <a:gd name="T31" fmla="*/ 6 h 948"/>
                <a:gd name="T32" fmla="*/ 0 w 760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0" h="948">
                  <a:moveTo>
                    <a:pt x="731" y="947"/>
                  </a:moveTo>
                  <a:lnTo>
                    <a:pt x="751" y="851"/>
                  </a:lnTo>
                  <a:lnTo>
                    <a:pt x="759" y="757"/>
                  </a:lnTo>
                  <a:lnTo>
                    <a:pt x="755" y="667"/>
                  </a:lnTo>
                  <a:lnTo>
                    <a:pt x="740" y="580"/>
                  </a:lnTo>
                  <a:lnTo>
                    <a:pt x="714" y="497"/>
                  </a:lnTo>
                  <a:lnTo>
                    <a:pt x="680" y="419"/>
                  </a:lnTo>
                  <a:lnTo>
                    <a:pt x="637" y="347"/>
                  </a:lnTo>
                  <a:lnTo>
                    <a:pt x="586" y="279"/>
                  </a:lnTo>
                  <a:lnTo>
                    <a:pt x="527" y="218"/>
                  </a:lnTo>
                  <a:lnTo>
                    <a:pt x="463" y="163"/>
                  </a:lnTo>
                  <a:lnTo>
                    <a:pt x="394" y="116"/>
                  </a:lnTo>
                  <a:lnTo>
                    <a:pt x="321" y="75"/>
                  </a:lnTo>
                  <a:lnTo>
                    <a:pt x="243" y="44"/>
                  </a:lnTo>
                  <a:lnTo>
                    <a:pt x="163" y="20"/>
                  </a:lnTo>
                  <a:lnTo>
                    <a:pt x="82" y="6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0" name="Freeform 262"/>
            <p:cNvSpPr>
              <a:spLocks/>
            </p:cNvSpPr>
            <p:nvPr/>
          </p:nvSpPr>
          <p:spPr bwMode="auto">
            <a:xfrm>
              <a:off x="1397" y="1167"/>
              <a:ext cx="757" cy="948"/>
            </a:xfrm>
            <a:custGeom>
              <a:avLst/>
              <a:gdLst>
                <a:gd name="T0" fmla="*/ 756 w 757"/>
                <a:gd name="T1" fmla="*/ 0 h 948"/>
                <a:gd name="T2" fmla="*/ 672 w 757"/>
                <a:gd name="T3" fmla="*/ 6 h 948"/>
                <a:gd name="T4" fmla="*/ 590 w 757"/>
                <a:gd name="T5" fmla="*/ 20 h 948"/>
                <a:gd name="T6" fmla="*/ 510 w 757"/>
                <a:gd name="T7" fmla="*/ 43 h 948"/>
                <a:gd name="T8" fmla="*/ 434 w 757"/>
                <a:gd name="T9" fmla="*/ 74 h 948"/>
                <a:gd name="T10" fmla="*/ 361 w 757"/>
                <a:gd name="T11" fmla="*/ 114 h 948"/>
                <a:gd name="T12" fmla="*/ 293 w 757"/>
                <a:gd name="T13" fmla="*/ 161 h 948"/>
                <a:gd name="T14" fmla="*/ 230 w 757"/>
                <a:gd name="T15" fmla="*/ 215 h 948"/>
                <a:gd name="T16" fmla="*/ 173 w 757"/>
                <a:gd name="T17" fmla="*/ 275 h 948"/>
                <a:gd name="T18" fmla="*/ 122 w 757"/>
                <a:gd name="T19" fmla="*/ 342 h 948"/>
                <a:gd name="T20" fmla="*/ 80 w 757"/>
                <a:gd name="T21" fmla="*/ 415 h 948"/>
                <a:gd name="T22" fmla="*/ 45 w 757"/>
                <a:gd name="T23" fmla="*/ 492 h 948"/>
                <a:gd name="T24" fmla="*/ 21 w 757"/>
                <a:gd name="T25" fmla="*/ 575 h 948"/>
                <a:gd name="T26" fmla="*/ 5 w 757"/>
                <a:gd name="T27" fmla="*/ 663 h 948"/>
                <a:gd name="T28" fmla="*/ 0 w 757"/>
                <a:gd name="T29" fmla="*/ 754 h 948"/>
                <a:gd name="T30" fmla="*/ 6 w 757"/>
                <a:gd name="T31" fmla="*/ 849 h 948"/>
                <a:gd name="T32" fmla="*/ 25 w 757"/>
                <a:gd name="T33" fmla="*/ 947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7" h="948">
                  <a:moveTo>
                    <a:pt x="756" y="0"/>
                  </a:moveTo>
                  <a:lnTo>
                    <a:pt x="672" y="6"/>
                  </a:lnTo>
                  <a:lnTo>
                    <a:pt x="590" y="20"/>
                  </a:lnTo>
                  <a:lnTo>
                    <a:pt x="510" y="43"/>
                  </a:lnTo>
                  <a:lnTo>
                    <a:pt x="434" y="74"/>
                  </a:lnTo>
                  <a:lnTo>
                    <a:pt x="361" y="114"/>
                  </a:lnTo>
                  <a:lnTo>
                    <a:pt x="293" y="161"/>
                  </a:lnTo>
                  <a:lnTo>
                    <a:pt x="230" y="215"/>
                  </a:lnTo>
                  <a:lnTo>
                    <a:pt x="173" y="275"/>
                  </a:lnTo>
                  <a:lnTo>
                    <a:pt x="122" y="342"/>
                  </a:lnTo>
                  <a:lnTo>
                    <a:pt x="80" y="415"/>
                  </a:lnTo>
                  <a:lnTo>
                    <a:pt x="45" y="492"/>
                  </a:lnTo>
                  <a:lnTo>
                    <a:pt x="21" y="575"/>
                  </a:lnTo>
                  <a:lnTo>
                    <a:pt x="5" y="663"/>
                  </a:lnTo>
                  <a:lnTo>
                    <a:pt x="0" y="754"/>
                  </a:lnTo>
                  <a:lnTo>
                    <a:pt x="6" y="849"/>
                  </a:lnTo>
                  <a:lnTo>
                    <a:pt x="25" y="947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1" name="Freeform 263"/>
            <p:cNvSpPr>
              <a:spLocks/>
            </p:cNvSpPr>
            <p:nvPr/>
          </p:nvSpPr>
          <p:spPr bwMode="auto">
            <a:xfrm>
              <a:off x="2153" y="978"/>
              <a:ext cx="945" cy="1137"/>
            </a:xfrm>
            <a:custGeom>
              <a:avLst/>
              <a:gdLst>
                <a:gd name="T0" fmla="*/ 925 w 945"/>
                <a:gd name="T1" fmla="*/ 1136 h 1137"/>
                <a:gd name="T2" fmla="*/ 941 w 945"/>
                <a:gd name="T3" fmla="*/ 1018 h 1137"/>
                <a:gd name="T4" fmla="*/ 944 w 945"/>
                <a:gd name="T5" fmla="*/ 903 h 1137"/>
                <a:gd name="T6" fmla="*/ 933 w 945"/>
                <a:gd name="T7" fmla="*/ 793 h 1137"/>
                <a:gd name="T8" fmla="*/ 911 w 945"/>
                <a:gd name="T9" fmla="*/ 688 h 1137"/>
                <a:gd name="T10" fmla="*/ 877 w 945"/>
                <a:gd name="T11" fmla="*/ 589 h 1137"/>
                <a:gd name="T12" fmla="*/ 833 w 945"/>
                <a:gd name="T13" fmla="*/ 495 h 1137"/>
                <a:gd name="T14" fmla="*/ 779 w 945"/>
                <a:gd name="T15" fmla="*/ 408 h 1137"/>
                <a:gd name="T16" fmla="*/ 716 w 945"/>
                <a:gd name="T17" fmla="*/ 327 h 1137"/>
                <a:gd name="T18" fmla="*/ 645 w 945"/>
                <a:gd name="T19" fmla="*/ 255 h 1137"/>
                <a:gd name="T20" fmla="*/ 567 w 945"/>
                <a:gd name="T21" fmla="*/ 191 h 1137"/>
                <a:gd name="T22" fmla="*/ 484 w 945"/>
                <a:gd name="T23" fmla="*/ 136 h 1137"/>
                <a:gd name="T24" fmla="*/ 394 w 945"/>
                <a:gd name="T25" fmla="*/ 88 h 1137"/>
                <a:gd name="T26" fmla="*/ 300 w 945"/>
                <a:gd name="T27" fmla="*/ 50 h 1137"/>
                <a:gd name="T28" fmla="*/ 203 w 945"/>
                <a:gd name="T29" fmla="*/ 23 h 1137"/>
                <a:gd name="T30" fmla="*/ 102 w 945"/>
                <a:gd name="T31" fmla="*/ 6 h 1137"/>
                <a:gd name="T32" fmla="*/ 0 w 945"/>
                <a:gd name="T33" fmla="*/ 0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5" h="1137">
                  <a:moveTo>
                    <a:pt x="925" y="1136"/>
                  </a:moveTo>
                  <a:lnTo>
                    <a:pt x="941" y="1018"/>
                  </a:lnTo>
                  <a:lnTo>
                    <a:pt x="944" y="903"/>
                  </a:lnTo>
                  <a:lnTo>
                    <a:pt x="933" y="793"/>
                  </a:lnTo>
                  <a:lnTo>
                    <a:pt x="911" y="688"/>
                  </a:lnTo>
                  <a:lnTo>
                    <a:pt x="877" y="589"/>
                  </a:lnTo>
                  <a:lnTo>
                    <a:pt x="833" y="495"/>
                  </a:lnTo>
                  <a:lnTo>
                    <a:pt x="779" y="408"/>
                  </a:lnTo>
                  <a:lnTo>
                    <a:pt x="716" y="327"/>
                  </a:lnTo>
                  <a:lnTo>
                    <a:pt x="645" y="255"/>
                  </a:lnTo>
                  <a:lnTo>
                    <a:pt x="567" y="191"/>
                  </a:lnTo>
                  <a:lnTo>
                    <a:pt x="484" y="136"/>
                  </a:lnTo>
                  <a:lnTo>
                    <a:pt x="394" y="88"/>
                  </a:lnTo>
                  <a:lnTo>
                    <a:pt x="300" y="50"/>
                  </a:lnTo>
                  <a:lnTo>
                    <a:pt x="203" y="23"/>
                  </a:lnTo>
                  <a:lnTo>
                    <a:pt x="102" y="6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2" name="Freeform 264"/>
            <p:cNvSpPr>
              <a:spLocks/>
            </p:cNvSpPr>
            <p:nvPr/>
          </p:nvSpPr>
          <p:spPr bwMode="auto">
            <a:xfrm>
              <a:off x="1210" y="978"/>
              <a:ext cx="944" cy="1137"/>
            </a:xfrm>
            <a:custGeom>
              <a:avLst/>
              <a:gdLst>
                <a:gd name="T0" fmla="*/ 943 w 944"/>
                <a:gd name="T1" fmla="*/ 0 h 1137"/>
                <a:gd name="T2" fmla="*/ 840 w 944"/>
                <a:gd name="T3" fmla="*/ 6 h 1137"/>
                <a:gd name="T4" fmla="*/ 740 w 944"/>
                <a:gd name="T5" fmla="*/ 23 h 1137"/>
                <a:gd name="T6" fmla="*/ 643 w 944"/>
                <a:gd name="T7" fmla="*/ 50 h 1137"/>
                <a:gd name="T8" fmla="*/ 550 w 944"/>
                <a:gd name="T9" fmla="*/ 87 h 1137"/>
                <a:gd name="T10" fmla="*/ 461 w 944"/>
                <a:gd name="T11" fmla="*/ 134 h 1137"/>
                <a:gd name="T12" fmla="*/ 378 w 944"/>
                <a:gd name="T13" fmla="*/ 190 h 1137"/>
                <a:gd name="T14" fmla="*/ 300 w 944"/>
                <a:gd name="T15" fmla="*/ 254 h 1137"/>
                <a:gd name="T16" fmla="*/ 230 w 944"/>
                <a:gd name="T17" fmla="*/ 326 h 1137"/>
                <a:gd name="T18" fmla="*/ 166 w 944"/>
                <a:gd name="T19" fmla="*/ 406 h 1137"/>
                <a:gd name="T20" fmla="*/ 112 w 944"/>
                <a:gd name="T21" fmla="*/ 493 h 1137"/>
                <a:gd name="T22" fmla="*/ 67 w 944"/>
                <a:gd name="T23" fmla="*/ 587 h 1137"/>
                <a:gd name="T24" fmla="*/ 34 w 944"/>
                <a:gd name="T25" fmla="*/ 686 h 1137"/>
                <a:gd name="T26" fmla="*/ 11 w 944"/>
                <a:gd name="T27" fmla="*/ 791 h 1137"/>
                <a:gd name="T28" fmla="*/ 0 w 944"/>
                <a:gd name="T29" fmla="*/ 902 h 1137"/>
                <a:gd name="T30" fmla="*/ 2 w 944"/>
                <a:gd name="T31" fmla="*/ 1017 h 1137"/>
                <a:gd name="T32" fmla="*/ 18 w 944"/>
                <a:gd name="T33" fmla="*/ 1136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4" h="1137">
                  <a:moveTo>
                    <a:pt x="943" y="0"/>
                  </a:moveTo>
                  <a:lnTo>
                    <a:pt x="840" y="6"/>
                  </a:lnTo>
                  <a:lnTo>
                    <a:pt x="740" y="23"/>
                  </a:lnTo>
                  <a:lnTo>
                    <a:pt x="643" y="50"/>
                  </a:lnTo>
                  <a:lnTo>
                    <a:pt x="550" y="87"/>
                  </a:lnTo>
                  <a:lnTo>
                    <a:pt x="461" y="134"/>
                  </a:lnTo>
                  <a:lnTo>
                    <a:pt x="378" y="190"/>
                  </a:lnTo>
                  <a:lnTo>
                    <a:pt x="300" y="254"/>
                  </a:lnTo>
                  <a:lnTo>
                    <a:pt x="230" y="326"/>
                  </a:lnTo>
                  <a:lnTo>
                    <a:pt x="166" y="406"/>
                  </a:lnTo>
                  <a:lnTo>
                    <a:pt x="112" y="493"/>
                  </a:lnTo>
                  <a:lnTo>
                    <a:pt x="67" y="587"/>
                  </a:lnTo>
                  <a:lnTo>
                    <a:pt x="34" y="686"/>
                  </a:lnTo>
                  <a:lnTo>
                    <a:pt x="11" y="791"/>
                  </a:lnTo>
                  <a:lnTo>
                    <a:pt x="0" y="902"/>
                  </a:lnTo>
                  <a:lnTo>
                    <a:pt x="2" y="1017"/>
                  </a:lnTo>
                  <a:lnTo>
                    <a:pt x="18" y="1136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3" name="Freeform 265"/>
            <p:cNvSpPr>
              <a:spLocks/>
            </p:cNvSpPr>
            <p:nvPr/>
          </p:nvSpPr>
          <p:spPr bwMode="auto">
            <a:xfrm>
              <a:off x="2784" y="978"/>
              <a:ext cx="496" cy="1137"/>
            </a:xfrm>
            <a:custGeom>
              <a:avLst/>
              <a:gdLst>
                <a:gd name="T0" fmla="*/ 484 w 496"/>
                <a:gd name="T1" fmla="*/ 1136 h 1137"/>
                <a:gd name="T2" fmla="*/ 492 w 496"/>
                <a:gd name="T3" fmla="*/ 1035 h 1137"/>
                <a:gd name="T4" fmla="*/ 495 w 496"/>
                <a:gd name="T5" fmla="*/ 938 h 1137"/>
                <a:gd name="T6" fmla="*/ 491 w 496"/>
                <a:gd name="T7" fmla="*/ 847 h 1137"/>
                <a:gd name="T8" fmla="*/ 482 w 496"/>
                <a:gd name="T9" fmla="*/ 760 h 1137"/>
                <a:gd name="T10" fmla="*/ 467 w 496"/>
                <a:gd name="T11" fmla="*/ 678 h 1137"/>
                <a:gd name="T12" fmla="*/ 446 w 496"/>
                <a:gd name="T13" fmla="*/ 599 h 1137"/>
                <a:gd name="T14" fmla="*/ 420 w 496"/>
                <a:gd name="T15" fmla="*/ 525 h 1137"/>
                <a:gd name="T16" fmla="*/ 389 w 496"/>
                <a:gd name="T17" fmla="*/ 454 h 1137"/>
                <a:gd name="T18" fmla="*/ 353 w 496"/>
                <a:gd name="T19" fmla="*/ 388 h 1137"/>
                <a:gd name="T20" fmla="*/ 314 w 496"/>
                <a:gd name="T21" fmla="*/ 324 h 1137"/>
                <a:gd name="T22" fmla="*/ 270 w 496"/>
                <a:gd name="T23" fmla="*/ 264 h 1137"/>
                <a:gd name="T24" fmla="*/ 222 w 496"/>
                <a:gd name="T25" fmla="*/ 206 h 1137"/>
                <a:gd name="T26" fmla="*/ 170 w 496"/>
                <a:gd name="T27" fmla="*/ 151 h 1137"/>
                <a:gd name="T28" fmla="*/ 117 w 496"/>
                <a:gd name="T29" fmla="*/ 99 h 1137"/>
                <a:gd name="T30" fmla="*/ 59 w 496"/>
                <a:gd name="T31" fmla="*/ 49 h 1137"/>
                <a:gd name="T32" fmla="*/ 0 w 496"/>
                <a:gd name="T33" fmla="*/ 0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6" h="1137">
                  <a:moveTo>
                    <a:pt x="484" y="1136"/>
                  </a:moveTo>
                  <a:lnTo>
                    <a:pt x="492" y="1035"/>
                  </a:lnTo>
                  <a:lnTo>
                    <a:pt x="495" y="938"/>
                  </a:lnTo>
                  <a:lnTo>
                    <a:pt x="491" y="847"/>
                  </a:lnTo>
                  <a:lnTo>
                    <a:pt x="482" y="760"/>
                  </a:lnTo>
                  <a:lnTo>
                    <a:pt x="467" y="678"/>
                  </a:lnTo>
                  <a:lnTo>
                    <a:pt x="446" y="599"/>
                  </a:lnTo>
                  <a:lnTo>
                    <a:pt x="420" y="525"/>
                  </a:lnTo>
                  <a:lnTo>
                    <a:pt x="389" y="454"/>
                  </a:lnTo>
                  <a:lnTo>
                    <a:pt x="353" y="388"/>
                  </a:lnTo>
                  <a:lnTo>
                    <a:pt x="314" y="324"/>
                  </a:lnTo>
                  <a:lnTo>
                    <a:pt x="270" y="264"/>
                  </a:lnTo>
                  <a:lnTo>
                    <a:pt x="222" y="206"/>
                  </a:lnTo>
                  <a:lnTo>
                    <a:pt x="170" y="151"/>
                  </a:lnTo>
                  <a:lnTo>
                    <a:pt x="117" y="99"/>
                  </a:lnTo>
                  <a:lnTo>
                    <a:pt x="59" y="49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4" name="Freeform 266"/>
            <p:cNvSpPr>
              <a:spLocks/>
            </p:cNvSpPr>
            <p:nvPr/>
          </p:nvSpPr>
          <p:spPr bwMode="auto">
            <a:xfrm>
              <a:off x="1026" y="978"/>
              <a:ext cx="497" cy="1137"/>
            </a:xfrm>
            <a:custGeom>
              <a:avLst/>
              <a:gdLst>
                <a:gd name="T0" fmla="*/ 13 w 497"/>
                <a:gd name="T1" fmla="*/ 1136 h 1137"/>
                <a:gd name="T2" fmla="*/ 3 w 497"/>
                <a:gd name="T3" fmla="*/ 1035 h 1137"/>
                <a:gd name="T4" fmla="*/ 0 w 497"/>
                <a:gd name="T5" fmla="*/ 938 h 1137"/>
                <a:gd name="T6" fmla="*/ 3 w 497"/>
                <a:gd name="T7" fmla="*/ 847 h 1137"/>
                <a:gd name="T8" fmla="*/ 13 w 497"/>
                <a:gd name="T9" fmla="*/ 760 h 1137"/>
                <a:gd name="T10" fmla="*/ 28 w 497"/>
                <a:gd name="T11" fmla="*/ 678 h 1137"/>
                <a:gd name="T12" fmla="*/ 49 w 497"/>
                <a:gd name="T13" fmla="*/ 599 h 1137"/>
                <a:gd name="T14" fmla="*/ 74 w 497"/>
                <a:gd name="T15" fmla="*/ 525 h 1137"/>
                <a:gd name="T16" fmla="*/ 106 w 497"/>
                <a:gd name="T17" fmla="*/ 454 h 1137"/>
                <a:gd name="T18" fmla="*/ 141 w 497"/>
                <a:gd name="T19" fmla="*/ 388 h 1137"/>
                <a:gd name="T20" fmla="*/ 181 w 497"/>
                <a:gd name="T21" fmla="*/ 324 h 1137"/>
                <a:gd name="T22" fmla="*/ 225 w 497"/>
                <a:gd name="T23" fmla="*/ 264 h 1137"/>
                <a:gd name="T24" fmla="*/ 273 w 497"/>
                <a:gd name="T25" fmla="*/ 206 h 1137"/>
                <a:gd name="T26" fmla="*/ 324 w 497"/>
                <a:gd name="T27" fmla="*/ 151 h 1137"/>
                <a:gd name="T28" fmla="*/ 378 w 497"/>
                <a:gd name="T29" fmla="*/ 99 h 1137"/>
                <a:gd name="T30" fmla="*/ 435 w 497"/>
                <a:gd name="T31" fmla="*/ 49 h 1137"/>
                <a:gd name="T32" fmla="*/ 496 w 497"/>
                <a:gd name="T33" fmla="*/ 0 h 1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7" h="1137">
                  <a:moveTo>
                    <a:pt x="13" y="1136"/>
                  </a:moveTo>
                  <a:lnTo>
                    <a:pt x="3" y="1035"/>
                  </a:lnTo>
                  <a:lnTo>
                    <a:pt x="0" y="938"/>
                  </a:lnTo>
                  <a:lnTo>
                    <a:pt x="3" y="847"/>
                  </a:lnTo>
                  <a:lnTo>
                    <a:pt x="13" y="760"/>
                  </a:lnTo>
                  <a:lnTo>
                    <a:pt x="28" y="678"/>
                  </a:lnTo>
                  <a:lnTo>
                    <a:pt x="49" y="599"/>
                  </a:lnTo>
                  <a:lnTo>
                    <a:pt x="74" y="525"/>
                  </a:lnTo>
                  <a:lnTo>
                    <a:pt x="106" y="454"/>
                  </a:lnTo>
                  <a:lnTo>
                    <a:pt x="141" y="388"/>
                  </a:lnTo>
                  <a:lnTo>
                    <a:pt x="181" y="324"/>
                  </a:lnTo>
                  <a:lnTo>
                    <a:pt x="225" y="264"/>
                  </a:lnTo>
                  <a:lnTo>
                    <a:pt x="273" y="206"/>
                  </a:lnTo>
                  <a:lnTo>
                    <a:pt x="324" y="151"/>
                  </a:lnTo>
                  <a:lnTo>
                    <a:pt x="378" y="99"/>
                  </a:lnTo>
                  <a:lnTo>
                    <a:pt x="435" y="49"/>
                  </a:lnTo>
                  <a:lnTo>
                    <a:pt x="496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5" name="Freeform 267"/>
            <p:cNvSpPr>
              <a:spLocks/>
            </p:cNvSpPr>
            <p:nvPr/>
          </p:nvSpPr>
          <p:spPr bwMode="auto">
            <a:xfrm>
              <a:off x="2193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2 w 43"/>
                <a:gd name="T9" fmla="*/ 18 h 112"/>
                <a:gd name="T10" fmla="*/ 0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6" name="Freeform 268"/>
            <p:cNvSpPr>
              <a:spLocks/>
            </p:cNvSpPr>
            <p:nvPr/>
          </p:nvSpPr>
          <p:spPr bwMode="auto">
            <a:xfrm>
              <a:off x="2235" y="1308"/>
              <a:ext cx="40" cy="112"/>
            </a:xfrm>
            <a:custGeom>
              <a:avLst/>
              <a:gdLst>
                <a:gd name="T0" fmla="*/ 0 w 40"/>
                <a:gd name="T1" fmla="*/ 111 h 112"/>
                <a:gd name="T2" fmla="*/ 6 w 40"/>
                <a:gd name="T3" fmla="*/ 110 h 112"/>
                <a:gd name="T4" fmla="*/ 12 w 40"/>
                <a:gd name="T5" fmla="*/ 106 h 112"/>
                <a:gd name="T6" fmla="*/ 17 w 40"/>
                <a:gd name="T7" fmla="*/ 101 h 112"/>
                <a:gd name="T8" fmla="*/ 22 w 40"/>
                <a:gd name="T9" fmla="*/ 94 h 112"/>
                <a:gd name="T10" fmla="*/ 25 w 40"/>
                <a:gd name="T11" fmla="*/ 86 h 112"/>
                <a:gd name="T12" fmla="*/ 29 w 40"/>
                <a:gd name="T13" fmla="*/ 77 h 112"/>
                <a:gd name="T14" fmla="*/ 31 w 40"/>
                <a:gd name="T15" fmla="*/ 66 h 112"/>
                <a:gd name="T16" fmla="*/ 34 w 40"/>
                <a:gd name="T17" fmla="*/ 56 h 112"/>
                <a:gd name="T18" fmla="*/ 35 w 40"/>
                <a:gd name="T19" fmla="*/ 46 h 112"/>
                <a:gd name="T20" fmla="*/ 36 w 40"/>
                <a:gd name="T21" fmla="*/ 36 h 112"/>
                <a:gd name="T22" fmla="*/ 36 w 40"/>
                <a:gd name="T23" fmla="*/ 27 h 112"/>
                <a:gd name="T24" fmla="*/ 38 w 40"/>
                <a:gd name="T25" fmla="*/ 18 h 112"/>
                <a:gd name="T26" fmla="*/ 38 w 40"/>
                <a:gd name="T27" fmla="*/ 11 h 112"/>
                <a:gd name="T28" fmla="*/ 38 w 40"/>
                <a:gd name="T29" fmla="*/ 5 h 112"/>
                <a:gd name="T30" fmla="*/ 38 w 40"/>
                <a:gd name="T31" fmla="*/ 2 h 112"/>
                <a:gd name="T32" fmla="*/ 39 w 40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111"/>
                  </a:moveTo>
                  <a:lnTo>
                    <a:pt x="6" y="110"/>
                  </a:lnTo>
                  <a:lnTo>
                    <a:pt x="12" y="106"/>
                  </a:lnTo>
                  <a:lnTo>
                    <a:pt x="17" y="101"/>
                  </a:lnTo>
                  <a:lnTo>
                    <a:pt x="22" y="94"/>
                  </a:lnTo>
                  <a:lnTo>
                    <a:pt x="25" y="86"/>
                  </a:lnTo>
                  <a:lnTo>
                    <a:pt x="29" y="77"/>
                  </a:lnTo>
                  <a:lnTo>
                    <a:pt x="31" y="66"/>
                  </a:lnTo>
                  <a:lnTo>
                    <a:pt x="34" y="56"/>
                  </a:lnTo>
                  <a:lnTo>
                    <a:pt x="35" y="46"/>
                  </a:lnTo>
                  <a:lnTo>
                    <a:pt x="36" y="36"/>
                  </a:lnTo>
                  <a:lnTo>
                    <a:pt x="36" y="27"/>
                  </a:lnTo>
                  <a:lnTo>
                    <a:pt x="38" y="18"/>
                  </a:lnTo>
                  <a:lnTo>
                    <a:pt x="38" y="11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9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7" name="Freeform 269"/>
            <p:cNvSpPr>
              <a:spLocks/>
            </p:cNvSpPr>
            <p:nvPr/>
          </p:nvSpPr>
          <p:spPr bwMode="auto">
            <a:xfrm>
              <a:off x="2235" y="1204"/>
              <a:ext cx="40" cy="105"/>
            </a:xfrm>
            <a:custGeom>
              <a:avLst/>
              <a:gdLst>
                <a:gd name="T0" fmla="*/ 39 w 40"/>
                <a:gd name="T1" fmla="*/ 104 h 105"/>
                <a:gd name="T2" fmla="*/ 39 w 40"/>
                <a:gd name="T3" fmla="*/ 0 h 105"/>
                <a:gd name="T4" fmla="*/ 0 w 40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05">
                  <a:moveTo>
                    <a:pt x="39" y="104"/>
                  </a:moveTo>
                  <a:lnTo>
                    <a:pt x="39" y="0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8" name="Freeform 270"/>
            <p:cNvSpPr>
              <a:spLocks/>
            </p:cNvSpPr>
            <p:nvPr/>
          </p:nvSpPr>
          <p:spPr bwMode="auto">
            <a:xfrm>
              <a:off x="2153" y="1308"/>
              <a:ext cx="43" cy="112"/>
            </a:xfrm>
            <a:custGeom>
              <a:avLst/>
              <a:gdLst>
                <a:gd name="T0" fmla="*/ 23 w 43"/>
                <a:gd name="T1" fmla="*/ 0 h 112"/>
                <a:gd name="T2" fmla="*/ 15 w 43"/>
                <a:gd name="T3" fmla="*/ 2 h 112"/>
                <a:gd name="T4" fmla="*/ 10 w 43"/>
                <a:gd name="T5" fmla="*/ 5 h 112"/>
                <a:gd name="T6" fmla="*/ 6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3" y="0"/>
                  </a:moveTo>
                  <a:lnTo>
                    <a:pt x="15" y="2"/>
                  </a:lnTo>
                  <a:lnTo>
                    <a:pt x="10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99" name="Freeform 271"/>
            <p:cNvSpPr>
              <a:spLocks/>
            </p:cNvSpPr>
            <p:nvPr/>
          </p:nvSpPr>
          <p:spPr bwMode="auto">
            <a:xfrm>
              <a:off x="2195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8 w 42"/>
                <a:gd name="T25" fmla="*/ 18 h 112"/>
                <a:gd name="T26" fmla="*/ 35 w 42"/>
                <a:gd name="T27" fmla="*/ 11 h 112"/>
                <a:gd name="T28" fmla="*/ 31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8" y="18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0" name="Freeform 272"/>
            <p:cNvSpPr>
              <a:spLocks/>
            </p:cNvSpPr>
            <p:nvPr/>
          </p:nvSpPr>
          <p:spPr bwMode="auto">
            <a:xfrm>
              <a:off x="2153" y="1308"/>
              <a:ext cx="43" cy="112"/>
            </a:xfrm>
            <a:custGeom>
              <a:avLst/>
              <a:gdLst>
                <a:gd name="T0" fmla="*/ 23 w 43"/>
                <a:gd name="T1" fmla="*/ 0 h 112"/>
                <a:gd name="T2" fmla="*/ 15 w 43"/>
                <a:gd name="T3" fmla="*/ 2 h 112"/>
                <a:gd name="T4" fmla="*/ 10 w 43"/>
                <a:gd name="T5" fmla="*/ 5 h 112"/>
                <a:gd name="T6" fmla="*/ 6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3" y="0"/>
                  </a:moveTo>
                  <a:lnTo>
                    <a:pt x="15" y="2"/>
                  </a:lnTo>
                  <a:lnTo>
                    <a:pt x="10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1" name="Freeform 273"/>
            <p:cNvSpPr>
              <a:spLocks/>
            </p:cNvSpPr>
            <p:nvPr/>
          </p:nvSpPr>
          <p:spPr bwMode="auto">
            <a:xfrm>
              <a:off x="2195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8 w 42"/>
                <a:gd name="T25" fmla="*/ 18 h 112"/>
                <a:gd name="T26" fmla="*/ 35 w 42"/>
                <a:gd name="T27" fmla="*/ 11 h 112"/>
                <a:gd name="T28" fmla="*/ 31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8" y="18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2" name="Freeform 274"/>
            <p:cNvSpPr>
              <a:spLocks/>
            </p:cNvSpPr>
            <p:nvPr/>
          </p:nvSpPr>
          <p:spPr bwMode="auto">
            <a:xfrm>
              <a:off x="2114" y="1308"/>
              <a:ext cx="42" cy="112"/>
            </a:xfrm>
            <a:custGeom>
              <a:avLst/>
              <a:gdLst>
                <a:gd name="T0" fmla="*/ 22 w 42"/>
                <a:gd name="T1" fmla="*/ 0 h 112"/>
                <a:gd name="T2" fmla="*/ 14 w 42"/>
                <a:gd name="T3" fmla="*/ 2 h 112"/>
                <a:gd name="T4" fmla="*/ 9 w 42"/>
                <a:gd name="T5" fmla="*/ 5 h 112"/>
                <a:gd name="T6" fmla="*/ 4 w 42"/>
                <a:gd name="T7" fmla="*/ 11 h 112"/>
                <a:gd name="T8" fmla="*/ 2 w 42"/>
                <a:gd name="T9" fmla="*/ 18 h 112"/>
                <a:gd name="T10" fmla="*/ 0 w 42"/>
                <a:gd name="T11" fmla="*/ 27 h 112"/>
                <a:gd name="T12" fmla="*/ 0 w 42"/>
                <a:gd name="T13" fmla="*/ 36 h 112"/>
                <a:gd name="T14" fmla="*/ 0 w 42"/>
                <a:gd name="T15" fmla="*/ 46 h 112"/>
                <a:gd name="T16" fmla="*/ 2 w 42"/>
                <a:gd name="T17" fmla="*/ 56 h 112"/>
                <a:gd name="T18" fmla="*/ 4 w 42"/>
                <a:gd name="T19" fmla="*/ 66 h 112"/>
                <a:gd name="T20" fmla="*/ 7 w 42"/>
                <a:gd name="T21" fmla="*/ 77 h 112"/>
                <a:gd name="T22" fmla="*/ 11 w 42"/>
                <a:gd name="T23" fmla="*/ 86 h 112"/>
                <a:gd name="T24" fmla="*/ 16 w 42"/>
                <a:gd name="T25" fmla="*/ 94 h 112"/>
                <a:gd name="T26" fmla="*/ 21 w 42"/>
                <a:gd name="T27" fmla="*/ 101 h 112"/>
                <a:gd name="T28" fmla="*/ 26 w 42"/>
                <a:gd name="T29" fmla="*/ 106 h 112"/>
                <a:gd name="T30" fmla="*/ 33 w 42"/>
                <a:gd name="T31" fmla="*/ 110 h 112"/>
                <a:gd name="T32" fmla="*/ 41 w 42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22" y="0"/>
                  </a:moveTo>
                  <a:lnTo>
                    <a:pt x="14" y="2"/>
                  </a:lnTo>
                  <a:lnTo>
                    <a:pt x="9" y="5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6" y="106"/>
                  </a:lnTo>
                  <a:lnTo>
                    <a:pt x="33" y="110"/>
                  </a:lnTo>
                  <a:lnTo>
                    <a:pt x="41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3" name="Freeform 275"/>
            <p:cNvSpPr>
              <a:spLocks/>
            </p:cNvSpPr>
            <p:nvPr/>
          </p:nvSpPr>
          <p:spPr bwMode="auto">
            <a:xfrm>
              <a:off x="2155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7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" name="Freeform 276"/>
            <p:cNvSpPr>
              <a:spLocks/>
            </p:cNvSpPr>
            <p:nvPr/>
          </p:nvSpPr>
          <p:spPr bwMode="auto">
            <a:xfrm>
              <a:off x="2114" y="1308"/>
              <a:ext cx="42" cy="112"/>
            </a:xfrm>
            <a:custGeom>
              <a:avLst/>
              <a:gdLst>
                <a:gd name="T0" fmla="*/ 22 w 42"/>
                <a:gd name="T1" fmla="*/ 0 h 112"/>
                <a:gd name="T2" fmla="*/ 14 w 42"/>
                <a:gd name="T3" fmla="*/ 2 h 112"/>
                <a:gd name="T4" fmla="*/ 9 w 42"/>
                <a:gd name="T5" fmla="*/ 5 h 112"/>
                <a:gd name="T6" fmla="*/ 4 w 42"/>
                <a:gd name="T7" fmla="*/ 11 h 112"/>
                <a:gd name="T8" fmla="*/ 2 w 42"/>
                <a:gd name="T9" fmla="*/ 18 h 112"/>
                <a:gd name="T10" fmla="*/ 0 w 42"/>
                <a:gd name="T11" fmla="*/ 27 h 112"/>
                <a:gd name="T12" fmla="*/ 0 w 42"/>
                <a:gd name="T13" fmla="*/ 36 h 112"/>
                <a:gd name="T14" fmla="*/ 0 w 42"/>
                <a:gd name="T15" fmla="*/ 46 h 112"/>
                <a:gd name="T16" fmla="*/ 2 w 42"/>
                <a:gd name="T17" fmla="*/ 56 h 112"/>
                <a:gd name="T18" fmla="*/ 4 w 42"/>
                <a:gd name="T19" fmla="*/ 66 h 112"/>
                <a:gd name="T20" fmla="*/ 7 w 42"/>
                <a:gd name="T21" fmla="*/ 77 h 112"/>
                <a:gd name="T22" fmla="*/ 11 w 42"/>
                <a:gd name="T23" fmla="*/ 86 h 112"/>
                <a:gd name="T24" fmla="*/ 16 w 42"/>
                <a:gd name="T25" fmla="*/ 94 h 112"/>
                <a:gd name="T26" fmla="*/ 21 w 42"/>
                <a:gd name="T27" fmla="*/ 101 h 112"/>
                <a:gd name="T28" fmla="*/ 26 w 42"/>
                <a:gd name="T29" fmla="*/ 106 h 112"/>
                <a:gd name="T30" fmla="*/ 33 w 42"/>
                <a:gd name="T31" fmla="*/ 110 h 112"/>
                <a:gd name="T32" fmla="*/ 41 w 42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22" y="0"/>
                  </a:moveTo>
                  <a:lnTo>
                    <a:pt x="14" y="2"/>
                  </a:lnTo>
                  <a:lnTo>
                    <a:pt x="9" y="5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6" y="106"/>
                  </a:lnTo>
                  <a:lnTo>
                    <a:pt x="33" y="110"/>
                  </a:lnTo>
                  <a:lnTo>
                    <a:pt x="41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" name="Freeform 277"/>
            <p:cNvSpPr>
              <a:spLocks/>
            </p:cNvSpPr>
            <p:nvPr/>
          </p:nvSpPr>
          <p:spPr bwMode="auto">
            <a:xfrm>
              <a:off x="2155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7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6" name="Freeform 278"/>
            <p:cNvSpPr>
              <a:spLocks/>
            </p:cNvSpPr>
            <p:nvPr/>
          </p:nvSpPr>
          <p:spPr bwMode="auto">
            <a:xfrm>
              <a:off x="2074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2 w 43"/>
                <a:gd name="T27" fmla="*/ 101 h 112"/>
                <a:gd name="T28" fmla="*/ 28 w 43"/>
                <a:gd name="T29" fmla="*/ 106 h 112"/>
                <a:gd name="T30" fmla="*/ 35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2" y="101"/>
                  </a:lnTo>
                  <a:lnTo>
                    <a:pt x="28" y="106"/>
                  </a:lnTo>
                  <a:lnTo>
                    <a:pt x="35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7" name="Freeform 279"/>
            <p:cNvSpPr>
              <a:spLocks/>
            </p:cNvSpPr>
            <p:nvPr/>
          </p:nvSpPr>
          <p:spPr bwMode="auto">
            <a:xfrm>
              <a:off x="2116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8" name="Freeform 280"/>
            <p:cNvSpPr>
              <a:spLocks/>
            </p:cNvSpPr>
            <p:nvPr/>
          </p:nvSpPr>
          <p:spPr bwMode="auto">
            <a:xfrm>
              <a:off x="2074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2 w 43"/>
                <a:gd name="T27" fmla="*/ 101 h 112"/>
                <a:gd name="T28" fmla="*/ 28 w 43"/>
                <a:gd name="T29" fmla="*/ 106 h 112"/>
                <a:gd name="T30" fmla="*/ 35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2" y="101"/>
                  </a:lnTo>
                  <a:lnTo>
                    <a:pt x="28" y="106"/>
                  </a:lnTo>
                  <a:lnTo>
                    <a:pt x="35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9" name="Freeform 281"/>
            <p:cNvSpPr>
              <a:spLocks/>
            </p:cNvSpPr>
            <p:nvPr/>
          </p:nvSpPr>
          <p:spPr bwMode="auto">
            <a:xfrm>
              <a:off x="2116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0" name="Freeform 282"/>
            <p:cNvSpPr>
              <a:spLocks/>
            </p:cNvSpPr>
            <p:nvPr/>
          </p:nvSpPr>
          <p:spPr bwMode="auto">
            <a:xfrm>
              <a:off x="2037" y="1308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0 w 40"/>
                <a:gd name="T3" fmla="*/ 21 h 112"/>
                <a:gd name="T4" fmla="*/ 1 w 40"/>
                <a:gd name="T5" fmla="*/ 38 h 112"/>
                <a:gd name="T6" fmla="*/ 3 w 40"/>
                <a:gd name="T7" fmla="*/ 53 h 112"/>
                <a:gd name="T8" fmla="*/ 6 w 40"/>
                <a:gd name="T9" fmla="*/ 65 h 112"/>
                <a:gd name="T10" fmla="*/ 8 w 40"/>
                <a:gd name="T11" fmla="*/ 76 h 112"/>
                <a:gd name="T12" fmla="*/ 12 w 40"/>
                <a:gd name="T13" fmla="*/ 84 h 112"/>
                <a:gd name="T14" fmla="*/ 15 w 40"/>
                <a:gd name="T15" fmla="*/ 92 h 112"/>
                <a:gd name="T16" fmla="*/ 19 w 40"/>
                <a:gd name="T17" fmla="*/ 97 h 112"/>
                <a:gd name="T18" fmla="*/ 22 w 40"/>
                <a:gd name="T19" fmla="*/ 102 h 112"/>
                <a:gd name="T20" fmla="*/ 26 w 40"/>
                <a:gd name="T21" fmla="*/ 106 h 112"/>
                <a:gd name="T22" fmla="*/ 29 w 40"/>
                <a:gd name="T23" fmla="*/ 108 h 112"/>
                <a:gd name="T24" fmla="*/ 33 w 40"/>
                <a:gd name="T25" fmla="*/ 109 h 112"/>
                <a:gd name="T26" fmla="*/ 35 w 40"/>
                <a:gd name="T27" fmla="*/ 111 h 112"/>
                <a:gd name="T28" fmla="*/ 37 w 40"/>
                <a:gd name="T29" fmla="*/ 111 h 112"/>
                <a:gd name="T30" fmla="*/ 38 w 40"/>
                <a:gd name="T31" fmla="*/ 111 h 112"/>
                <a:gd name="T32" fmla="*/ 39 w 40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0" y="21"/>
                  </a:lnTo>
                  <a:lnTo>
                    <a:pt x="1" y="38"/>
                  </a:lnTo>
                  <a:lnTo>
                    <a:pt x="3" y="53"/>
                  </a:lnTo>
                  <a:lnTo>
                    <a:pt x="6" y="65"/>
                  </a:lnTo>
                  <a:lnTo>
                    <a:pt x="8" y="76"/>
                  </a:lnTo>
                  <a:lnTo>
                    <a:pt x="12" y="84"/>
                  </a:lnTo>
                  <a:lnTo>
                    <a:pt x="15" y="92"/>
                  </a:lnTo>
                  <a:lnTo>
                    <a:pt x="19" y="97"/>
                  </a:lnTo>
                  <a:lnTo>
                    <a:pt x="22" y="102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33" y="109"/>
                  </a:lnTo>
                  <a:lnTo>
                    <a:pt x="35" y="111"/>
                  </a:lnTo>
                  <a:lnTo>
                    <a:pt x="37" y="111"/>
                  </a:lnTo>
                  <a:lnTo>
                    <a:pt x="38" y="111"/>
                  </a:lnTo>
                  <a:lnTo>
                    <a:pt x="39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1" name="Freeform 283"/>
            <p:cNvSpPr>
              <a:spLocks/>
            </p:cNvSpPr>
            <p:nvPr/>
          </p:nvSpPr>
          <p:spPr bwMode="auto">
            <a:xfrm>
              <a:off x="2076" y="1308"/>
              <a:ext cx="43" cy="112"/>
            </a:xfrm>
            <a:custGeom>
              <a:avLst/>
              <a:gdLst>
                <a:gd name="T0" fmla="*/ 0 w 43"/>
                <a:gd name="T1" fmla="*/ 111 h 112"/>
                <a:gd name="T2" fmla="*/ 7 w 43"/>
                <a:gd name="T3" fmla="*/ 110 h 112"/>
                <a:gd name="T4" fmla="*/ 14 w 43"/>
                <a:gd name="T5" fmla="*/ 106 h 112"/>
                <a:gd name="T6" fmla="*/ 20 w 43"/>
                <a:gd name="T7" fmla="*/ 101 h 112"/>
                <a:gd name="T8" fmla="*/ 26 w 43"/>
                <a:gd name="T9" fmla="*/ 94 h 112"/>
                <a:gd name="T10" fmla="*/ 30 w 43"/>
                <a:gd name="T11" fmla="*/ 86 h 112"/>
                <a:gd name="T12" fmla="*/ 34 w 43"/>
                <a:gd name="T13" fmla="*/ 77 h 112"/>
                <a:gd name="T14" fmla="*/ 37 w 43"/>
                <a:gd name="T15" fmla="*/ 66 h 112"/>
                <a:gd name="T16" fmla="*/ 40 w 43"/>
                <a:gd name="T17" fmla="*/ 56 h 112"/>
                <a:gd name="T18" fmla="*/ 40 w 43"/>
                <a:gd name="T19" fmla="*/ 46 h 112"/>
                <a:gd name="T20" fmla="*/ 42 w 43"/>
                <a:gd name="T21" fmla="*/ 36 h 112"/>
                <a:gd name="T22" fmla="*/ 40 w 43"/>
                <a:gd name="T23" fmla="*/ 27 h 112"/>
                <a:gd name="T24" fmla="*/ 39 w 43"/>
                <a:gd name="T25" fmla="*/ 18 h 112"/>
                <a:gd name="T26" fmla="*/ 35 w 43"/>
                <a:gd name="T27" fmla="*/ 11 h 112"/>
                <a:gd name="T28" fmla="*/ 32 w 43"/>
                <a:gd name="T29" fmla="*/ 5 h 112"/>
                <a:gd name="T30" fmla="*/ 27 w 43"/>
                <a:gd name="T31" fmla="*/ 2 h 112"/>
                <a:gd name="T32" fmla="*/ 20 w 43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0" y="111"/>
                  </a:moveTo>
                  <a:lnTo>
                    <a:pt x="7" y="110"/>
                  </a:lnTo>
                  <a:lnTo>
                    <a:pt x="14" y="106"/>
                  </a:lnTo>
                  <a:lnTo>
                    <a:pt x="20" y="101"/>
                  </a:lnTo>
                  <a:lnTo>
                    <a:pt x="26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2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2" name="Freeform 284"/>
            <p:cNvSpPr>
              <a:spLocks/>
            </p:cNvSpPr>
            <p:nvPr/>
          </p:nvSpPr>
          <p:spPr bwMode="auto">
            <a:xfrm>
              <a:off x="2037" y="1204"/>
              <a:ext cx="40" cy="105"/>
            </a:xfrm>
            <a:custGeom>
              <a:avLst/>
              <a:gdLst>
                <a:gd name="T0" fmla="*/ 39 w 40"/>
                <a:gd name="T1" fmla="*/ 0 h 105"/>
                <a:gd name="T2" fmla="*/ 0 w 40"/>
                <a:gd name="T3" fmla="*/ 0 h 105"/>
                <a:gd name="T4" fmla="*/ 0 w 40"/>
                <a:gd name="T5" fmla="*/ 104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05">
                  <a:moveTo>
                    <a:pt x="39" y="0"/>
                  </a:move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3" name="Freeform 285"/>
            <p:cNvSpPr>
              <a:spLocks/>
            </p:cNvSpPr>
            <p:nvPr/>
          </p:nvSpPr>
          <p:spPr bwMode="auto">
            <a:xfrm>
              <a:off x="2037" y="1308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0 w 40"/>
                <a:gd name="T3" fmla="*/ 21 h 112"/>
                <a:gd name="T4" fmla="*/ 1 w 40"/>
                <a:gd name="T5" fmla="*/ 38 h 112"/>
                <a:gd name="T6" fmla="*/ 3 w 40"/>
                <a:gd name="T7" fmla="*/ 53 h 112"/>
                <a:gd name="T8" fmla="*/ 6 w 40"/>
                <a:gd name="T9" fmla="*/ 65 h 112"/>
                <a:gd name="T10" fmla="*/ 8 w 40"/>
                <a:gd name="T11" fmla="*/ 76 h 112"/>
                <a:gd name="T12" fmla="*/ 12 w 40"/>
                <a:gd name="T13" fmla="*/ 84 h 112"/>
                <a:gd name="T14" fmla="*/ 15 w 40"/>
                <a:gd name="T15" fmla="*/ 92 h 112"/>
                <a:gd name="T16" fmla="*/ 19 w 40"/>
                <a:gd name="T17" fmla="*/ 97 h 112"/>
                <a:gd name="T18" fmla="*/ 22 w 40"/>
                <a:gd name="T19" fmla="*/ 102 h 112"/>
                <a:gd name="T20" fmla="*/ 26 w 40"/>
                <a:gd name="T21" fmla="*/ 106 h 112"/>
                <a:gd name="T22" fmla="*/ 29 w 40"/>
                <a:gd name="T23" fmla="*/ 108 h 112"/>
                <a:gd name="T24" fmla="*/ 33 w 40"/>
                <a:gd name="T25" fmla="*/ 109 h 112"/>
                <a:gd name="T26" fmla="*/ 35 w 40"/>
                <a:gd name="T27" fmla="*/ 111 h 112"/>
                <a:gd name="T28" fmla="*/ 37 w 40"/>
                <a:gd name="T29" fmla="*/ 111 h 112"/>
                <a:gd name="T30" fmla="*/ 38 w 40"/>
                <a:gd name="T31" fmla="*/ 111 h 112"/>
                <a:gd name="T32" fmla="*/ 39 w 40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0" y="21"/>
                  </a:lnTo>
                  <a:lnTo>
                    <a:pt x="1" y="38"/>
                  </a:lnTo>
                  <a:lnTo>
                    <a:pt x="3" y="53"/>
                  </a:lnTo>
                  <a:lnTo>
                    <a:pt x="6" y="65"/>
                  </a:lnTo>
                  <a:lnTo>
                    <a:pt x="8" y="76"/>
                  </a:lnTo>
                  <a:lnTo>
                    <a:pt x="12" y="84"/>
                  </a:lnTo>
                  <a:lnTo>
                    <a:pt x="15" y="92"/>
                  </a:lnTo>
                  <a:lnTo>
                    <a:pt x="19" y="97"/>
                  </a:lnTo>
                  <a:lnTo>
                    <a:pt x="22" y="102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33" y="109"/>
                  </a:lnTo>
                  <a:lnTo>
                    <a:pt x="35" y="111"/>
                  </a:lnTo>
                  <a:lnTo>
                    <a:pt x="37" y="111"/>
                  </a:lnTo>
                  <a:lnTo>
                    <a:pt x="38" y="111"/>
                  </a:lnTo>
                  <a:lnTo>
                    <a:pt x="39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4" name="Freeform 286"/>
            <p:cNvSpPr>
              <a:spLocks/>
            </p:cNvSpPr>
            <p:nvPr/>
          </p:nvSpPr>
          <p:spPr bwMode="auto">
            <a:xfrm>
              <a:off x="2076" y="1308"/>
              <a:ext cx="43" cy="112"/>
            </a:xfrm>
            <a:custGeom>
              <a:avLst/>
              <a:gdLst>
                <a:gd name="T0" fmla="*/ 0 w 43"/>
                <a:gd name="T1" fmla="*/ 111 h 112"/>
                <a:gd name="T2" fmla="*/ 7 w 43"/>
                <a:gd name="T3" fmla="*/ 110 h 112"/>
                <a:gd name="T4" fmla="*/ 14 w 43"/>
                <a:gd name="T5" fmla="*/ 106 h 112"/>
                <a:gd name="T6" fmla="*/ 20 w 43"/>
                <a:gd name="T7" fmla="*/ 101 h 112"/>
                <a:gd name="T8" fmla="*/ 26 w 43"/>
                <a:gd name="T9" fmla="*/ 94 h 112"/>
                <a:gd name="T10" fmla="*/ 30 w 43"/>
                <a:gd name="T11" fmla="*/ 86 h 112"/>
                <a:gd name="T12" fmla="*/ 34 w 43"/>
                <a:gd name="T13" fmla="*/ 77 h 112"/>
                <a:gd name="T14" fmla="*/ 37 w 43"/>
                <a:gd name="T15" fmla="*/ 66 h 112"/>
                <a:gd name="T16" fmla="*/ 40 w 43"/>
                <a:gd name="T17" fmla="*/ 56 h 112"/>
                <a:gd name="T18" fmla="*/ 40 w 43"/>
                <a:gd name="T19" fmla="*/ 46 h 112"/>
                <a:gd name="T20" fmla="*/ 42 w 43"/>
                <a:gd name="T21" fmla="*/ 36 h 112"/>
                <a:gd name="T22" fmla="*/ 40 w 43"/>
                <a:gd name="T23" fmla="*/ 27 h 112"/>
                <a:gd name="T24" fmla="*/ 39 w 43"/>
                <a:gd name="T25" fmla="*/ 18 h 112"/>
                <a:gd name="T26" fmla="*/ 35 w 43"/>
                <a:gd name="T27" fmla="*/ 11 h 112"/>
                <a:gd name="T28" fmla="*/ 32 w 43"/>
                <a:gd name="T29" fmla="*/ 5 h 112"/>
                <a:gd name="T30" fmla="*/ 27 w 43"/>
                <a:gd name="T31" fmla="*/ 2 h 112"/>
                <a:gd name="T32" fmla="*/ 20 w 43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0" y="111"/>
                  </a:moveTo>
                  <a:lnTo>
                    <a:pt x="7" y="110"/>
                  </a:lnTo>
                  <a:lnTo>
                    <a:pt x="14" y="106"/>
                  </a:lnTo>
                  <a:lnTo>
                    <a:pt x="20" y="101"/>
                  </a:lnTo>
                  <a:lnTo>
                    <a:pt x="26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2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5" name="Freeform 287"/>
            <p:cNvSpPr>
              <a:spLocks/>
            </p:cNvSpPr>
            <p:nvPr/>
          </p:nvSpPr>
          <p:spPr bwMode="auto">
            <a:xfrm>
              <a:off x="2077" y="1157"/>
              <a:ext cx="159" cy="94"/>
            </a:xfrm>
            <a:custGeom>
              <a:avLst/>
              <a:gdLst>
                <a:gd name="T0" fmla="*/ 0 w 159"/>
                <a:gd name="T1" fmla="*/ 0 h 94"/>
                <a:gd name="T2" fmla="*/ 158 w 159"/>
                <a:gd name="T3" fmla="*/ 0 h 94"/>
                <a:gd name="T4" fmla="*/ 158 w 159"/>
                <a:gd name="T5" fmla="*/ 93 h 94"/>
                <a:gd name="T6" fmla="*/ 0 w 159"/>
                <a:gd name="T7" fmla="*/ 93 h 94"/>
                <a:gd name="T8" fmla="*/ 0 w 159"/>
                <a:gd name="T9" fmla="*/ 0 h 94"/>
                <a:gd name="T10" fmla="*/ 0 w 159"/>
                <a:gd name="T11" fmla="*/ 0 h 94"/>
                <a:gd name="T12" fmla="*/ 0 w 1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94">
                  <a:moveTo>
                    <a:pt x="0" y="0"/>
                  </a:moveTo>
                  <a:lnTo>
                    <a:pt x="158" y="0"/>
                  </a:lnTo>
                  <a:lnTo>
                    <a:pt x="158" y="93"/>
                  </a:lnTo>
                  <a:lnTo>
                    <a:pt x="0" y="9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6" name="Freeform 288"/>
            <p:cNvSpPr>
              <a:spLocks/>
            </p:cNvSpPr>
            <p:nvPr/>
          </p:nvSpPr>
          <p:spPr bwMode="auto">
            <a:xfrm>
              <a:off x="2087" y="1173"/>
              <a:ext cx="139" cy="26"/>
            </a:xfrm>
            <a:custGeom>
              <a:avLst/>
              <a:gdLst>
                <a:gd name="T0" fmla="*/ 138 w 139"/>
                <a:gd name="T1" fmla="*/ 25 h 26"/>
                <a:gd name="T2" fmla="*/ 125 w 139"/>
                <a:gd name="T3" fmla="*/ 16 h 26"/>
                <a:gd name="T4" fmla="*/ 111 w 139"/>
                <a:gd name="T5" fmla="*/ 9 h 26"/>
                <a:gd name="T6" fmla="*/ 98 w 139"/>
                <a:gd name="T7" fmla="*/ 4 h 26"/>
                <a:gd name="T8" fmla="*/ 86 w 139"/>
                <a:gd name="T9" fmla="*/ 1 h 26"/>
                <a:gd name="T10" fmla="*/ 74 w 139"/>
                <a:gd name="T11" fmla="*/ 0 h 26"/>
                <a:gd name="T12" fmla="*/ 63 w 139"/>
                <a:gd name="T13" fmla="*/ 0 h 26"/>
                <a:gd name="T14" fmla="*/ 53 w 139"/>
                <a:gd name="T15" fmla="*/ 2 h 26"/>
                <a:gd name="T16" fmla="*/ 43 w 139"/>
                <a:gd name="T17" fmla="*/ 3 h 26"/>
                <a:gd name="T18" fmla="*/ 33 w 139"/>
                <a:gd name="T19" fmla="*/ 7 h 26"/>
                <a:gd name="T20" fmla="*/ 24 w 139"/>
                <a:gd name="T21" fmla="*/ 10 h 26"/>
                <a:gd name="T22" fmla="*/ 17 w 139"/>
                <a:gd name="T23" fmla="*/ 14 h 26"/>
                <a:gd name="T24" fmla="*/ 12 w 139"/>
                <a:gd name="T25" fmla="*/ 17 h 26"/>
                <a:gd name="T26" fmla="*/ 6 w 139"/>
                <a:gd name="T27" fmla="*/ 20 h 26"/>
                <a:gd name="T28" fmla="*/ 3 w 139"/>
                <a:gd name="T29" fmla="*/ 23 h 26"/>
                <a:gd name="T30" fmla="*/ 1 w 139"/>
                <a:gd name="T31" fmla="*/ 25 h 26"/>
                <a:gd name="T32" fmla="*/ 0 w 139"/>
                <a:gd name="T33" fmla="*/ 2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26">
                  <a:moveTo>
                    <a:pt x="138" y="25"/>
                  </a:moveTo>
                  <a:lnTo>
                    <a:pt x="125" y="16"/>
                  </a:lnTo>
                  <a:lnTo>
                    <a:pt x="111" y="9"/>
                  </a:lnTo>
                  <a:lnTo>
                    <a:pt x="98" y="4"/>
                  </a:lnTo>
                  <a:lnTo>
                    <a:pt x="86" y="1"/>
                  </a:lnTo>
                  <a:lnTo>
                    <a:pt x="74" y="0"/>
                  </a:lnTo>
                  <a:lnTo>
                    <a:pt x="63" y="0"/>
                  </a:lnTo>
                  <a:lnTo>
                    <a:pt x="53" y="2"/>
                  </a:lnTo>
                  <a:lnTo>
                    <a:pt x="43" y="3"/>
                  </a:lnTo>
                  <a:lnTo>
                    <a:pt x="33" y="7"/>
                  </a:lnTo>
                  <a:lnTo>
                    <a:pt x="24" y="10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0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7" name="Line 289"/>
            <p:cNvSpPr>
              <a:spLocks noChangeShapeType="1"/>
            </p:cNvSpPr>
            <p:nvPr/>
          </p:nvSpPr>
          <p:spPr bwMode="auto">
            <a:xfrm flipH="1">
              <a:off x="2179" y="1174"/>
              <a:ext cx="40" cy="59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8" name="Line 290"/>
            <p:cNvSpPr>
              <a:spLocks noChangeShapeType="1"/>
            </p:cNvSpPr>
            <p:nvPr/>
          </p:nvSpPr>
          <p:spPr bwMode="auto">
            <a:xfrm flipH="1">
              <a:off x="2167" y="1174"/>
              <a:ext cx="52" cy="76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19" name="Freeform 291"/>
            <p:cNvSpPr>
              <a:spLocks/>
            </p:cNvSpPr>
            <p:nvPr/>
          </p:nvSpPr>
          <p:spPr bwMode="auto">
            <a:xfrm>
              <a:off x="1246" y="1308"/>
              <a:ext cx="43" cy="112"/>
            </a:xfrm>
            <a:custGeom>
              <a:avLst/>
              <a:gdLst>
                <a:gd name="T0" fmla="*/ 23 w 43"/>
                <a:gd name="T1" fmla="*/ 0 h 112"/>
                <a:gd name="T2" fmla="*/ 15 w 43"/>
                <a:gd name="T3" fmla="*/ 2 h 112"/>
                <a:gd name="T4" fmla="*/ 10 w 43"/>
                <a:gd name="T5" fmla="*/ 5 h 112"/>
                <a:gd name="T6" fmla="*/ 6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2 w 43"/>
                <a:gd name="T27" fmla="*/ 101 h 112"/>
                <a:gd name="T28" fmla="*/ 28 w 43"/>
                <a:gd name="T29" fmla="*/ 106 h 112"/>
                <a:gd name="T30" fmla="*/ 35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3" y="0"/>
                  </a:moveTo>
                  <a:lnTo>
                    <a:pt x="15" y="2"/>
                  </a:lnTo>
                  <a:lnTo>
                    <a:pt x="10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2" y="101"/>
                  </a:lnTo>
                  <a:lnTo>
                    <a:pt x="28" y="106"/>
                  </a:lnTo>
                  <a:lnTo>
                    <a:pt x="35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0" name="Freeform 292"/>
            <p:cNvSpPr>
              <a:spLocks/>
            </p:cNvSpPr>
            <p:nvPr/>
          </p:nvSpPr>
          <p:spPr bwMode="auto">
            <a:xfrm>
              <a:off x="1288" y="1308"/>
              <a:ext cx="41" cy="112"/>
            </a:xfrm>
            <a:custGeom>
              <a:avLst/>
              <a:gdLst>
                <a:gd name="T0" fmla="*/ 0 w 41"/>
                <a:gd name="T1" fmla="*/ 111 h 112"/>
                <a:gd name="T2" fmla="*/ 7 w 41"/>
                <a:gd name="T3" fmla="*/ 110 h 112"/>
                <a:gd name="T4" fmla="*/ 13 w 41"/>
                <a:gd name="T5" fmla="*/ 106 h 112"/>
                <a:gd name="T6" fmla="*/ 18 w 41"/>
                <a:gd name="T7" fmla="*/ 101 h 112"/>
                <a:gd name="T8" fmla="*/ 23 w 41"/>
                <a:gd name="T9" fmla="*/ 94 h 112"/>
                <a:gd name="T10" fmla="*/ 26 w 41"/>
                <a:gd name="T11" fmla="*/ 86 h 112"/>
                <a:gd name="T12" fmla="*/ 30 w 41"/>
                <a:gd name="T13" fmla="*/ 77 h 112"/>
                <a:gd name="T14" fmla="*/ 32 w 41"/>
                <a:gd name="T15" fmla="*/ 66 h 112"/>
                <a:gd name="T16" fmla="*/ 35 w 41"/>
                <a:gd name="T17" fmla="*/ 56 h 112"/>
                <a:gd name="T18" fmla="*/ 36 w 41"/>
                <a:gd name="T19" fmla="*/ 46 h 112"/>
                <a:gd name="T20" fmla="*/ 38 w 41"/>
                <a:gd name="T21" fmla="*/ 36 h 112"/>
                <a:gd name="T22" fmla="*/ 38 w 41"/>
                <a:gd name="T23" fmla="*/ 27 h 112"/>
                <a:gd name="T24" fmla="*/ 39 w 41"/>
                <a:gd name="T25" fmla="*/ 18 h 112"/>
                <a:gd name="T26" fmla="*/ 39 w 41"/>
                <a:gd name="T27" fmla="*/ 11 h 112"/>
                <a:gd name="T28" fmla="*/ 40 w 41"/>
                <a:gd name="T29" fmla="*/ 5 h 112"/>
                <a:gd name="T30" fmla="*/ 40 w 41"/>
                <a:gd name="T31" fmla="*/ 2 h 112"/>
                <a:gd name="T32" fmla="*/ 40 w 41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112">
                  <a:moveTo>
                    <a:pt x="0" y="111"/>
                  </a:moveTo>
                  <a:lnTo>
                    <a:pt x="7" y="110"/>
                  </a:lnTo>
                  <a:lnTo>
                    <a:pt x="13" y="106"/>
                  </a:lnTo>
                  <a:lnTo>
                    <a:pt x="18" y="101"/>
                  </a:lnTo>
                  <a:lnTo>
                    <a:pt x="23" y="94"/>
                  </a:lnTo>
                  <a:lnTo>
                    <a:pt x="26" y="86"/>
                  </a:lnTo>
                  <a:lnTo>
                    <a:pt x="30" y="77"/>
                  </a:lnTo>
                  <a:lnTo>
                    <a:pt x="32" y="66"/>
                  </a:lnTo>
                  <a:lnTo>
                    <a:pt x="35" y="56"/>
                  </a:lnTo>
                  <a:lnTo>
                    <a:pt x="36" y="46"/>
                  </a:lnTo>
                  <a:lnTo>
                    <a:pt x="38" y="36"/>
                  </a:lnTo>
                  <a:lnTo>
                    <a:pt x="38" y="27"/>
                  </a:lnTo>
                  <a:lnTo>
                    <a:pt x="39" y="18"/>
                  </a:lnTo>
                  <a:lnTo>
                    <a:pt x="39" y="11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4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1" name="Freeform 293"/>
            <p:cNvSpPr>
              <a:spLocks/>
            </p:cNvSpPr>
            <p:nvPr/>
          </p:nvSpPr>
          <p:spPr bwMode="auto">
            <a:xfrm>
              <a:off x="1288" y="1204"/>
              <a:ext cx="41" cy="105"/>
            </a:xfrm>
            <a:custGeom>
              <a:avLst/>
              <a:gdLst>
                <a:gd name="T0" fmla="*/ 40 w 41"/>
                <a:gd name="T1" fmla="*/ 104 h 105"/>
                <a:gd name="T2" fmla="*/ 40 w 41"/>
                <a:gd name="T3" fmla="*/ 0 h 105"/>
                <a:gd name="T4" fmla="*/ 0 w 41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05">
                  <a:moveTo>
                    <a:pt x="40" y="104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2" name="Freeform 294"/>
            <p:cNvSpPr>
              <a:spLocks/>
            </p:cNvSpPr>
            <p:nvPr/>
          </p:nvSpPr>
          <p:spPr bwMode="auto">
            <a:xfrm>
              <a:off x="1207" y="1308"/>
              <a:ext cx="42" cy="112"/>
            </a:xfrm>
            <a:custGeom>
              <a:avLst/>
              <a:gdLst>
                <a:gd name="T0" fmla="*/ 23 w 42"/>
                <a:gd name="T1" fmla="*/ 0 h 112"/>
                <a:gd name="T2" fmla="*/ 15 w 42"/>
                <a:gd name="T3" fmla="*/ 2 h 112"/>
                <a:gd name="T4" fmla="*/ 9 w 42"/>
                <a:gd name="T5" fmla="*/ 5 h 112"/>
                <a:gd name="T6" fmla="*/ 5 w 42"/>
                <a:gd name="T7" fmla="*/ 11 h 112"/>
                <a:gd name="T8" fmla="*/ 2 w 42"/>
                <a:gd name="T9" fmla="*/ 18 h 112"/>
                <a:gd name="T10" fmla="*/ 0 w 42"/>
                <a:gd name="T11" fmla="*/ 27 h 112"/>
                <a:gd name="T12" fmla="*/ 0 w 42"/>
                <a:gd name="T13" fmla="*/ 36 h 112"/>
                <a:gd name="T14" fmla="*/ 0 w 42"/>
                <a:gd name="T15" fmla="*/ 46 h 112"/>
                <a:gd name="T16" fmla="*/ 2 w 42"/>
                <a:gd name="T17" fmla="*/ 56 h 112"/>
                <a:gd name="T18" fmla="*/ 4 w 42"/>
                <a:gd name="T19" fmla="*/ 66 h 112"/>
                <a:gd name="T20" fmla="*/ 7 w 42"/>
                <a:gd name="T21" fmla="*/ 77 h 112"/>
                <a:gd name="T22" fmla="*/ 11 w 42"/>
                <a:gd name="T23" fmla="*/ 86 h 112"/>
                <a:gd name="T24" fmla="*/ 16 w 42"/>
                <a:gd name="T25" fmla="*/ 94 h 112"/>
                <a:gd name="T26" fmla="*/ 21 w 42"/>
                <a:gd name="T27" fmla="*/ 101 h 112"/>
                <a:gd name="T28" fmla="*/ 27 w 42"/>
                <a:gd name="T29" fmla="*/ 106 h 112"/>
                <a:gd name="T30" fmla="*/ 34 w 42"/>
                <a:gd name="T31" fmla="*/ 110 h 112"/>
                <a:gd name="T32" fmla="*/ 41 w 42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23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1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3" name="Freeform 295"/>
            <p:cNvSpPr>
              <a:spLocks/>
            </p:cNvSpPr>
            <p:nvPr/>
          </p:nvSpPr>
          <p:spPr bwMode="auto">
            <a:xfrm>
              <a:off x="1248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7 w 42"/>
                <a:gd name="T3" fmla="*/ 110 h 112"/>
                <a:gd name="T4" fmla="*/ 14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5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7" y="110"/>
                  </a:lnTo>
                  <a:lnTo>
                    <a:pt x="14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4" name="Freeform 296"/>
            <p:cNvSpPr>
              <a:spLocks/>
            </p:cNvSpPr>
            <p:nvPr/>
          </p:nvSpPr>
          <p:spPr bwMode="auto">
            <a:xfrm>
              <a:off x="1207" y="1308"/>
              <a:ext cx="42" cy="112"/>
            </a:xfrm>
            <a:custGeom>
              <a:avLst/>
              <a:gdLst>
                <a:gd name="T0" fmla="*/ 23 w 42"/>
                <a:gd name="T1" fmla="*/ 0 h 112"/>
                <a:gd name="T2" fmla="*/ 15 w 42"/>
                <a:gd name="T3" fmla="*/ 2 h 112"/>
                <a:gd name="T4" fmla="*/ 9 w 42"/>
                <a:gd name="T5" fmla="*/ 5 h 112"/>
                <a:gd name="T6" fmla="*/ 5 w 42"/>
                <a:gd name="T7" fmla="*/ 11 h 112"/>
                <a:gd name="T8" fmla="*/ 2 w 42"/>
                <a:gd name="T9" fmla="*/ 18 h 112"/>
                <a:gd name="T10" fmla="*/ 0 w 42"/>
                <a:gd name="T11" fmla="*/ 27 h 112"/>
                <a:gd name="T12" fmla="*/ 0 w 42"/>
                <a:gd name="T13" fmla="*/ 36 h 112"/>
                <a:gd name="T14" fmla="*/ 0 w 42"/>
                <a:gd name="T15" fmla="*/ 46 h 112"/>
                <a:gd name="T16" fmla="*/ 2 w 42"/>
                <a:gd name="T17" fmla="*/ 56 h 112"/>
                <a:gd name="T18" fmla="*/ 4 w 42"/>
                <a:gd name="T19" fmla="*/ 66 h 112"/>
                <a:gd name="T20" fmla="*/ 7 w 42"/>
                <a:gd name="T21" fmla="*/ 77 h 112"/>
                <a:gd name="T22" fmla="*/ 11 w 42"/>
                <a:gd name="T23" fmla="*/ 86 h 112"/>
                <a:gd name="T24" fmla="*/ 16 w 42"/>
                <a:gd name="T25" fmla="*/ 94 h 112"/>
                <a:gd name="T26" fmla="*/ 21 w 42"/>
                <a:gd name="T27" fmla="*/ 101 h 112"/>
                <a:gd name="T28" fmla="*/ 27 w 42"/>
                <a:gd name="T29" fmla="*/ 106 h 112"/>
                <a:gd name="T30" fmla="*/ 34 w 42"/>
                <a:gd name="T31" fmla="*/ 110 h 112"/>
                <a:gd name="T32" fmla="*/ 41 w 42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23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1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5" name="Freeform 297"/>
            <p:cNvSpPr>
              <a:spLocks/>
            </p:cNvSpPr>
            <p:nvPr/>
          </p:nvSpPr>
          <p:spPr bwMode="auto">
            <a:xfrm>
              <a:off x="1248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7 w 42"/>
                <a:gd name="T3" fmla="*/ 110 h 112"/>
                <a:gd name="T4" fmla="*/ 14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5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7" y="110"/>
                  </a:lnTo>
                  <a:lnTo>
                    <a:pt x="14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6" name="Freeform 298"/>
            <p:cNvSpPr>
              <a:spLocks/>
            </p:cNvSpPr>
            <p:nvPr/>
          </p:nvSpPr>
          <p:spPr bwMode="auto">
            <a:xfrm>
              <a:off x="1167" y="1308"/>
              <a:ext cx="43" cy="112"/>
            </a:xfrm>
            <a:custGeom>
              <a:avLst/>
              <a:gdLst>
                <a:gd name="T0" fmla="*/ 23 w 43"/>
                <a:gd name="T1" fmla="*/ 0 h 112"/>
                <a:gd name="T2" fmla="*/ 15 w 43"/>
                <a:gd name="T3" fmla="*/ 2 h 112"/>
                <a:gd name="T4" fmla="*/ 10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2 w 43"/>
                <a:gd name="T27" fmla="*/ 101 h 112"/>
                <a:gd name="T28" fmla="*/ 28 w 43"/>
                <a:gd name="T29" fmla="*/ 106 h 112"/>
                <a:gd name="T30" fmla="*/ 35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3" y="0"/>
                  </a:moveTo>
                  <a:lnTo>
                    <a:pt x="15" y="2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2" y="101"/>
                  </a:lnTo>
                  <a:lnTo>
                    <a:pt x="28" y="106"/>
                  </a:lnTo>
                  <a:lnTo>
                    <a:pt x="35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7" name="Freeform 299"/>
            <p:cNvSpPr>
              <a:spLocks/>
            </p:cNvSpPr>
            <p:nvPr/>
          </p:nvSpPr>
          <p:spPr bwMode="auto">
            <a:xfrm>
              <a:off x="1209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8" name="Freeform 300"/>
            <p:cNvSpPr>
              <a:spLocks/>
            </p:cNvSpPr>
            <p:nvPr/>
          </p:nvSpPr>
          <p:spPr bwMode="auto">
            <a:xfrm>
              <a:off x="1167" y="1308"/>
              <a:ext cx="43" cy="112"/>
            </a:xfrm>
            <a:custGeom>
              <a:avLst/>
              <a:gdLst>
                <a:gd name="T0" fmla="*/ 23 w 43"/>
                <a:gd name="T1" fmla="*/ 0 h 112"/>
                <a:gd name="T2" fmla="*/ 15 w 43"/>
                <a:gd name="T3" fmla="*/ 2 h 112"/>
                <a:gd name="T4" fmla="*/ 10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2 w 43"/>
                <a:gd name="T27" fmla="*/ 101 h 112"/>
                <a:gd name="T28" fmla="*/ 28 w 43"/>
                <a:gd name="T29" fmla="*/ 106 h 112"/>
                <a:gd name="T30" fmla="*/ 35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3" y="0"/>
                  </a:moveTo>
                  <a:lnTo>
                    <a:pt x="15" y="2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2" y="101"/>
                  </a:lnTo>
                  <a:lnTo>
                    <a:pt x="28" y="106"/>
                  </a:lnTo>
                  <a:lnTo>
                    <a:pt x="35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9" name="Freeform 301"/>
            <p:cNvSpPr>
              <a:spLocks/>
            </p:cNvSpPr>
            <p:nvPr/>
          </p:nvSpPr>
          <p:spPr bwMode="auto">
            <a:xfrm>
              <a:off x="1209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0" name="Freeform 302"/>
            <p:cNvSpPr>
              <a:spLocks/>
            </p:cNvSpPr>
            <p:nvPr/>
          </p:nvSpPr>
          <p:spPr bwMode="auto">
            <a:xfrm>
              <a:off x="1128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4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0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4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1" name="Freeform 303"/>
            <p:cNvSpPr>
              <a:spLocks/>
            </p:cNvSpPr>
            <p:nvPr/>
          </p:nvSpPr>
          <p:spPr bwMode="auto">
            <a:xfrm>
              <a:off x="1170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39 w 42"/>
                <a:gd name="T19" fmla="*/ 46 h 112"/>
                <a:gd name="T20" fmla="*/ 41 w 42"/>
                <a:gd name="T21" fmla="*/ 36 h 112"/>
                <a:gd name="T22" fmla="*/ 39 w 42"/>
                <a:gd name="T23" fmla="*/ 27 h 112"/>
                <a:gd name="T24" fmla="*/ 39 w 42"/>
                <a:gd name="T25" fmla="*/ 18 h 112"/>
                <a:gd name="T26" fmla="*/ 35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39" y="46"/>
                  </a:lnTo>
                  <a:lnTo>
                    <a:pt x="41" y="36"/>
                  </a:lnTo>
                  <a:lnTo>
                    <a:pt x="39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2" name="Freeform 304"/>
            <p:cNvSpPr>
              <a:spLocks/>
            </p:cNvSpPr>
            <p:nvPr/>
          </p:nvSpPr>
          <p:spPr bwMode="auto">
            <a:xfrm>
              <a:off x="1128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4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0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4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3" name="Freeform 305"/>
            <p:cNvSpPr>
              <a:spLocks/>
            </p:cNvSpPr>
            <p:nvPr/>
          </p:nvSpPr>
          <p:spPr bwMode="auto">
            <a:xfrm>
              <a:off x="1170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39 w 42"/>
                <a:gd name="T19" fmla="*/ 46 h 112"/>
                <a:gd name="T20" fmla="*/ 41 w 42"/>
                <a:gd name="T21" fmla="*/ 36 h 112"/>
                <a:gd name="T22" fmla="*/ 39 w 42"/>
                <a:gd name="T23" fmla="*/ 27 h 112"/>
                <a:gd name="T24" fmla="*/ 39 w 42"/>
                <a:gd name="T25" fmla="*/ 18 h 112"/>
                <a:gd name="T26" fmla="*/ 35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39" y="46"/>
                  </a:lnTo>
                  <a:lnTo>
                    <a:pt x="41" y="36"/>
                  </a:lnTo>
                  <a:lnTo>
                    <a:pt x="39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4" name="Freeform 306"/>
            <p:cNvSpPr>
              <a:spLocks/>
            </p:cNvSpPr>
            <p:nvPr/>
          </p:nvSpPr>
          <p:spPr bwMode="auto">
            <a:xfrm>
              <a:off x="1091" y="1308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0 w 40"/>
                <a:gd name="T3" fmla="*/ 21 h 112"/>
                <a:gd name="T4" fmla="*/ 1 w 40"/>
                <a:gd name="T5" fmla="*/ 38 h 112"/>
                <a:gd name="T6" fmla="*/ 2 w 40"/>
                <a:gd name="T7" fmla="*/ 53 h 112"/>
                <a:gd name="T8" fmla="*/ 6 w 40"/>
                <a:gd name="T9" fmla="*/ 65 h 112"/>
                <a:gd name="T10" fmla="*/ 8 w 40"/>
                <a:gd name="T11" fmla="*/ 76 h 112"/>
                <a:gd name="T12" fmla="*/ 11 w 40"/>
                <a:gd name="T13" fmla="*/ 84 h 112"/>
                <a:gd name="T14" fmla="*/ 14 w 40"/>
                <a:gd name="T15" fmla="*/ 92 h 112"/>
                <a:gd name="T16" fmla="*/ 19 w 40"/>
                <a:gd name="T17" fmla="*/ 97 h 112"/>
                <a:gd name="T18" fmla="*/ 22 w 40"/>
                <a:gd name="T19" fmla="*/ 102 h 112"/>
                <a:gd name="T20" fmla="*/ 26 w 40"/>
                <a:gd name="T21" fmla="*/ 106 h 112"/>
                <a:gd name="T22" fmla="*/ 29 w 40"/>
                <a:gd name="T23" fmla="*/ 108 h 112"/>
                <a:gd name="T24" fmla="*/ 32 w 40"/>
                <a:gd name="T25" fmla="*/ 109 h 112"/>
                <a:gd name="T26" fmla="*/ 35 w 40"/>
                <a:gd name="T27" fmla="*/ 111 h 112"/>
                <a:gd name="T28" fmla="*/ 37 w 40"/>
                <a:gd name="T29" fmla="*/ 111 h 112"/>
                <a:gd name="T30" fmla="*/ 38 w 40"/>
                <a:gd name="T31" fmla="*/ 111 h 112"/>
                <a:gd name="T32" fmla="*/ 39 w 40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0" y="21"/>
                  </a:lnTo>
                  <a:lnTo>
                    <a:pt x="1" y="38"/>
                  </a:lnTo>
                  <a:lnTo>
                    <a:pt x="2" y="53"/>
                  </a:lnTo>
                  <a:lnTo>
                    <a:pt x="6" y="65"/>
                  </a:lnTo>
                  <a:lnTo>
                    <a:pt x="8" y="76"/>
                  </a:lnTo>
                  <a:lnTo>
                    <a:pt x="11" y="84"/>
                  </a:lnTo>
                  <a:lnTo>
                    <a:pt x="14" y="92"/>
                  </a:lnTo>
                  <a:lnTo>
                    <a:pt x="19" y="97"/>
                  </a:lnTo>
                  <a:lnTo>
                    <a:pt x="22" y="102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32" y="109"/>
                  </a:lnTo>
                  <a:lnTo>
                    <a:pt x="35" y="111"/>
                  </a:lnTo>
                  <a:lnTo>
                    <a:pt x="37" y="111"/>
                  </a:lnTo>
                  <a:lnTo>
                    <a:pt x="38" y="111"/>
                  </a:lnTo>
                  <a:lnTo>
                    <a:pt x="39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5" name="Freeform 307"/>
            <p:cNvSpPr>
              <a:spLocks/>
            </p:cNvSpPr>
            <p:nvPr/>
          </p:nvSpPr>
          <p:spPr bwMode="auto">
            <a:xfrm>
              <a:off x="1130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5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6" name="Freeform 308"/>
            <p:cNvSpPr>
              <a:spLocks/>
            </p:cNvSpPr>
            <p:nvPr/>
          </p:nvSpPr>
          <p:spPr bwMode="auto">
            <a:xfrm>
              <a:off x="1091" y="1204"/>
              <a:ext cx="40" cy="105"/>
            </a:xfrm>
            <a:custGeom>
              <a:avLst/>
              <a:gdLst>
                <a:gd name="T0" fmla="*/ 39 w 40"/>
                <a:gd name="T1" fmla="*/ 0 h 105"/>
                <a:gd name="T2" fmla="*/ 0 w 40"/>
                <a:gd name="T3" fmla="*/ 0 h 105"/>
                <a:gd name="T4" fmla="*/ 0 w 40"/>
                <a:gd name="T5" fmla="*/ 104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05">
                  <a:moveTo>
                    <a:pt x="39" y="0"/>
                  </a:move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7" name="Freeform 309"/>
            <p:cNvSpPr>
              <a:spLocks/>
            </p:cNvSpPr>
            <p:nvPr/>
          </p:nvSpPr>
          <p:spPr bwMode="auto">
            <a:xfrm>
              <a:off x="1091" y="1308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0 w 40"/>
                <a:gd name="T3" fmla="*/ 21 h 112"/>
                <a:gd name="T4" fmla="*/ 1 w 40"/>
                <a:gd name="T5" fmla="*/ 38 h 112"/>
                <a:gd name="T6" fmla="*/ 2 w 40"/>
                <a:gd name="T7" fmla="*/ 53 h 112"/>
                <a:gd name="T8" fmla="*/ 6 w 40"/>
                <a:gd name="T9" fmla="*/ 65 h 112"/>
                <a:gd name="T10" fmla="*/ 8 w 40"/>
                <a:gd name="T11" fmla="*/ 76 h 112"/>
                <a:gd name="T12" fmla="*/ 11 w 40"/>
                <a:gd name="T13" fmla="*/ 84 h 112"/>
                <a:gd name="T14" fmla="*/ 14 w 40"/>
                <a:gd name="T15" fmla="*/ 92 h 112"/>
                <a:gd name="T16" fmla="*/ 19 w 40"/>
                <a:gd name="T17" fmla="*/ 97 h 112"/>
                <a:gd name="T18" fmla="*/ 22 w 40"/>
                <a:gd name="T19" fmla="*/ 102 h 112"/>
                <a:gd name="T20" fmla="*/ 26 w 40"/>
                <a:gd name="T21" fmla="*/ 106 h 112"/>
                <a:gd name="T22" fmla="*/ 29 w 40"/>
                <a:gd name="T23" fmla="*/ 108 h 112"/>
                <a:gd name="T24" fmla="*/ 32 w 40"/>
                <a:gd name="T25" fmla="*/ 109 h 112"/>
                <a:gd name="T26" fmla="*/ 35 w 40"/>
                <a:gd name="T27" fmla="*/ 111 h 112"/>
                <a:gd name="T28" fmla="*/ 37 w 40"/>
                <a:gd name="T29" fmla="*/ 111 h 112"/>
                <a:gd name="T30" fmla="*/ 38 w 40"/>
                <a:gd name="T31" fmla="*/ 111 h 112"/>
                <a:gd name="T32" fmla="*/ 39 w 40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0" y="21"/>
                  </a:lnTo>
                  <a:lnTo>
                    <a:pt x="1" y="38"/>
                  </a:lnTo>
                  <a:lnTo>
                    <a:pt x="2" y="53"/>
                  </a:lnTo>
                  <a:lnTo>
                    <a:pt x="6" y="65"/>
                  </a:lnTo>
                  <a:lnTo>
                    <a:pt x="8" y="76"/>
                  </a:lnTo>
                  <a:lnTo>
                    <a:pt x="11" y="84"/>
                  </a:lnTo>
                  <a:lnTo>
                    <a:pt x="14" y="92"/>
                  </a:lnTo>
                  <a:lnTo>
                    <a:pt x="19" y="97"/>
                  </a:lnTo>
                  <a:lnTo>
                    <a:pt x="22" y="102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32" y="109"/>
                  </a:lnTo>
                  <a:lnTo>
                    <a:pt x="35" y="111"/>
                  </a:lnTo>
                  <a:lnTo>
                    <a:pt x="37" y="111"/>
                  </a:lnTo>
                  <a:lnTo>
                    <a:pt x="38" y="111"/>
                  </a:lnTo>
                  <a:lnTo>
                    <a:pt x="39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8" name="Freeform 310"/>
            <p:cNvSpPr>
              <a:spLocks/>
            </p:cNvSpPr>
            <p:nvPr/>
          </p:nvSpPr>
          <p:spPr bwMode="auto">
            <a:xfrm>
              <a:off x="1130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5 w 42"/>
                <a:gd name="T27" fmla="*/ 11 h 112"/>
                <a:gd name="T28" fmla="*/ 32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5" y="11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9" name="Freeform 311"/>
            <p:cNvSpPr>
              <a:spLocks/>
            </p:cNvSpPr>
            <p:nvPr/>
          </p:nvSpPr>
          <p:spPr bwMode="auto">
            <a:xfrm>
              <a:off x="1131" y="1157"/>
              <a:ext cx="158" cy="94"/>
            </a:xfrm>
            <a:custGeom>
              <a:avLst/>
              <a:gdLst>
                <a:gd name="T0" fmla="*/ 0 w 158"/>
                <a:gd name="T1" fmla="*/ 0 h 94"/>
                <a:gd name="T2" fmla="*/ 157 w 158"/>
                <a:gd name="T3" fmla="*/ 0 h 94"/>
                <a:gd name="T4" fmla="*/ 157 w 158"/>
                <a:gd name="T5" fmla="*/ 93 h 94"/>
                <a:gd name="T6" fmla="*/ 0 w 158"/>
                <a:gd name="T7" fmla="*/ 93 h 94"/>
                <a:gd name="T8" fmla="*/ 0 w 158"/>
                <a:gd name="T9" fmla="*/ 0 h 94"/>
                <a:gd name="T10" fmla="*/ 0 w 158"/>
                <a:gd name="T11" fmla="*/ 0 h 94"/>
                <a:gd name="T12" fmla="*/ 0 w 158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94">
                  <a:moveTo>
                    <a:pt x="0" y="0"/>
                  </a:moveTo>
                  <a:lnTo>
                    <a:pt x="157" y="0"/>
                  </a:lnTo>
                  <a:lnTo>
                    <a:pt x="157" y="93"/>
                  </a:lnTo>
                  <a:lnTo>
                    <a:pt x="0" y="9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0" name="Freeform 312"/>
            <p:cNvSpPr>
              <a:spLocks/>
            </p:cNvSpPr>
            <p:nvPr/>
          </p:nvSpPr>
          <p:spPr bwMode="auto">
            <a:xfrm>
              <a:off x="1141" y="1173"/>
              <a:ext cx="139" cy="26"/>
            </a:xfrm>
            <a:custGeom>
              <a:avLst/>
              <a:gdLst>
                <a:gd name="T0" fmla="*/ 138 w 139"/>
                <a:gd name="T1" fmla="*/ 25 h 26"/>
                <a:gd name="T2" fmla="*/ 124 w 139"/>
                <a:gd name="T3" fmla="*/ 16 h 26"/>
                <a:gd name="T4" fmla="*/ 111 w 139"/>
                <a:gd name="T5" fmla="*/ 9 h 26"/>
                <a:gd name="T6" fmla="*/ 99 w 139"/>
                <a:gd name="T7" fmla="*/ 4 h 26"/>
                <a:gd name="T8" fmla="*/ 87 w 139"/>
                <a:gd name="T9" fmla="*/ 1 h 26"/>
                <a:gd name="T10" fmla="*/ 74 w 139"/>
                <a:gd name="T11" fmla="*/ 0 h 26"/>
                <a:gd name="T12" fmla="*/ 63 w 139"/>
                <a:gd name="T13" fmla="*/ 0 h 26"/>
                <a:gd name="T14" fmla="*/ 52 w 139"/>
                <a:gd name="T15" fmla="*/ 2 h 26"/>
                <a:gd name="T16" fmla="*/ 42 w 139"/>
                <a:gd name="T17" fmla="*/ 3 h 26"/>
                <a:gd name="T18" fmla="*/ 33 w 139"/>
                <a:gd name="T19" fmla="*/ 7 h 26"/>
                <a:gd name="T20" fmla="*/ 24 w 139"/>
                <a:gd name="T21" fmla="*/ 10 h 26"/>
                <a:gd name="T22" fmla="*/ 17 w 139"/>
                <a:gd name="T23" fmla="*/ 14 h 26"/>
                <a:gd name="T24" fmla="*/ 11 w 139"/>
                <a:gd name="T25" fmla="*/ 17 h 26"/>
                <a:gd name="T26" fmla="*/ 6 w 139"/>
                <a:gd name="T27" fmla="*/ 20 h 26"/>
                <a:gd name="T28" fmla="*/ 2 w 139"/>
                <a:gd name="T29" fmla="*/ 23 h 26"/>
                <a:gd name="T30" fmla="*/ 0 w 139"/>
                <a:gd name="T31" fmla="*/ 25 h 26"/>
                <a:gd name="T32" fmla="*/ 0 w 139"/>
                <a:gd name="T33" fmla="*/ 2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26">
                  <a:moveTo>
                    <a:pt x="138" y="25"/>
                  </a:moveTo>
                  <a:lnTo>
                    <a:pt x="124" y="16"/>
                  </a:lnTo>
                  <a:lnTo>
                    <a:pt x="111" y="9"/>
                  </a:lnTo>
                  <a:lnTo>
                    <a:pt x="99" y="4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2" y="3"/>
                  </a:lnTo>
                  <a:lnTo>
                    <a:pt x="33" y="7"/>
                  </a:lnTo>
                  <a:lnTo>
                    <a:pt x="24" y="10"/>
                  </a:lnTo>
                  <a:lnTo>
                    <a:pt x="17" y="14"/>
                  </a:lnTo>
                  <a:lnTo>
                    <a:pt x="11" y="17"/>
                  </a:lnTo>
                  <a:lnTo>
                    <a:pt x="6" y="20"/>
                  </a:lnTo>
                  <a:lnTo>
                    <a:pt x="2" y="23"/>
                  </a:lnTo>
                  <a:lnTo>
                    <a:pt x="0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1" name="Line 313"/>
            <p:cNvSpPr>
              <a:spLocks noChangeShapeType="1"/>
            </p:cNvSpPr>
            <p:nvPr/>
          </p:nvSpPr>
          <p:spPr bwMode="auto">
            <a:xfrm>
              <a:off x="1152" y="1174"/>
              <a:ext cx="39" cy="59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2" name="Line 314"/>
            <p:cNvSpPr>
              <a:spLocks noChangeShapeType="1"/>
            </p:cNvSpPr>
            <p:nvPr/>
          </p:nvSpPr>
          <p:spPr bwMode="auto">
            <a:xfrm>
              <a:off x="1152" y="1174"/>
              <a:ext cx="50" cy="76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3" name="Freeform 315"/>
            <p:cNvSpPr>
              <a:spLocks/>
            </p:cNvSpPr>
            <p:nvPr/>
          </p:nvSpPr>
          <p:spPr bwMode="auto">
            <a:xfrm>
              <a:off x="3150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2 w 43"/>
                <a:gd name="T9" fmla="*/ 18 h 112"/>
                <a:gd name="T10" fmla="*/ 0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1 w 43"/>
                <a:gd name="T17" fmla="*/ 56 h 112"/>
                <a:gd name="T18" fmla="*/ 4 w 43"/>
                <a:gd name="T19" fmla="*/ 66 h 112"/>
                <a:gd name="T20" fmla="*/ 6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6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4" name="Freeform 316"/>
            <p:cNvSpPr>
              <a:spLocks/>
            </p:cNvSpPr>
            <p:nvPr/>
          </p:nvSpPr>
          <p:spPr bwMode="auto">
            <a:xfrm>
              <a:off x="3192" y="1308"/>
              <a:ext cx="40" cy="112"/>
            </a:xfrm>
            <a:custGeom>
              <a:avLst/>
              <a:gdLst>
                <a:gd name="T0" fmla="*/ 0 w 40"/>
                <a:gd name="T1" fmla="*/ 111 h 112"/>
                <a:gd name="T2" fmla="*/ 5 w 40"/>
                <a:gd name="T3" fmla="*/ 110 h 112"/>
                <a:gd name="T4" fmla="*/ 12 w 40"/>
                <a:gd name="T5" fmla="*/ 106 h 112"/>
                <a:gd name="T6" fmla="*/ 16 w 40"/>
                <a:gd name="T7" fmla="*/ 101 h 112"/>
                <a:gd name="T8" fmla="*/ 22 w 40"/>
                <a:gd name="T9" fmla="*/ 94 h 112"/>
                <a:gd name="T10" fmla="*/ 25 w 40"/>
                <a:gd name="T11" fmla="*/ 86 h 112"/>
                <a:gd name="T12" fmla="*/ 29 w 40"/>
                <a:gd name="T13" fmla="*/ 77 h 112"/>
                <a:gd name="T14" fmla="*/ 31 w 40"/>
                <a:gd name="T15" fmla="*/ 66 h 112"/>
                <a:gd name="T16" fmla="*/ 34 w 40"/>
                <a:gd name="T17" fmla="*/ 56 h 112"/>
                <a:gd name="T18" fmla="*/ 35 w 40"/>
                <a:gd name="T19" fmla="*/ 46 h 112"/>
                <a:gd name="T20" fmla="*/ 36 w 40"/>
                <a:gd name="T21" fmla="*/ 36 h 112"/>
                <a:gd name="T22" fmla="*/ 36 w 40"/>
                <a:gd name="T23" fmla="*/ 27 h 112"/>
                <a:gd name="T24" fmla="*/ 38 w 40"/>
                <a:gd name="T25" fmla="*/ 18 h 112"/>
                <a:gd name="T26" fmla="*/ 38 w 40"/>
                <a:gd name="T27" fmla="*/ 11 h 112"/>
                <a:gd name="T28" fmla="*/ 38 w 40"/>
                <a:gd name="T29" fmla="*/ 5 h 112"/>
                <a:gd name="T30" fmla="*/ 38 w 40"/>
                <a:gd name="T31" fmla="*/ 2 h 112"/>
                <a:gd name="T32" fmla="*/ 39 w 40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111"/>
                  </a:moveTo>
                  <a:lnTo>
                    <a:pt x="5" y="110"/>
                  </a:lnTo>
                  <a:lnTo>
                    <a:pt x="12" y="106"/>
                  </a:lnTo>
                  <a:lnTo>
                    <a:pt x="16" y="101"/>
                  </a:lnTo>
                  <a:lnTo>
                    <a:pt x="22" y="94"/>
                  </a:lnTo>
                  <a:lnTo>
                    <a:pt x="25" y="86"/>
                  </a:lnTo>
                  <a:lnTo>
                    <a:pt x="29" y="77"/>
                  </a:lnTo>
                  <a:lnTo>
                    <a:pt x="31" y="66"/>
                  </a:lnTo>
                  <a:lnTo>
                    <a:pt x="34" y="56"/>
                  </a:lnTo>
                  <a:lnTo>
                    <a:pt x="35" y="46"/>
                  </a:lnTo>
                  <a:lnTo>
                    <a:pt x="36" y="36"/>
                  </a:lnTo>
                  <a:lnTo>
                    <a:pt x="36" y="27"/>
                  </a:lnTo>
                  <a:lnTo>
                    <a:pt x="38" y="18"/>
                  </a:lnTo>
                  <a:lnTo>
                    <a:pt x="38" y="11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9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5" name="Freeform 317"/>
            <p:cNvSpPr>
              <a:spLocks/>
            </p:cNvSpPr>
            <p:nvPr/>
          </p:nvSpPr>
          <p:spPr bwMode="auto">
            <a:xfrm>
              <a:off x="3192" y="1204"/>
              <a:ext cx="40" cy="105"/>
            </a:xfrm>
            <a:custGeom>
              <a:avLst/>
              <a:gdLst>
                <a:gd name="T0" fmla="*/ 39 w 40"/>
                <a:gd name="T1" fmla="*/ 104 h 105"/>
                <a:gd name="T2" fmla="*/ 39 w 40"/>
                <a:gd name="T3" fmla="*/ 0 h 105"/>
                <a:gd name="T4" fmla="*/ 0 w 40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05">
                  <a:moveTo>
                    <a:pt x="39" y="104"/>
                  </a:moveTo>
                  <a:lnTo>
                    <a:pt x="39" y="0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6" name="Freeform 318"/>
            <p:cNvSpPr>
              <a:spLocks/>
            </p:cNvSpPr>
            <p:nvPr/>
          </p:nvSpPr>
          <p:spPr bwMode="auto">
            <a:xfrm>
              <a:off x="3110" y="1308"/>
              <a:ext cx="42" cy="112"/>
            </a:xfrm>
            <a:custGeom>
              <a:avLst/>
              <a:gdLst>
                <a:gd name="T0" fmla="*/ 23 w 42"/>
                <a:gd name="T1" fmla="*/ 0 h 112"/>
                <a:gd name="T2" fmla="*/ 15 w 42"/>
                <a:gd name="T3" fmla="*/ 2 h 112"/>
                <a:gd name="T4" fmla="*/ 9 w 42"/>
                <a:gd name="T5" fmla="*/ 5 h 112"/>
                <a:gd name="T6" fmla="*/ 5 w 42"/>
                <a:gd name="T7" fmla="*/ 11 h 112"/>
                <a:gd name="T8" fmla="*/ 2 w 42"/>
                <a:gd name="T9" fmla="*/ 18 h 112"/>
                <a:gd name="T10" fmla="*/ 0 w 42"/>
                <a:gd name="T11" fmla="*/ 27 h 112"/>
                <a:gd name="T12" fmla="*/ 0 w 42"/>
                <a:gd name="T13" fmla="*/ 36 h 112"/>
                <a:gd name="T14" fmla="*/ 0 w 42"/>
                <a:gd name="T15" fmla="*/ 46 h 112"/>
                <a:gd name="T16" fmla="*/ 2 w 42"/>
                <a:gd name="T17" fmla="*/ 56 h 112"/>
                <a:gd name="T18" fmla="*/ 4 w 42"/>
                <a:gd name="T19" fmla="*/ 66 h 112"/>
                <a:gd name="T20" fmla="*/ 7 w 42"/>
                <a:gd name="T21" fmla="*/ 77 h 112"/>
                <a:gd name="T22" fmla="*/ 11 w 42"/>
                <a:gd name="T23" fmla="*/ 86 h 112"/>
                <a:gd name="T24" fmla="*/ 16 w 42"/>
                <a:gd name="T25" fmla="*/ 94 h 112"/>
                <a:gd name="T26" fmla="*/ 21 w 42"/>
                <a:gd name="T27" fmla="*/ 101 h 112"/>
                <a:gd name="T28" fmla="*/ 27 w 42"/>
                <a:gd name="T29" fmla="*/ 106 h 112"/>
                <a:gd name="T30" fmla="*/ 34 w 42"/>
                <a:gd name="T31" fmla="*/ 110 h 112"/>
                <a:gd name="T32" fmla="*/ 41 w 42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23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1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7" name="Freeform 319"/>
            <p:cNvSpPr>
              <a:spLocks/>
            </p:cNvSpPr>
            <p:nvPr/>
          </p:nvSpPr>
          <p:spPr bwMode="auto">
            <a:xfrm>
              <a:off x="3151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7 w 42"/>
                <a:gd name="T3" fmla="*/ 110 h 112"/>
                <a:gd name="T4" fmla="*/ 14 w 42"/>
                <a:gd name="T5" fmla="*/ 106 h 112"/>
                <a:gd name="T6" fmla="*/ 19 w 42"/>
                <a:gd name="T7" fmla="*/ 101 h 112"/>
                <a:gd name="T8" fmla="*/ 26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1 w 42"/>
                <a:gd name="T19" fmla="*/ 46 h 112"/>
                <a:gd name="T20" fmla="*/ 41 w 42"/>
                <a:gd name="T21" fmla="*/ 36 h 112"/>
                <a:gd name="T22" fmla="*/ 41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7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7" y="110"/>
                  </a:lnTo>
                  <a:lnTo>
                    <a:pt x="14" y="106"/>
                  </a:lnTo>
                  <a:lnTo>
                    <a:pt x="19" y="101"/>
                  </a:lnTo>
                  <a:lnTo>
                    <a:pt x="26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1" y="46"/>
                  </a:lnTo>
                  <a:lnTo>
                    <a:pt x="41" y="36"/>
                  </a:lnTo>
                  <a:lnTo>
                    <a:pt x="41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8" name="Freeform 320"/>
            <p:cNvSpPr>
              <a:spLocks/>
            </p:cNvSpPr>
            <p:nvPr/>
          </p:nvSpPr>
          <p:spPr bwMode="auto">
            <a:xfrm>
              <a:off x="3110" y="1308"/>
              <a:ext cx="42" cy="112"/>
            </a:xfrm>
            <a:custGeom>
              <a:avLst/>
              <a:gdLst>
                <a:gd name="T0" fmla="*/ 23 w 42"/>
                <a:gd name="T1" fmla="*/ 0 h 112"/>
                <a:gd name="T2" fmla="*/ 15 w 42"/>
                <a:gd name="T3" fmla="*/ 2 h 112"/>
                <a:gd name="T4" fmla="*/ 9 w 42"/>
                <a:gd name="T5" fmla="*/ 5 h 112"/>
                <a:gd name="T6" fmla="*/ 5 w 42"/>
                <a:gd name="T7" fmla="*/ 11 h 112"/>
                <a:gd name="T8" fmla="*/ 2 w 42"/>
                <a:gd name="T9" fmla="*/ 18 h 112"/>
                <a:gd name="T10" fmla="*/ 0 w 42"/>
                <a:gd name="T11" fmla="*/ 27 h 112"/>
                <a:gd name="T12" fmla="*/ 0 w 42"/>
                <a:gd name="T13" fmla="*/ 36 h 112"/>
                <a:gd name="T14" fmla="*/ 0 w 42"/>
                <a:gd name="T15" fmla="*/ 46 h 112"/>
                <a:gd name="T16" fmla="*/ 2 w 42"/>
                <a:gd name="T17" fmla="*/ 56 h 112"/>
                <a:gd name="T18" fmla="*/ 4 w 42"/>
                <a:gd name="T19" fmla="*/ 66 h 112"/>
                <a:gd name="T20" fmla="*/ 7 w 42"/>
                <a:gd name="T21" fmla="*/ 77 h 112"/>
                <a:gd name="T22" fmla="*/ 11 w 42"/>
                <a:gd name="T23" fmla="*/ 86 h 112"/>
                <a:gd name="T24" fmla="*/ 16 w 42"/>
                <a:gd name="T25" fmla="*/ 94 h 112"/>
                <a:gd name="T26" fmla="*/ 21 w 42"/>
                <a:gd name="T27" fmla="*/ 101 h 112"/>
                <a:gd name="T28" fmla="*/ 27 w 42"/>
                <a:gd name="T29" fmla="*/ 106 h 112"/>
                <a:gd name="T30" fmla="*/ 34 w 42"/>
                <a:gd name="T31" fmla="*/ 110 h 112"/>
                <a:gd name="T32" fmla="*/ 41 w 42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23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1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9" name="Freeform 321"/>
            <p:cNvSpPr>
              <a:spLocks/>
            </p:cNvSpPr>
            <p:nvPr/>
          </p:nvSpPr>
          <p:spPr bwMode="auto">
            <a:xfrm>
              <a:off x="3151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7 w 42"/>
                <a:gd name="T3" fmla="*/ 110 h 112"/>
                <a:gd name="T4" fmla="*/ 14 w 42"/>
                <a:gd name="T5" fmla="*/ 106 h 112"/>
                <a:gd name="T6" fmla="*/ 19 w 42"/>
                <a:gd name="T7" fmla="*/ 101 h 112"/>
                <a:gd name="T8" fmla="*/ 26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40 w 42"/>
                <a:gd name="T17" fmla="*/ 56 h 112"/>
                <a:gd name="T18" fmla="*/ 41 w 42"/>
                <a:gd name="T19" fmla="*/ 46 h 112"/>
                <a:gd name="T20" fmla="*/ 41 w 42"/>
                <a:gd name="T21" fmla="*/ 36 h 112"/>
                <a:gd name="T22" fmla="*/ 41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7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7" y="110"/>
                  </a:lnTo>
                  <a:lnTo>
                    <a:pt x="14" y="106"/>
                  </a:lnTo>
                  <a:lnTo>
                    <a:pt x="19" y="101"/>
                  </a:lnTo>
                  <a:lnTo>
                    <a:pt x="26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40" y="56"/>
                  </a:lnTo>
                  <a:lnTo>
                    <a:pt x="41" y="46"/>
                  </a:lnTo>
                  <a:lnTo>
                    <a:pt x="41" y="36"/>
                  </a:lnTo>
                  <a:lnTo>
                    <a:pt x="41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0" name="Freeform 322"/>
            <p:cNvSpPr>
              <a:spLocks/>
            </p:cNvSpPr>
            <p:nvPr/>
          </p:nvSpPr>
          <p:spPr bwMode="auto">
            <a:xfrm>
              <a:off x="3070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10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3 w 43"/>
                <a:gd name="T17" fmla="*/ 56 h 112"/>
                <a:gd name="T18" fmla="*/ 5 w 43"/>
                <a:gd name="T19" fmla="*/ 66 h 112"/>
                <a:gd name="T20" fmla="*/ 8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2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6"/>
                  </a:lnTo>
                  <a:lnTo>
                    <a:pt x="5" y="66"/>
                  </a:lnTo>
                  <a:lnTo>
                    <a:pt x="8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2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1" name="Freeform 323"/>
            <p:cNvSpPr>
              <a:spLocks/>
            </p:cNvSpPr>
            <p:nvPr/>
          </p:nvSpPr>
          <p:spPr bwMode="auto">
            <a:xfrm>
              <a:off x="3112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7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2" name="Freeform 324"/>
            <p:cNvSpPr>
              <a:spLocks/>
            </p:cNvSpPr>
            <p:nvPr/>
          </p:nvSpPr>
          <p:spPr bwMode="auto">
            <a:xfrm>
              <a:off x="3070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10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3 w 43"/>
                <a:gd name="T17" fmla="*/ 56 h 112"/>
                <a:gd name="T18" fmla="*/ 5 w 43"/>
                <a:gd name="T19" fmla="*/ 66 h 112"/>
                <a:gd name="T20" fmla="*/ 8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2 w 43"/>
                <a:gd name="T27" fmla="*/ 101 h 112"/>
                <a:gd name="T28" fmla="*/ 27 w 43"/>
                <a:gd name="T29" fmla="*/ 106 h 112"/>
                <a:gd name="T30" fmla="*/ 34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6"/>
                  </a:lnTo>
                  <a:lnTo>
                    <a:pt x="5" y="66"/>
                  </a:lnTo>
                  <a:lnTo>
                    <a:pt x="8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2" y="101"/>
                  </a:lnTo>
                  <a:lnTo>
                    <a:pt x="27" y="106"/>
                  </a:lnTo>
                  <a:lnTo>
                    <a:pt x="34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3" name="Freeform 325"/>
            <p:cNvSpPr>
              <a:spLocks/>
            </p:cNvSpPr>
            <p:nvPr/>
          </p:nvSpPr>
          <p:spPr bwMode="auto">
            <a:xfrm>
              <a:off x="3112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4 w 42"/>
                <a:gd name="T13" fmla="*/ 77 h 112"/>
                <a:gd name="T14" fmla="*/ 37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9 w 42"/>
                <a:gd name="T25" fmla="*/ 18 h 112"/>
                <a:gd name="T26" fmla="*/ 36 w 42"/>
                <a:gd name="T27" fmla="*/ 11 h 112"/>
                <a:gd name="T28" fmla="*/ 32 w 42"/>
                <a:gd name="T29" fmla="*/ 5 h 112"/>
                <a:gd name="T30" fmla="*/ 27 w 42"/>
                <a:gd name="T31" fmla="*/ 2 h 112"/>
                <a:gd name="T32" fmla="*/ 21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4" y="77"/>
                  </a:lnTo>
                  <a:lnTo>
                    <a:pt x="37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2"/>
                  </a:lnTo>
                  <a:lnTo>
                    <a:pt x="21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4" name="Freeform 326"/>
            <p:cNvSpPr>
              <a:spLocks/>
            </p:cNvSpPr>
            <p:nvPr/>
          </p:nvSpPr>
          <p:spPr bwMode="auto">
            <a:xfrm>
              <a:off x="3031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8 w 43"/>
                <a:gd name="T29" fmla="*/ 106 h 112"/>
                <a:gd name="T30" fmla="*/ 35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8" y="106"/>
                  </a:lnTo>
                  <a:lnTo>
                    <a:pt x="35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5" name="Freeform 327"/>
            <p:cNvSpPr>
              <a:spLocks/>
            </p:cNvSpPr>
            <p:nvPr/>
          </p:nvSpPr>
          <p:spPr bwMode="auto">
            <a:xfrm>
              <a:off x="3073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7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8 w 42"/>
                <a:gd name="T25" fmla="*/ 18 h 112"/>
                <a:gd name="T26" fmla="*/ 35 w 42"/>
                <a:gd name="T27" fmla="*/ 11 h 112"/>
                <a:gd name="T28" fmla="*/ 31 w 42"/>
                <a:gd name="T29" fmla="*/ 5 h 112"/>
                <a:gd name="T30" fmla="*/ 26 w 42"/>
                <a:gd name="T31" fmla="*/ 2 h 112"/>
                <a:gd name="T32" fmla="*/ 19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7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8" y="18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19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6" name="Freeform 328"/>
            <p:cNvSpPr>
              <a:spLocks/>
            </p:cNvSpPr>
            <p:nvPr/>
          </p:nvSpPr>
          <p:spPr bwMode="auto">
            <a:xfrm>
              <a:off x="3031" y="1308"/>
              <a:ext cx="43" cy="112"/>
            </a:xfrm>
            <a:custGeom>
              <a:avLst/>
              <a:gdLst>
                <a:gd name="T0" fmla="*/ 22 w 43"/>
                <a:gd name="T1" fmla="*/ 0 h 112"/>
                <a:gd name="T2" fmla="*/ 15 w 43"/>
                <a:gd name="T3" fmla="*/ 2 h 112"/>
                <a:gd name="T4" fmla="*/ 9 w 43"/>
                <a:gd name="T5" fmla="*/ 5 h 112"/>
                <a:gd name="T6" fmla="*/ 5 w 43"/>
                <a:gd name="T7" fmla="*/ 11 h 112"/>
                <a:gd name="T8" fmla="*/ 3 w 43"/>
                <a:gd name="T9" fmla="*/ 18 h 112"/>
                <a:gd name="T10" fmla="*/ 1 w 43"/>
                <a:gd name="T11" fmla="*/ 27 h 112"/>
                <a:gd name="T12" fmla="*/ 0 w 43"/>
                <a:gd name="T13" fmla="*/ 36 h 112"/>
                <a:gd name="T14" fmla="*/ 0 w 43"/>
                <a:gd name="T15" fmla="*/ 46 h 112"/>
                <a:gd name="T16" fmla="*/ 2 w 43"/>
                <a:gd name="T17" fmla="*/ 56 h 112"/>
                <a:gd name="T18" fmla="*/ 4 w 43"/>
                <a:gd name="T19" fmla="*/ 66 h 112"/>
                <a:gd name="T20" fmla="*/ 7 w 43"/>
                <a:gd name="T21" fmla="*/ 77 h 112"/>
                <a:gd name="T22" fmla="*/ 11 w 43"/>
                <a:gd name="T23" fmla="*/ 86 h 112"/>
                <a:gd name="T24" fmla="*/ 16 w 43"/>
                <a:gd name="T25" fmla="*/ 94 h 112"/>
                <a:gd name="T26" fmla="*/ 21 w 43"/>
                <a:gd name="T27" fmla="*/ 101 h 112"/>
                <a:gd name="T28" fmla="*/ 28 w 43"/>
                <a:gd name="T29" fmla="*/ 106 h 112"/>
                <a:gd name="T30" fmla="*/ 35 w 43"/>
                <a:gd name="T31" fmla="*/ 110 h 112"/>
                <a:gd name="T32" fmla="*/ 42 w 43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12">
                  <a:moveTo>
                    <a:pt x="22" y="0"/>
                  </a:moveTo>
                  <a:lnTo>
                    <a:pt x="15" y="2"/>
                  </a:lnTo>
                  <a:lnTo>
                    <a:pt x="9" y="5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1" y="86"/>
                  </a:lnTo>
                  <a:lnTo>
                    <a:pt x="16" y="94"/>
                  </a:lnTo>
                  <a:lnTo>
                    <a:pt x="21" y="101"/>
                  </a:lnTo>
                  <a:lnTo>
                    <a:pt x="28" y="106"/>
                  </a:lnTo>
                  <a:lnTo>
                    <a:pt x="35" y="110"/>
                  </a:lnTo>
                  <a:lnTo>
                    <a:pt x="42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7" name="Freeform 329"/>
            <p:cNvSpPr>
              <a:spLocks/>
            </p:cNvSpPr>
            <p:nvPr/>
          </p:nvSpPr>
          <p:spPr bwMode="auto">
            <a:xfrm>
              <a:off x="3073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7 w 42"/>
                <a:gd name="T3" fmla="*/ 110 h 112"/>
                <a:gd name="T4" fmla="*/ 13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29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39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8 w 42"/>
                <a:gd name="T25" fmla="*/ 18 h 112"/>
                <a:gd name="T26" fmla="*/ 35 w 42"/>
                <a:gd name="T27" fmla="*/ 11 h 112"/>
                <a:gd name="T28" fmla="*/ 31 w 42"/>
                <a:gd name="T29" fmla="*/ 5 h 112"/>
                <a:gd name="T30" fmla="*/ 26 w 42"/>
                <a:gd name="T31" fmla="*/ 2 h 112"/>
                <a:gd name="T32" fmla="*/ 19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7" y="110"/>
                  </a:lnTo>
                  <a:lnTo>
                    <a:pt x="13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8" y="18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19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8" name="Freeform 330"/>
            <p:cNvSpPr>
              <a:spLocks/>
            </p:cNvSpPr>
            <p:nvPr/>
          </p:nvSpPr>
          <p:spPr bwMode="auto">
            <a:xfrm>
              <a:off x="2994" y="1308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0 w 40"/>
                <a:gd name="T3" fmla="*/ 21 h 112"/>
                <a:gd name="T4" fmla="*/ 1 w 40"/>
                <a:gd name="T5" fmla="*/ 38 h 112"/>
                <a:gd name="T6" fmla="*/ 3 w 40"/>
                <a:gd name="T7" fmla="*/ 53 h 112"/>
                <a:gd name="T8" fmla="*/ 6 w 40"/>
                <a:gd name="T9" fmla="*/ 65 h 112"/>
                <a:gd name="T10" fmla="*/ 8 w 40"/>
                <a:gd name="T11" fmla="*/ 76 h 112"/>
                <a:gd name="T12" fmla="*/ 12 w 40"/>
                <a:gd name="T13" fmla="*/ 84 h 112"/>
                <a:gd name="T14" fmla="*/ 15 w 40"/>
                <a:gd name="T15" fmla="*/ 92 h 112"/>
                <a:gd name="T16" fmla="*/ 19 w 40"/>
                <a:gd name="T17" fmla="*/ 97 h 112"/>
                <a:gd name="T18" fmla="*/ 22 w 40"/>
                <a:gd name="T19" fmla="*/ 102 h 112"/>
                <a:gd name="T20" fmla="*/ 26 w 40"/>
                <a:gd name="T21" fmla="*/ 106 h 112"/>
                <a:gd name="T22" fmla="*/ 29 w 40"/>
                <a:gd name="T23" fmla="*/ 108 h 112"/>
                <a:gd name="T24" fmla="*/ 33 w 40"/>
                <a:gd name="T25" fmla="*/ 109 h 112"/>
                <a:gd name="T26" fmla="*/ 35 w 40"/>
                <a:gd name="T27" fmla="*/ 111 h 112"/>
                <a:gd name="T28" fmla="*/ 37 w 40"/>
                <a:gd name="T29" fmla="*/ 111 h 112"/>
                <a:gd name="T30" fmla="*/ 38 w 40"/>
                <a:gd name="T31" fmla="*/ 111 h 112"/>
                <a:gd name="T32" fmla="*/ 39 w 40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0" y="21"/>
                  </a:lnTo>
                  <a:lnTo>
                    <a:pt x="1" y="38"/>
                  </a:lnTo>
                  <a:lnTo>
                    <a:pt x="3" y="53"/>
                  </a:lnTo>
                  <a:lnTo>
                    <a:pt x="6" y="65"/>
                  </a:lnTo>
                  <a:lnTo>
                    <a:pt x="8" y="76"/>
                  </a:lnTo>
                  <a:lnTo>
                    <a:pt x="12" y="84"/>
                  </a:lnTo>
                  <a:lnTo>
                    <a:pt x="15" y="92"/>
                  </a:lnTo>
                  <a:lnTo>
                    <a:pt x="19" y="97"/>
                  </a:lnTo>
                  <a:lnTo>
                    <a:pt x="22" y="102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33" y="109"/>
                  </a:lnTo>
                  <a:lnTo>
                    <a:pt x="35" y="111"/>
                  </a:lnTo>
                  <a:lnTo>
                    <a:pt x="37" y="111"/>
                  </a:lnTo>
                  <a:lnTo>
                    <a:pt x="38" y="111"/>
                  </a:lnTo>
                  <a:lnTo>
                    <a:pt x="39" y="11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59" name="Freeform 331"/>
            <p:cNvSpPr>
              <a:spLocks/>
            </p:cNvSpPr>
            <p:nvPr/>
          </p:nvSpPr>
          <p:spPr bwMode="auto">
            <a:xfrm>
              <a:off x="3033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4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8 w 42"/>
                <a:gd name="T25" fmla="*/ 18 h 112"/>
                <a:gd name="T26" fmla="*/ 35 w 42"/>
                <a:gd name="T27" fmla="*/ 11 h 112"/>
                <a:gd name="T28" fmla="*/ 31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4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8" y="18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0" name="Freeform 332"/>
            <p:cNvSpPr>
              <a:spLocks/>
            </p:cNvSpPr>
            <p:nvPr/>
          </p:nvSpPr>
          <p:spPr bwMode="auto">
            <a:xfrm>
              <a:off x="2994" y="1204"/>
              <a:ext cx="40" cy="105"/>
            </a:xfrm>
            <a:custGeom>
              <a:avLst/>
              <a:gdLst>
                <a:gd name="T0" fmla="*/ 39 w 40"/>
                <a:gd name="T1" fmla="*/ 0 h 105"/>
                <a:gd name="T2" fmla="*/ 0 w 40"/>
                <a:gd name="T3" fmla="*/ 0 h 105"/>
                <a:gd name="T4" fmla="*/ 0 w 40"/>
                <a:gd name="T5" fmla="*/ 104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05">
                  <a:moveTo>
                    <a:pt x="39" y="0"/>
                  </a:move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1" name="Freeform 333"/>
            <p:cNvSpPr>
              <a:spLocks/>
            </p:cNvSpPr>
            <p:nvPr/>
          </p:nvSpPr>
          <p:spPr bwMode="auto">
            <a:xfrm>
              <a:off x="2994" y="1308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0 w 40"/>
                <a:gd name="T3" fmla="*/ 21 h 112"/>
                <a:gd name="T4" fmla="*/ 1 w 40"/>
                <a:gd name="T5" fmla="*/ 38 h 112"/>
                <a:gd name="T6" fmla="*/ 3 w 40"/>
                <a:gd name="T7" fmla="*/ 53 h 112"/>
                <a:gd name="T8" fmla="*/ 6 w 40"/>
                <a:gd name="T9" fmla="*/ 65 h 112"/>
                <a:gd name="T10" fmla="*/ 8 w 40"/>
                <a:gd name="T11" fmla="*/ 76 h 112"/>
                <a:gd name="T12" fmla="*/ 12 w 40"/>
                <a:gd name="T13" fmla="*/ 84 h 112"/>
                <a:gd name="T14" fmla="*/ 15 w 40"/>
                <a:gd name="T15" fmla="*/ 92 h 112"/>
                <a:gd name="T16" fmla="*/ 19 w 40"/>
                <a:gd name="T17" fmla="*/ 97 h 112"/>
                <a:gd name="T18" fmla="*/ 22 w 40"/>
                <a:gd name="T19" fmla="*/ 102 h 112"/>
                <a:gd name="T20" fmla="*/ 26 w 40"/>
                <a:gd name="T21" fmla="*/ 106 h 112"/>
                <a:gd name="T22" fmla="*/ 29 w 40"/>
                <a:gd name="T23" fmla="*/ 108 h 112"/>
                <a:gd name="T24" fmla="*/ 33 w 40"/>
                <a:gd name="T25" fmla="*/ 109 h 112"/>
                <a:gd name="T26" fmla="*/ 35 w 40"/>
                <a:gd name="T27" fmla="*/ 111 h 112"/>
                <a:gd name="T28" fmla="*/ 37 w 40"/>
                <a:gd name="T29" fmla="*/ 111 h 112"/>
                <a:gd name="T30" fmla="*/ 38 w 40"/>
                <a:gd name="T31" fmla="*/ 111 h 112"/>
                <a:gd name="T32" fmla="*/ 39 w 40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0" y="21"/>
                  </a:lnTo>
                  <a:lnTo>
                    <a:pt x="1" y="38"/>
                  </a:lnTo>
                  <a:lnTo>
                    <a:pt x="3" y="53"/>
                  </a:lnTo>
                  <a:lnTo>
                    <a:pt x="6" y="65"/>
                  </a:lnTo>
                  <a:lnTo>
                    <a:pt x="8" y="76"/>
                  </a:lnTo>
                  <a:lnTo>
                    <a:pt x="12" y="84"/>
                  </a:lnTo>
                  <a:lnTo>
                    <a:pt x="15" y="92"/>
                  </a:lnTo>
                  <a:lnTo>
                    <a:pt x="19" y="97"/>
                  </a:lnTo>
                  <a:lnTo>
                    <a:pt x="22" y="102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33" y="109"/>
                  </a:lnTo>
                  <a:lnTo>
                    <a:pt x="35" y="111"/>
                  </a:lnTo>
                  <a:lnTo>
                    <a:pt x="37" y="111"/>
                  </a:lnTo>
                  <a:lnTo>
                    <a:pt x="38" y="111"/>
                  </a:lnTo>
                  <a:lnTo>
                    <a:pt x="39" y="11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2" name="Freeform 334"/>
            <p:cNvSpPr>
              <a:spLocks/>
            </p:cNvSpPr>
            <p:nvPr/>
          </p:nvSpPr>
          <p:spPr bwMode="auto">
            <a:xfrm>
              <a:off x="3033" y="1308"/>
              <a:ext cx="42" cy="112"/>
            </a:xfrm>
            <a:custGeom>
              <a:avLst/>
              <a:gdLst>
                <a:gd name="T0" fmla="*/ 0 w 42"/>
                <a:gd name="T1" fmla="*/ 111 h 112"/>
                <a:gd name="T2" fmla="*/ 6 w 42"/>
                <a:gd name="T3" fmla="*/ 110 h 112"/>
                <a:gd name="T4" fmla="*/ 14 w 42"/>
                <a:gd name="T5" fmla="*/ 106 h 112"/>
                <a:gd name="T6" fmla="*/ 19 w 42"/>
                <a:gd name="T7" fmla="*/ 101 h 112"/>
                <a:gd name="T8" fmla="*/ 25 w 42"/>
                <a:gd name="T9" fmla="*/ 94 h 112"/>
                <a:gd name="T10" fmla="*/ 30 w 42"/>
                <a:gd name="T11" fmla="*/ 86 h 112"/>
                <a:gd name="T12" fmla="*/ 33 w 42"/>
                <a:gd name="T13" fmla="*/ 77 h 112"/>
                <a:gd name="T14" fmla="*/ 36 w 42"/>
                <a:gd name="T15" fmla="*/ 66 h 112"/>
                <a:gd name="T16" fmla="*/ 40 w 42"/>
                <a:gd name="T17" fmla="*/ 56 h 112"/>
                <a:gd name="T18" fmla="*/ 40 w 42"/>
                <a:gd name="T19" fmla="*/ 46 h 112"/>
                <a:gd name="T20" fmla="*/ 41 w 42"/>
                <a:gd name="T21" fmla="*/ 36 h 112"/>
                <a:gd name="T22" fmla="*/ 40 w 42"/>
                <a:gd name="T23" fmla="*/ 27 h 112"/>
                <a:gd name="T24" fmla="*/ 38 w 42"/>
                <a:gd name="T25" fmla="*/ 18 h 112"/>
                <a:gd name="T26" fmla="*/ 35 w 42"/>
                <a:gd name="T27" fmla="*/ 11 h 112"/>
                <a:gd name="T28" fmla="*/ 31 w 42"/>
                <a:gd name="T29" fmla="*/ 5 h 112"/>
                <a:gd name="T30" fmla="*/ 26 w 42"/>
                <a:gd name="T31" fmla="*/ 2 h 112"/>
                <a:gd name="T32" fmla="*/ 20 w 4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112">
                  <a:moveTo>
                    <a:pt x="0" y="111"/>
                  </a:moveTo>
                  <a:lnTo>
                    <a:pt x="6" y="110"/>
                  </a:lnTo>
                  <a:lnTo>
                    <a:pt x="14" y="106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0" y="86"/>
                  </a:lnTo>
                  <a:lnTo>
                    <a:pt x="33" y="77"/>
                  </a:lnTo>
                  <a:lnTo>
                    <a:pt x="36" y="66"/>
                  </a:lnTo>
                  <a:lnTo>
                    <a:pt x="40" y="56"/>
                  </a:lnTo>
                  <a:lnTo>
                    <a:pt x="40" y="46"/>
                  </a:lnTo>
                  <a:lnTo>
                    <a:pt x="41" y="36"/>
                  </a:lnTo>
                  <a:lnTo>
                    <a:pt x="40" y="27"/>
                  </a:lnTo>
                  <a:lnTo>
                    <a:pt x="38" y="18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2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3" name="Freeform 335"/>
            <p:cNvSpPr>
              <a:spLocks/>
            </p:cNvSpPr>
            <p:nvPr/>
          </p:nvSpPr>
          <p:spPr bwMode="auto">
            <a:xfrm>
              <a:off x="3034" y="1157"/>
              <a:ext cx="159" cy="94"/>
            </a:xfrm>
            <a:custGeom>
              <a:avLst/>
              <a:gdLst>
                <a:gd name="T0" fmla="*/ 0 w 159"/>
                <a:gd name="T1" fmla="*/ 0 h 94"/>
                <a:gd name="T2" fmla="*/ 158 w 159"/>
                <a:gd name="T3" fmla="*/ 0 h 94"/>
                <a:gd name="T4" fmla="*/ 158 w 159"/>
                <a:gd name="T5" fmla="*/ 93 h 94"/>
                <a:gd name="T6" fmla="*/ 0 w 159"/>
                <a:gd name="T7" fmla="*/ 93 h 94"/>
                <a:gd name="T8" fmla="*/ 0 w 159"/>
                <a:gd name="T9" fmla="*/ 0 h 94"/>
                <a:gd name="T10" fmla="*/ 0 w 159"/>
                <a:gd name="T11" fmla="*/ 0 h 94"/>
                <a:gd name="T12" fmla="*/ 0 w 1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94">
                  <a:moveTo>
                    <a:pt x="0" y="0"/>
                  </a:moveTo>
                  <a:lnTo>
                    <a:pt x="158" y="0"/>
                  </a:lnTo>
                  <a:lnTo>
                    <a:pt x="158" y="93"/>
                  </a:lnTo>
                  <a:lnTo>
                    <a:pt x="0" y="9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4" name="Freeform 336"/>
            <p:cNvSpPr>
              <a:spLocks/>
            </p:cNvSpPr>
            <p:nvPr/>
          </p:nvSpPr>
          <p:spPr bwMode="auto">
            <a:xfrm>
              <a:off x="3044" y="1173"/>
              <a:ext cx="139" cy="26"/>
            </a:xfrm>
            <a:custGeom>
              <a:avLst/>
              <a:gdLst>
                <a:gd name="T0" fmla="*/ 138 w 139"/>
                <a:gd name="T1" fmla="*/ 25 h 26"/>
                <a:gd name="T2" fmla="*/ 124 w 139"/>
                <a:gd name="T3" fmla="*/ 16 h 26"/>
                <a:gd name="T4" fmla="*/ 111 w 139"/>
                <a:gd name="T5" fmla="*/ 9 h 26"/>
                <a:gd name="T6" fmla="*/ 98 w 139"/>
                <a:gd name="T7" fmla="*/ 4 h 26"/>
                <a:gd name="T8" fmla="*/ 86 w 139"/>
                <a:gd name="T9" fmla="*/ 1 h 26"/>
                <a:gd name="T10" fmla="*/ 74 w 139"/>
                <a:gd name="T11" fmla="*/ 0 h 26"/>
                <a:gd name="T12" fmla="*/ 63 w 139"/>
                <a:gd name="T13" fmla="*/ 0 h 26"/>
                <a:gd name="T14" fmla="*/ 53 w 139"/>
                <a:gd name="T15" fmla="*/ 2 h 26"/>
                <a:gd name="T16" fmla="*/ 42 w 139"/>
                <a:gd name="T17" fmla="*/ 3 h 26"/>
                <a:gd name="T18" fmla="*/ 33 w 139"/>
                <a:gd name="T19" fmla="*/ 7 h 26"/>
                <a:gd name="T20" fmla="*/ 24 w 139"/>
                <a:gd name="T21" fmla="*/ 10 h 26"/>
                <a:gd name="T22" fmla="*/ 17 w 139"/>
                <a:gd name="T23" fmla="*/ 14 h 26"/>
                <a:gd name="T24" fmla="*/ 12 w 139"/>
                <a:gd name="T25" fmla="*/ 17 h 26"/>
                <a:gd name="T26" fmla="*/ 6 w 139"/>
                <a:gd name="T27" fmla="*/ 20 h 26"/>
                <a:gd name="T28" fmla="*/ 3 w 139"/>
                <a:gd name="T29" fmla="*/ 23 h 26"/>
                <a:gd name="T30" fmla="*/ 0 w 139"/>
                <a:gd name="T31" fmla="*/ 25 h 26"/>
                <a:gd name="T32" fmla="*/ 0 w 139"/>
                <a:gd name="T33" fmla="*/ 2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26">
                  <a:moveTo>
                    <a:pt x="138" y="25"/>
                  </a:moveTo>
                  <a:lnTo>
                    <a:pt x="124" y="16"/>
                  </a:lnTo>
                  <a:lnTo>
                    <a:pt x="111" y="9"/>
                  </a:lnTo>
                  <a:lnTo>
                    <a:pt x="98" y="4"/>
                  </a:lnTo>
                  <a:lnTo>
                    <a:pt x="86" y="1"/>
                  </a:lnTo>
                  <a:lnTo>
                    <a:pt x="74" y="0"/>
                  </a:lnTo>
                  <a:lnTo>
                    <a:pt x="63" y="0"/>
                  </a:lnTo>
                  <a:lnTo>
                    <a:pt x="53" y="2"/>
                  </a:lnTo>
                  <a:lnTo>
                    <a:pt x="42" y="3"/>
                  </a:lnTo>
                  <a:lnTo>
                    <a:pt x="33" y="7"/>
                  </a:lnTo>
                  <a:lnTo>
                    <a:pt x="24" y="10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0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5" name="Line 337"/>
            <p:cNvSpPr>
              <a:spLocks noChangeShapeType="1"/>
            </p:cNvSpPr>
            <p:nvPr/>
          </p:nvSpPr>
          <p:spPr bwMode="auto">
            <a:xfrm>
              <a:off x="3055" y="1174"/>
              <a:ext cx="39" cy="59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6" name="Line 338"/>
            <p:cNvSpPr>
              <a:spLocks noChangeShapeType="1"/>
            </p:cNvSpPr>
            <p:nvPr/>
          </p:nvSpPr>
          <p:spPr bwMode="auto">
            <a:xfrm>
              <a:off x="3055" y="1174"/>
              <a:ext cx="51" cy="76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7" name="Freeform 339"/>
            <p:cNvSpPr>
              <a:spLocks/>
            </p:cNvSpPr>
            <p:nvPr/>
          </p:nvSpPr>
          <p:spPr bwMode="auto">
            <a:xfrm>
              <a:off x="1018" y="336"/>
              <a:ext cx="1136" cy="643"/>
            </a:xfrm>
            <a:custGeom>
              <a:avLst/>
              <a:gdLst>
                <a:gd name="T0" fmla="*/ 0 w 1136"/>
                <a:gd name="T1" fmla="*/ 642 h 643"/>
                <a:gd name="T2" fmla="*/ 70 w 1136"/>
                <a:gd name="T3" fmla="*/ 635 h 643"/>
                <a:gd name="T4" fmla="*/ 142 w 1136"/>
                <a:gd name="T5" fmla="*/ 616 h 643"/>
                <a:gd name="T6" fmla="*/ 213 w 1136"/>
                <a:gd name="T7" fmla="*/ 585 h 643"/>
                <a:gd name="T8" fmla="*/ 285 w 1136"/>
                <a:gd name="T9" fmla="*/ 545 h 643"/>
                <a:gd name="T10" fmla="*/ 357 w 1136"/>
                <a:gd name="T11" fmla="*/ 497 h 643"/>
                <a:gd name="T12" fmla="*/ 429 w 1136"/>
                <a:gd name="T13" fmla="*/ 444 h 643"/>
                <a:gd name="T14" fmla="*/ 501 w 1136"/>
                <a:gd name="T15" fmla="*/ 387 h 643"/>
                <a:gd name="T16" fmla="*/ 573 w 1136"/>
                <a:gd name="T17" fmla="*/ 327 h 643"/>
                <a:gd name="T18" fmla="*/ 644 w 1136"/>
                <a:gd name="T19" fmla="*/ 269 h 643"/>
                <a:gd name="T20" fmla="*/ 715 w 1136"/>
                <a:gd name="T21" fmla="*/ 211 h 643"/>
                <a:gd name="T22" fmla="*/ 786 w 1136"/>
                <a:gd name="T23" fmla="*/ 157 h 643"/>
                <a:gd name="T24" fmla="*/ 858 w 1136"/>
                <a:gd name="T25" fmla="*/ 108 h 643"/>
                <a:gd name="T26" fmla="*/ 927 w 1136"/>
                <a:gd name="T27" fmla="*/ 66 h 643"/>
                <a:gd name="T28" fmla="*/ 998 w 1136"/>
                <a:gd name="T29" fmla="*/ 33 h 643"/>
                <a:gd name="T30" fmla="*/ 1066 w 1136"/>
                <a:gd name="T31" fmla="*/ 11 h 643"/>
                <a:gd name="T32" fmla="*/ 1135 w 1136"/>
                <a:gd name="T33" fmla="*/ 0 h 6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6" h="643">
                  <a:moveTo>
                    <a:pt x="0" y="642"/>
                  </a:moveTo>
                  <a:lnTo>
                    <a:pt x="70" y="635"/>
                  </a:lnTo>
                  <a:lnTo>
                    <a:pt x="142" y="616"/>
                  </a:lnTo>
                  <a:lnTo>
                    <a:pt x="213" y="585"/>
                  </a:lnTo>
                  <a:lnTo>
                    <a:pt x="285" y="545"/>
                  </a:lnTo>
                  <a:lnTo>
                    <a:pt x="357" y="497"/>
                  </a:lnTo>
                  <a:lnTo>
                    <a:pt x="429" y="444"/>
                  </a:lnTo>
                  <a:lnTo>
                    <a:pt x="501" y="387"/>
                  </a:lnTo>
                  <a:lnTo>
                    <a:pt x="573" y="327"/>
                  </a:lnTo>
                  <a:lnTo>
                    <a:pt x="644" y="269"/>
                  </a:lnTo>
                  <a:lnTo>
                    <a:pt x="715" y="211"/>
                  </a:lnTo>
                  <a:lnTo>
                    <a:pt x="786" y="157"/>
                  </a:lnTo>
                  <a:lnTo>
                    <a:pt x="858" y="108"/>
                  </a:lnTo>
                  <a:lnTo>
                    <a:pt x="927" y="66"/>
                  </a:lnTo>
                  <a:lnTo>
                    <a:pt x="998" y="33"/>
                  </a:lnTo>
                  <a:lnTo>
                    <a:pt x="1066" y="11"/>
                  </a:lnTo>
                  <a:lnTo>
                    <a:pt x="1135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8" name="Freeform 340"/>
            <p:cNvSpPr>
              <a:spLocks/>
            </p:cNvSpPr>
            <p:nvPr/>
          </p:nvSpPr>
          <p:spPr bwMode="auto">
            <a:xfrm>
              <a:off x="2153" y="336"/>
              <a:ext cx="1132" cy="643"/>
            </a:xfrm>
            <a:custGeom>
              <a:avLst/>
              <a:gdLst>
                <a:gd name="T0" fmla="*/ 0 w 1132"/>
                <a:gd name="T1" fmla="*/ 0 h 643"/>
                <a:gd name="T2" fmla="*/ 66 w 1132"/>
                <a:gd name="T3" fmla="*/ 11 h 643"/>
                <a:gd name="T4" fmla="*/ 133 w 1132"/>
                <a:gd name="T5" fmla="*/ 33 h 643"/>
                <a:gd name="T6" fmla="*/ 201 w 1132"/>
                <a:gd name="T7" fmla="*/ 66 h 643"/>
                <a:gd name="T8" fmla="*/ 270 w 1132"/>
                <a:gd name="T9" fmla="*/ 108 h 643"/>
                <a:gd name="T10" fmla="*/ 339 w 1132"/>
                <a:gd name="T11" fmla="*/ 157 h 643"/>
                <a:gd name="T12" fmla="*/ 409 w 1132"/>
                <a:gd name="T13" fmla="*/ 211 h 643"/>
                <a:gd name="T14" fmla="*/ 479 w 1132"/>
                <a:gd name="T15" fmla="*/ 269 h 643"/>
                <a:gd name="T16" fmla="*/ 551 w 1132"/>
                <a:gd name="T17" fmla="*/ 327 h 643"/>
                <a:gd name="T18" fmla="*/ 622 w 1132"/>
                <a:gd name="T19" fmla="*/ 387 h 643"/>
                <a:gd name="T20" fmla="*/ 694 w 1132"/>
                <a:gd name="T21" fmla="*/ 444 h 643"/>
                <a:gd name="T22" fmla="*/ 765 w 1132"/>
                <a:gd name="T23" fmla="*/ 497 h 643"/>
                <a:gd name="T24" fmla="*/ 839 w 1132"/>
                <a:gd name="T25" fmla="*/ 545 h 643"/>
                <a:gd name="T26" fmla="*/ 911 w 1132"/>
                <a:gd name="T27" fmla="*/ 585 h 643"/>
                <a:gd name="T28" fmla="*/ 984 w 1132"/>
                <a:gd name="T29" fmla="*/ 616 h 643"/>
                <a:gd name="T30" fmla="*/ 1058 w 1132"/>
                <a:gd name="T31" fmla="*/ 635 h 643"/>
                <a:gd name="T32" fmla="*/ 1131 w 1132"/>
                <a:gd name="T33" fmla="*/ 642 h 6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2" h="643">
                  <a:moveTo>
                    <a:pt x="0" y="0"/>
                  </a:moveTo>
                  <a:lnTo>
                    <a:pt x="66" y="11"/>
                  </a:lnTo>
                  <a:lnTo>
                    <a:pt x="133" y="33"/>
                  </a:lnTo>
                  <a:lnTo>
                    <a:pt x="201" y="66"/>
                  </a:lnTo>
                  <a:lnTo>
                    <a:pt x="270" y="108"/>
                  </a:lnTo>
                  <a:lnTo>
                    <a:pt x="339" y="157"/>
                  </a:lnTo>
                  <a:lnTo>
                    <a:pt x="409" y="211"/>
                  </a:lnTo>
                  <a:lnTo>
                    <a:pt x="479" y="269"/>
                  </a:lnTo>
                  <a:lnTo>
                    <a:pt x="551" y="327"/>
                  </a:lnTo>
                  <a:lnTo>
                    <a:pt x="622" y="387"/>
                  </a:lnTo>
                  <a:lnTo>
                    <a:pt x="694" y="444"/>
                  </a:lnTo>
                  <a:lnTo>
                    <a:pt x="765" y="497"/>
                  </a:lnTo>
                  <a:lnTo>
                    <a:pt x="839" y="545"/>
                  </a:lnTo>
                  <a:lnTo>
                    <a:pt x="911" y="585"/>
                  </a:lnTo>
                  <a:lnTo>
                    <a:pt x="984" y="616"/>
                  </a:lnTo>
                  <a:lnTo>
                    <a:pt x="1058" y="635"/>
                  </a:lnTo>
                  <a:lnTo>
                    <a:pt x="1131" y="64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69" name="Text Box 341"/>
            <p:cNvSpPr txBox="1">
              <a:spLocks noChangeArrowheads="1"/>
            </p:cNvSpPr>
            <p:nvPr/>
          </p:nvSpPr>
          <p:spPr bwMode="auto">
            <a:xfrm>
              <a:off x="1178" y="1012"/>
              <a:ext cx="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altLang="en-US" sz="2200">
                <a:latin typeface="Times New Roman" pitchFamily="18" charset="0"/>
              </a:endParaRPr>
            </a:p>
          </p:txBody>
        </p:sp>
        <p:sp>
          <p:nvSpPr>
            <p:cNvPr id="170" name="Text Box 342"/>
            <p:cNvSpPr txBox="1">
              <a:spLocks noChangeArrowheads="1"/>
            </p:cNvSpPr>
            <p:nvPr/>
          </p:nvSpPr>
          <p:spPr bwMode="auto">
            <a:xfrm>
              <a:off x="2125" y="1012"/>
              <a:ext cx="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altLang="en-US" sz="2200">
                <a:latin typeface="Times New Roman" pitchFamily="18" charset="0"/>
              </a:endParaRPr>
            </a:p>
          </p:txBody>
        </p:sp>
        <p:sp>
          <p:nvSpPr>
            <p:cNvPr id="171" name="Text Box 343"/>
            <p:cNvSpPr txBox="1">
              <a:spLocks noChangeArrowheads="1"/>
            </p:cNvSpPr>
            <p:nvPr/>
          </p:nvSpPr>
          <p:spPr bwMode="auto">
            <a:xfrm>
              <a:off x="3080" y="1007"/>
              <a:ext cx="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altLang="en-US" sz="2200">
                <a:latin typeface="Times New Roman" pitchFamily="18" charset="0"/>
              </a:endParaRPr>
            </a:p>
          </p:txBody>
        </p:sp>
        <p:sp>
          <p:nvSpPr>
            <p:cNvPr id="172" name="Text Box 344"/>
            <p:cNvSpPr txBox="1">
              <a:spLocks noChangeArrowheads="1"/>
            </p:cNvSpPr>
            <p:nvPr/>
          </p:nvSpPr>
          <p:spPr bwMode="auto">
            <a:xfrm>
              <a:off x="1020" y="476"/>
              <a:ext cx="31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Helvetica" pitchFamily="34" charset="0"/>
                </a:rPr>
                <a:t>Signal</a:t>
              </a:r>
              <a:endParaRPr lang="en-US" altLang="en-US" sz="2200" dirty="0">
                <a:latin typeface="Times New Roman" pitchFamily="18" charset="0"/>
              </a:endParaRPr>
            </a:p>
          </p:txBody>
        </p:sp>
        <p:sp>
          <p:nvSpPr>
            <p:cNvPr id="173" name="Text Box 345"/>
            <p:cNvSpPr txBox="1">
              <a:spLocks noChangeArrowheads="1"/>
            </p:cNvSpPr>
            <p:nvPr/>
          </p:nvSpPr>
          <p:spPr bwMode="auto">
            <a:xfrm>
              <a:off x="1020" y="591"/>
              <a:ext cx="46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Helvetica" pitchFamily="34" charset="0"/>
                </a:rPr>
                <a:t>response</a:t>
              </a:r>
              <a:endParaRPr lang="en-US" altLang="en-US" sz="2200" dirty="0">
                <a:latin typeface="Times New Roman" pitchFamily="18" charset="0"/>
              </a:endParaRPr>
            </a:p>
          </p:txBody>
        </p:sp>
      </p:grpSp>
      <p:grpSp>
        <p:nvGrpSpPr>
          <p:cNvPr id="174" name="Group 18"/>
          <p:cNvGrpSpPr>
            <a:grpSpLocks/>
          </p:cNvGrpSpPr>
          <p:nvPr/>
        </p:nvGrpSpPr>
        <p:grpSpPr bwMode="auto">
          <a:xfrm>
            <a:off x="4945436" y="1094535"/>
            <a:ext cx="3520421" cy="2555875"/>
            <a:chOff x="1046" y="2523"/>
            <a:chExt cx="2433" cy="1773"/>
          </a:xfrm>
        </p:grpSpPr>
        <p:sp>
          <p:nvSpPr>
            <p:cNvPr id="175" name="Line 19"/>
            <p:cNvSpPr>
              <a:spLocks noChangeShapeType="1"/>
            </p:cNvSpPr>
            <p:nvPr/>
          </p:nvSpPr>
          <p:spPr bwMode="auto">
            <a:xfrm flipV="1">
              <a:off x="2206" y="3612"/>
              <a:ext cx="470" cy="40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76" name="Line 20"/>
            <p:cNvSpPr>
              <a:spLocks noChangeShapeType="1"/>
            </p:cNvSpPr>
            <p:nvPr/>
          </p:nvSpPr>
          <p:spPr bwMode="auto">
            <a:xfrm flipV="1">
              <a:off x="2271" y="3631"/>
              <a:ext cx="428" cy="449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auto">
            <a:xfrm>
              <a:off x="2187" y="4003"/>
              <a:ext cx="48" cy="47"/>
            </a:xfrm>
            <a:custGeom>
              <a:avLst/>
              <a:gdLst>
                <a:gd name="T0" fmla="*/ 0 w 48"/>
                <a:gd name="T1" fmla="*/ 46 h 47"/>
                <a:gd name="T2" fmla="*/ 0 w 48"/>
                <a:gd name="T3" fmla="*/ 42 h 47"/>
                <a:gd name="T4" fmla="*/ 0 w 48"/>
                <a:gd name="T5" fmla="*/ 37 h 47"/>
                <a:gd name="T6" fmla="*/ 1 w 48"/>
                <a:gd name="T7" fmla="*/ 33 h 47"/>
                <a:gd name="T8" fmla="*/ 3 w 48"/>
                <a:gd name="T9" fmla="*/ 28 h 47"/>
                <a:gd name="T10" fmla="*/ 4 w 48"/>
                <a:gd name="T11" fmla="*/ 25 h 47"/>
                <a:gd name="T12" fmla="*/ 7 w 48"/>
                <a:gd name="T13" fmla="*/ 21 h 47"/>
                <a:gd name="T14" fmla="*/ 10 w 48"/>
                <a:gd name="T15" fmla="*/ 18 h 47"/>
                <a:gd name="T16" fmla="*/ 13 w 48"/>
                <a:gd name="T17" fmla="*/ 13 h 47"/>
                <a:gd name="T18" fmla="*/ 16 w 48"/>
                <a:gd name="T19" fmla="*/ 11 h 47"/>
                <a:gd name="T20" fmla="*/ 20 w 48"/>
                <a:gd name="T21" fmla="*/ 8 h 47"/>
                <a:gd name="T22" fmla="*/ 24 w 48"/>
                <a:gd name="T23" fmla="*/ 6 h 47"/>
                <a:gd name="T24" fmla="*/ 28 w 48"/>
                <a:gd name="T25" fmla="*/ 3 h 47"/>
                <a:gd name="T26" fmla="*/ 33 w 48"/>
                <a:gd name="T27" fmla="*/ 3 h 47"/>
                <a:gd name="T28" fmla="*/ 37 w 48"/>
                <a:gd name="T29" fmla="*/ 1 h 47"/>
                <a:gd name="T30" fmla="*/ 42 w 48"/>
                <a:gd name="T31" fmla="*/ 0 h 47"/>
                <a:gd name="T32" fmla="*/ 47 w 48"/>
                <a:gd name="T33" fmla="*/ 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0" y="46"/>
                  </a:moveTo>
                  <a:lnTo>
                    <a:pt x="0" y="42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3" y="28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4" y="6"/>
                  </a:lnTo>
                  <a:lnTo>
                    <a:pt x="28" y="3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7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auto">
            <a:xfrm>
              <a:off x="2234" y="4003"/>
              <a:ext cx="48" cy="47"/>
            </a:xfrm>
            <a:custGeom>
              <a:avLst/>
              <a:gdLst>
                <a:gd name="T0" fmla="*/ 0 w 48"/>
                <a:gd name="T1" fmla="*/ 0 h 47"/>
                <a:gd name="T2" fmla="*/ 5 w 48"/>
                <a:gd name="T3" fmla="*/ 0 h 47"/>
                <a:gd name="T4" fmla="*/ 9 w 48"/>
                <a:gd name="T5" fmla="*/ 1 h 47"/>
                <a:gd name="T6" fmla="*/ 13 w 48"/>
                <a:gd name="T7" fmla="*/ 3 h 47"/>
                <a:gd name="T8" fmla="*/ 18 w 48"/>
                <a:gd name="T9" fmla="*/ 3 h 47"/>
                <a:gd name="T10" fmla="*/ 21 w 48"/>
                <a:gd name="T11" fmla="*/ 6 h 47"/>
                <a:gd name="T12" fmla="*/ 25 w 48"/>
                <a:gd name="T13" fmla="*/ 8 h 47"/>
                <a:gd name="T14" fmla="*/ 29 w 48"/>
                <a:gd name="T15" fmla="*/ 11 h 47"/>
                <a:gd name="T16" fmla="*/ 33 w 48"/>
                <a:gd name="T17" fmla="*/ 13 h 47"/>
                <a:gd name="T18" fmla="*/ 36 w 48"/>
                <a:gd name="T19" fmla="*/ 18 h 47"/>
                <a:gd name="T20" fmla="*/ 39 w 48"/>
                <a:gd name="T21" fmla="*/ 21 h 47"/>
                <a:gd name="T22" fmla="*/ 41 w 48"/>
                <a:gd name="T23" fmla="*/ 25 h 47"/>
                <a:gd name="T24" fmla="*/ 44 w 48"/>
                <a:gd name="T25" fmla="*/ 28 h 47"/>
                <a:gd name="T26" fmla="*/ 44 w 48"/>
                <a:gd name="T27" fmla="*/ 33 h 47"/>
                <a:gd name="T28" fmla="*/ 46 w 48"/>
                <a:gd name="T29" fmla="*/ 37 h 47"/>
                <a:gd name="T30" fmla="*/ 46 w 48"/>
                <a:gd name="T31" fmla="*/ 42 h 47"/>
                <a:gd name="T32" fmla="*/ 47 w 48"/>
                <a:gd name="T33" fmla="*/ 46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8"/>
                  </a:lnTo>
                  <a:lnTo>
                    <a:pt x="29" y="11"/>
                  </a:lnTo>
                  <a:lnTo>
                    <a:pt x="33" y="13"/>
                  </a:lnTo>
                  <a:lnTo>
                    <a:pt x="36" y="18"/>
                  </a:lnTo>
                  <a:lnTo>
                    <a:pt x="39" y="21"/>
                  </a:lnTo>
                  <a:lnTo>
                    <a:pt x="41" y="25"/>
                  </a:lnTo>
                  <a:lnTo>
                    <a:pt x="44" y="28"/>
                  </a:lnTo>
                  <a:lnTo>
                    <a:pt x="44" y="33"/>
                  </a:lnTo>
                  <a:lnTo>
                    <a:pt x="46" y="37"/>
                  </a:lnTo>
                  <a:lnTo>
                    <a:pt x="46" y="42"/>
                  </a:lnTo>
                  <a:lnTo>
                    <a:pt x="47" y="46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auto">
            <a:xfrm>
              <a:off x="2234" y="4049"/>
              <a:ext cx="48" cy="48"/>
            </a:xfrm>
            <a:custGeom>
              <a:avLst/>
              <a:gdLst>
                <a:gd name="T0" fmla="*/ 47 w 48"/>
                <a:gd name="T1" fmla="*/ 0 h 48"/>
                <a:gd name="T2" fmla="*/ 46 w 48"/>
                <a:gd name="T3" fmla="*/ 6 h 48"/>
                <a:gd name="T4" fmla="*/ 46 w 48"/>
                <a:gd name="T5" fmla="*/ 10 h 48"/>
                <a:gd name="T6" fmla="*/ 44 w 48"/>
                <a:gd name="T7" fmla="*/ 15 h 48"/>
                <a:gd name="T8" fmla="*/ 44 w 48"/>
                <a:gd name="T9" fmla="*/ 19 h 48"/>
                <a:gd name="T10" fmla="*/ 41 w 48"/>
                <a:gd name="T11" fmla="*/ 23 h 48"/>
                <a:gd name="T12" fmla="*/ 39 w 48"/>
                <a:gd name="T13" fmla="*/ 27 h 48"/>
                <a:gd name="T14" fmla="*/ 36 w 48"/>
                <a:gd name="T15" fmla="*/ 31 h 48"/>
                <a:gd name="T16" fmla="*/ 33 w 48"/>
                <a:gd name="T17" fmla="*/ 34 h 48"/>
                <a:gd name="T18" fmla="*/ 29 w 48"/>
                <a:gd name="T19" fmla="*/ 38 h 48"/>
                <a:gd name="T20" fmla="*/ 25 w 48"/>
                <a:gd name="T21" fmla="*/ 40 h 48"/>
                <a:gd name="T22" fmla="*/ 21 w 48"/>
                <a:gd name="T23" fmla="*/ 43 h 48"/>
                <a:gd name="T24" fmla="*/ 18 w 48"/>
                <a:gd name="T25" fmla="*/ 45 h 48"/>
                <a:gd name="T26" fmla="*/ 13 w 48"/>
                <a:gd name="T27" fmla="*/ 46 h 48"/>
                <a:gd name="T28" fmla="*/ 9 w 48"/>
                <a:gd name="T29" fmla="*/ 47 h 48"/>
                <a:gd name="T30" fmla="*/ 5 w 48"/>
                <a:gd name="T31" fmla="*/ 47 h 48"/>
                <a:gd name="T32" fmla="*/ 0 w 48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47" y="0"/>
                  </a:moveTo>
                  <a:lnTo>
                    <a:pt x="46" y="6"/>
                  </a:lnTo>
                  <a:lnTo>
                    <a:pt x="46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3" y="34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18" y="45"/>
                  </a:lnTo>
                  <a:lnTo>
                    <a:pt x="13" y="46"/>
                  </a:lnTo>
                  <a:lnTo>
                    <a:pt x="9" y="47"/>
                  </a:lnTo>
                  <a:lnTo>
                    <a:pt x="5" y="47"/>
                  </a:lnTo>
                  <a:lnTo>
                    <a:pt x="0" y="47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auto">
            <a:xfrm>
              <a:off x="2187" y="4049"/>
              <a:ext cx="48" cy="48"/>
            </a:xfrm>
            <a:custGeom>
              <a:avLst/>
              <a:gdLst>
                <a:gd name="T0" fmla="*/ 47 w 48"/>
                <a:gd name="T1" fmla="*/ 47 h 48"/>
                <a:gd name="T2" fmla="*/ 42 w 48"/>
                <a:gd name="T3" fmla="*/ 47 h 48"/>
                <a:gd name="T4" fmla="*/ 37 w 48"/>
                <a:gd name="T5" fmla="*/ 47 h 48"/>
                <a:gd name="T6" fmla="*/ 33 w 48"/>
                <a:gd name="T7" fmla="*/ 46 h 48"/>
                <a:gd name="T8" fmla="*/ 28 w 48"/>
                <a:gd name="T9" fmla="*/ 45 h 48"/>
                <a:gd name="T10" fmla="*/ 24 w 48"/>
                <a:gd name="T11" fmla="*/ 43 h 48"/>
                <a:gd name="T12" fmla="*/ 20 w 48"/>
                <a:gd name="T13" fmla="*/ 40 h 48"/>
                <a:gd name="T14" fmla="*/ 16 w 48"/>
                <a:gd name="T15" fmla="*/ 38 h 48"/>
                <a:gd name="T16" fmla="*/ 13 w 48"/>
                <a:gd name="T17" fmla="*/ 34 h 48"/>
                <a:gd name="T18" fmla="*/ 10 w 48"/>
                <a:gd name="T19" fmla="*/ 31 h 48"/>
                <a:gd name="T20" fmla="*/ 7 w 48"/>
                <a:gd name="T21" fmla="*/ 27 h 48"/>
                <a:gd name="T22" fmla="*/ 4 w 48"/>
                <a:gd name="T23" fmla="*/ 23 h 48"/>
                <a:gd name="T24" fmla="*/ 3 w 48"/>
                <a:gd name="T25" fmla="*/ 19 h 48"/>
                <a:gd name="T26" fmla="*/ 1 w 48"/>
                <a:gd name="T27" fmla="*/ 15 h 48"/>
                <a:gd name="T28" fmla="*/ 0 w 48"/>
                <a:gd name="T29" fmla="*/ 10 h 48"/>
                <a:gd name="T30" fmla="*/ 0 w 48"/>
                <a:gd name="T31" fmla="*/ 6 h 48"/>
                <a:gd name="T32" fmla="*/ 0 w 48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47" y="47"/>
                  </a:moveTo>
                  <a:lnTo>
                    <a:pt x="42" y="47"/>
                  </a:lnTo>
                  <a:lnTo>
                    <a:pt x="37" y="47"/>
                  </a:lnTo>
                  <a:lnTo>
                    <a:pt x="33" y="46"/>
                  </a:lnTo>
                  <a:lnTo>
                    <a:pt x="28" y="45"/>
                  </a:lnTo>
                  <a:lnTo>
                    <a:pt x="24" y="43"/>
                  </a:lnTo>
                  <a:lnTo>
                    <a:pt x="20" y="40"/>
                  </a:lnTo>
                  <a:lnTo>
                    <a:pt x="16" y="38"/>
                  </a:lnTo>
                  <a:lnTo>
                    <a:pt x="13" y="34"/>
                  </a:lnTo>
                  <a:lnTo>
                    <a:pt x="10" y="31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1" name="Line 25"/>
            <p:cNvSpPr>
              <a:spLocks noChangeShapeType="1"/>
            </p:cNvSpPr>
            <p:nvPr/>
          </p:nvSpPr>
          <p:spPr bwMode="auto">
            <a:xfrm>
              <a:off x="2187" y="4049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auto">
            <a:xfrm>
              <a:off x="2199" y="4018"/>
              <a:ext cx="34" cy="34"/>
            </a:xfrm>
            <a:custGeom>
              <a:avLst/>
              <a:gdLst>
                <a:gd name="T0" fmla="*/ 0 w 34"/>
                <a:gd name="T1" fmla="*/ 33 h 34"/>
                <a:gd name="T2" fmla="*/ 0 w 34"/>
                <a:gd name="T3" fmla="*/ 30 h 34"/>
                <a:gd name="T4" fmla="*/ 0 w 34"/>
                <a:gd name="T5" fmla="*/ 27 h 34"/>
                <a:gd name="T6" fmla="*/ 0 w 34"/>
                <a:gd name="T7" fmla="*/ 24 h 34"/>
                <a:gd name="T8" fmla="*/ 2 w 34"/>
                <a:gd name="T9" fmla="*/ 21 h 34"/>
                <a:gd name="T10" fmla="*/ 3 w 34"/>
                <a:gd name="T11" fmla="*/ 19 h 34"/>
                <a:gd name="T12" fmla="*/ 5 w 34"/>
                <a:gd name="T13" fmla="*/ 16 h 34"/>
                <a:gd name="T14" fmla="*/ 6 w 34"/>
                <a:gd name="T15" fmla="*/ 13 h 34"/>
                <a:gd name="T16" fmla="*/ 9 w 34"/>
                <a:gd name="T17" fmla="*/ 10 h 34"/>
                <a:gd name="T18" fmla="*/ 11 w 34"/>
                <a:gd name="T19" fmla="*/ 9 h 34"/>
                <a:gd name="T20" fmla="*/ 14 w 34"/>
                <a:gd name="T21" fmla="*/ 7 h 34"/>
                <a:gd name="T22" fmla="*/ 17 w 34"/>
                <a:gd name="T23" fmla="*/ 5 h 34"/>
                <a:gd name="T24" fmla="*/ 20 w 34"/>
                <a:gd name="T25" fmla="*/ 3 h 34"/>
                <a:gd name="T26" fmla="*/ 23 w 34"/>
                <a:gd name="T27" fmla="*/ 3 h 34"/>
                <a:gd name="T28" fmla="*/ 26 w 34"/>
                <a:gd name="T29" fmla="*/ 2 h 34"/>
                <a:gd name="T30" fmla="*/ 29 w 34"/>
                <a:gd name="T31" fmla="*/ 2 h 34"/>
                <a:gd name="T32" fmla="*/ 33 w 34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3"/>
                  </a:move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3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auto">
            <a:xfrm>
              <a:off x="2232" y="4018"/>
              <a:ext cx="33" cy="34"/>
            </a:xfrm>
            <a:custGeom>
              <a:avLst/>
              <a:gdLst>
                <a:gd name="T0" fmla="*/ 0 w 33"/>
                <a:gd name="T1" fmla="*/ 0 h 34"/>
                <a:gd name="T2" fmla="*/ 3 w 33"/>
                <a:gd name="T3" fmla="*/ 2 h 34"/>
                <a:gd name="T4" fmla="*/ 5 w 33"/>
                <a:gd name="T5" fmla="*/ 2 h 34"/>
                <a:gd name="T6" fmla="*/ 9 w 33"/>
                <a:gd name="T7" fmla="*/ 3 h 34"/>
                <a:gd name="T8" fmla="*/ 12 w 33"/>
                <a:gd name="T9" fmla="*/ 3 h 34"/>
                <a:gd name="T10" fmla="*/ 14 w 33"/>
                <a:gd name="T11" fmla="*/ 5 h 34"/>
                <a:gd name="T12" fmla="*/ 17 w 33"/>
                <a:gd name="T13" fmla="*/ 7 h 34"/>
                <a:gd name="T14" fmla="*/ 20 w 33"/>
                <a:gd name="T15" fmla="*/ 9 h 34"/>
                <a:gd name="T16" fmla="*/ 22 w 33"/>
                <a:gd name="T17" fmla="*/ 10 h 34"/>
                <a:gd name="T18" fmla="*/ 24 w 33"/>
                <a:gd name="T19" fmla="*/ 13 h 34"/>
                <a:gd name="T20" fmla="*/ 26 w 33"/>
                <a:gd name="T21" fmla="*/ 16 h 34"/>
                <a:gd name="T22" fmla="*/ 27 w 33"/>
                <a:gd name="T23" fmla="*/ 19 h 34"/>
                <a:gd name="T24" fmla="*/ 29 w 33"/>
                <a:gd name="T25" fmla="*/ 21 h 34"/>
                <a:gd name="T26" fmla="*/ 30 w 33"/>
                <a:gd name="T27" fmla="*/ 24 h 34"/>
                <a:gd name="T28" fmla="*/ 32 w 33"/>
                <a:gd name="T29" fmla="*/ 27 h 34"/>
                <a:gd name="T30" fmla="*/ 32 w 33"/>
                <a:gd name="T31" fmla="*/ 30 h 34"/>
                <a:gd name="T32" fmla="*/ 32 w 33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6" y="16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2" y="27"/>
                  </a:lnTo>
                  <a:lnTo>
                    <a:pt x="32" y="30"/>
                  </a:lnTo>
                  <a:lnTo>
                    <a:pt x="32" y="3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auto">
            <a:xfrm>
              <a:off x="2232" y="4051"/>
              <a:ext cx="33" cy="34"/>
            </a:xfrm>
            <a:custGeom>
              <a:avLst/>
              <a:gdLst>
                <a:gd name="T0" fmla="*/ 32 w 33"/>
                <a:gd name="T1" fmla="*/ 0 h 34"/>
                <a:gd name="T2" fmla="*/ 32 w 33"/>
                <a:gd name="T3" fmla="*/ 4 h 34"/>
                <a:gd name="T4" fmla="*/ 32 w 33"/>
                <a:gd name="T5" fmla="*/ 7 h 34"/>
                <a:gd name="T6" fmla="*/ 30 w 33"/>
                <a:gd name="T7" fmla="*/ 10 h 34"/>
                <a:gd name="T8" fmla="*/ 29 w 33"/>
                <a:gd name="T9" fmla="*/ 13 h 34"/>
                <a:gd name="T10" fmla="*/ 27 w 33"/>
                <a:gd name="T11" fmla="*/ 16 h 34"/>
                <a:gd name="T12" fmla="*/ 26 w 33"/>
                <a:gd name="T13" fmla="*/ 19 h 34"/>
                <a:gd name="T14" fmla="*/ 24 w 33"/>
                <a:gd name="T15" fmla="*/ 22 h 34"/>
                <a:gd name="T16" fmla="*/ 22 w 33"/>
                <a:gd name="T17" fmla="*/ 24 h 34"/>
                <a:gd name="T18" fmla="*/ 20 w 33"/>
                <a:gd name="T19" fmla="*/ 27 h 34"/>
                <a:gd name="T20" fmla="*/ 17 w 33"/>
                <a:gd name="T21" fmla="*/ 28 h 34"/>
                <a:gd name="T22" fmla="*/ 14 w 33"/>
                <a:gd name="T23" fmla="*/ 30 h 34"/>
                <a:gd name="T24" fmla="*/ 12 w 33"/>
                <a:gd name="T25" fmla="*/ 31 h 34"/>
                <a:gd name="T26" fmla="*/ 9 w 33"/>
                <a:gd name="T27" fmla="*/ 33 h 34"/>
                <a:gd name="T28" fmla="*/ 5 w 33"/>
                <a:gd name="T29" fmla="*/ 33 h 34"/>
                <a:gd name="T30" fmla="*/ 3 w 33"/>
                <a:gd name="T31" fmla="*/ 33 h 34"/>
                <a:gd name="T32" fmla="*/ 0 w 33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2" y="4"/>
                  </a:lnTo>
                  <a:lnTo>
                    <a:pt x="32" y="7"/>
                  </a:lnTo>
                  <a:lnTo>
                    <a:pt x="30" y="10"/>
                  </a:lnTo>
                  <a:lnTo>
                    <a:pt x="29" y="13"/>
                  </a:lnTo>
                  <a:lnTo>
                    <a:pt x="27" y="16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auto">
            <a:xfrm>
              <a:off x="2199" y="4051"/>
              <a:ext cx="34" cy="34"/>
            </a:xfrm>
            <a:custGeom>
              <a:avLst/>
              <a:gdLst>
                <a:gd name="T0" fmla="*/ 33 w 34"/>
                <a:gd name="T1" fmla="*/ 33 h 34"/>
                <a:gd name="T2" fmla="*/ 29 w 34"/>
                <a:gd name="T3" fmla="*/ 33 h 34"/>
                <a:gd name="T4" fmla="*/ 26 w 34"/>
                <a:gd name="T5" fmla="*/ 33 h 34"/>
                <a:gd name="T6" fmla="*/ 23 w 34"/>
                <a:gd name="T7" fmla="*/ 33 h 34"/>
                <a:gd name="T8" fmla="*/ 20 w 34"/>
                <a:gd name="T9" fmla="*/ 31 h 34"/>
                <a:gd name="T10" fmla="*/ 17 w 34"/>
                <a:gd name="T11" fmla="*/ 30 h 34"/>
                <a:gd name="T12" fmla="*/ 14 w 34"/>
                <a:gd name="T13" fmla="*/ 28 h 34"/>
                <a:gd name="T14" fmla="*/ 11 w 34"/>
                <a:gd name="T15" fmla="*/ 27 h 34"/>
                <a:gd name="T16" fmla="*/ 9 w 34"/>
                <a:gd name="T17" fmla="*/ 24 h 34"/>
                <a:gd name="T18" fmla="*/ 6 w 34"/>
                <a:gd name="T19" fmla="*/ 22 h 34"/>
                <a:gd name="T20" fmla="*/ 5 w 34"/>
                <a:gd name="T21" fmla="*/ 19 h 34"/>
                <a:gd name="T22" fmla="*/ 3 w 34"/>
                <a:gd name="T23" fmla="*/ 16 h 34"/>
                <a:gd name="T24" fmla="*/ 2 w 34"/>
                <a:gd name="T25" fmla="*/ 13 h 34"/>
                <a:gd name="T26" fmla="*/ 0 w 34"/>
                <a:gd name="T27" fmla="*/ 10 h 34"/>
                <a:gd name="T28" fmla="*/ 0 w 34"/>
                <a:gd name="T29" fmla="*/ 7 h 34"/>
                <a:gd name="T30" fmla="*/ 0 w 34"/>
                <a:gd name="T31" fmla="*/ 4 h 34"/>
                <a:gd name="T32" fmla="*/ 0 w 34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33" y="33"/>
                  </a:moveTo>
                  <a:lnTo>
                    <a:pt x="29" y="33"/>
                  </a:lnTo>
                  <a:lnTo>
                    <a:pt x="26" y="33"/>
                  </a:lnTo>
                  <a:lnTo>
                    <a:pt x="23" y="33"/>
                  </a:lnTo>
                  <a:lnTo>
                    <a:pt x="20" y="31"/>
                  </a:lnTo>
                  <a:lnTo>
                    <a:pt x="17" y="30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6" name="Line 30"/>
            <p:cNvSpPr>
              <a:spLocks noChangeShapeType="1"/>
            </p:cNvSpPr>
            <p:nvPr/>
          </p:nvSpPr>
          <p:spPr bwMode="auto">
            <a:xfrm>
              <a:off x="2199" y="4051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7" name="Line 31"/>
            <p:cNvSpPr>
              <a:spLocks noChangeShapeType="1"/>
            </p:cNvSpPr>
            <p:nvPr/>
          </p:nvSpPr>
          <p:spPr bwMode="auto">
            <a:xfrm flipH="1">
              <a:off x="2154" y="4025"/>
              <a:ext cx="59" cy="58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8" name="Line 32"/>
            <p:cNvSpPr>
              <a:spLocks noChangeShapeType="1"/>
            </p:cNvSpPr>
            <p:nvPr/>
          </p:nvSpPr>
          <p:spPr bwMode="auto">
            <a:xfrm flipV="1">
              <a:off x="2181" y="4027"/>
              <a:ext cx="49" cy="45"/>
            </a:xfrm>
            <a:prstGeom prst="line">
              <a:avLst/>
            </a:prstGeom>
            <a:noFill/>
            <a:ln w="1901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89" name="Line 33"/>
            <p:cNvSpPr>
              <a:spLocks noChangeShapeType="1"/>
            </p:cNvSpPr>
            <p:nvPr/>
          </p:nvSpPr>
          <p:spPr bwMode="auto">
            <a:xfrm flipV="1">
              <a:off x="2197" y="4032"/>
              <a:ext cx="44" cy="42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0" name="Line 34"/>
            <p:cNvSpPr>
              <a:spLocks noChangeShapeType="1"/>
            </p:cNvSpPr>
            <p:nvPr/>
          </p:nvSpPr>
          <p:spPr bwMode="auto">
            <a:xfrm flipV="1">
              <a:off x="2207" y="4039"/>
              <a:ext cx="44" cy="45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1" name="Line 35"/>
            <p:cNvSpPr>
              <a:spLocks noChangeShapeType="1"/>
            </p:cNvSpPr>
            <p:nvPr/>
          </p:nvSpPr>
          <p:spPr bwMode="auto">
            <a:xfrm flipV="1">
              <a:off x="2214" y="4054"/>
              <a:ext cx="39" cy="44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2" name="Line 36"/>
            <p:cNvSpPr>
              <a:spLocks noChangeShapeType="1"/>
            </p:cNvSpPr>
            <p:nvPr/>
          </p:nvSpPr>
          <p:spPr bwMode="auto">
            <a:xfrm flipH="1">
              <a:off x="2201" y="4069"/>
              <a:ext cx="55" cy="61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3" name="Line 37"/>
            <p:cNvSpPr>
              <a:spLocks noChangeShapeType="1"/>
            </p:cNvSpPr>
            <p:nvPr/>
          </p:nvSpPr>
          <p:spPr bwMode="auto">
            <a:xfrm flipH="1">
              <a:off x="2156" y="4021"/>
              <a:ext cx="62" cy="58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4" name="Line 38"/>
            <p:cNvSpPr>
              <a:spLocks noChangeShapeType="1"/>
            </p:cNvSpPr>
            <p:nvPr/>
          </p:nvSpPr>
          <p:spPr bwMode="auto">
            <a:xfrm flipH="1">
              <a:off x="2201" y="4065"/>
              <a:ext cx="60" cy="67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5" name="Line 39"/>
            <p:cNvSpPr>
              <a:spLocks noChangeShapeType="1"/>
            </p:cNvSpPr>
            <p:nvPr/>
          </p:nvSpPr>
          <p:spPr bwMode="auto">
            <a:xfrm flipV="1">
              <a:off x="2176" y="4018"/>
              <a:ext cx="55" cy="52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6" name="Line 40"/>
            <p:cNvSpPr>
              <a:spLocks noChangeShapeType="1"/>
            </p:cNvSpPr>
            <p:nvPr/>
          </p:nvSpPr>
          <p:spPr bwMode="auto">
            <a:xfrm flipV="1">
              <a:off x="2214" y="4043"/>
              <a:ext cx="49" cy="52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7" name="Line 41"/>
            <p:cNvSpPr>
              <a:spLocks noChangeShapeType="1"/>
            </p:cNvSpPr>
            <p:nvPr/>
          </p:nvSpPr>
          <p:spPr bwMode="auto">
            <a:xfrm flipV="1">
              <a:off x="2197" y="4024"/>
              <a:ext cx="51" cy="50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8" name="Line 42"/>
            <p:cNvSpPr>
              <a:spLocks noChangeShapeType="1"/>
            </p:cNvSpPr>
            <p:nvPr/>
          </p:nvSpPr>
          <p:spPr bwMode="auto">
            <a:xfrm flipV="1">
              <a:off x="2204" y="4030"/>
              <a:ext cx="50" cy="50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99" name="Line 43"/>
            <p:cNvSpPr>
              <a:spLocks noChangeShapeType="1"/>
            </p:cNvSpPr>
            <p:nvPr/>
          </p:nvSpPr>
          <p:spPr bwMode="auto">
            <a:xfrm flipV="1">
              <a:off x="2185" y="4020"/>
              <a:ext cx="55" cy="53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0" name="Line 44"/>
            <p:cNvSpPr>
              <a:spLocks noChangeShapeType="1"/>
            </p:cNvSpPr>
            <p:nvPr/>
          </p:nvSpPr>
          <p:spPr bwMode="auto">
            <a:xfrm flipV="1">
              <a:off x="2208" y="4036"/>
              <a:ext cx="51" cy="53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1" name="Line 45"/>
            <p:cNvSpPr>
              <a:spLocks noChangeShapeType="1"/>
            </p:cNvSpPr>
            <p:nvPr/>
          </p:nvSpPr>
          <p:spPr bwMode="auto">
            <a:xfrm flipH="1">
              <a:off x="2203" y="4053"/>
              <a:ext cx="61" cy="66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auto">
            <a:xfrm>
              <a:off x="2141" y="4068"/>
              <a:ext cx="75" cy="75"/>
            </a:xfrm>
            <a:custGeom>
              <a:avLst/>
              <a:gdLst>
                <a:gd name="T0" fmla="*/ 0 w 75"/>
                <a:gd name="T1" fmla="*/ 34 h 75"/>
                <a:gd name="T2" fmla="*/ 1 w 75"/>
                <a:gd name="T3" fmla="*/ 27 h 75"/>
                <a:gd name="T4" fmla="*/ 4 w 75"/>
                <a:gd name="T5" fmla="*/ 20 h 75"/>
                <a:gd name="T6" fmla="*/ 8 w 75"/>
                <a:gd name="T7" fmla="*/ 14 h 75"/>
                <a:gd name="T8" fmla="*/ 13 w 75"/>
                <a:gd name="T9" fmla="*/ 10 h 75"/>
                <a:gd name="T10" fmla="*/ 18 w 75"/>
                <a:gd name="T11" fmla="*/ 6 h 75"/>
                <a:gd name="T12" fmla="*/ 25 w 75"/>
                <a:gd name="T13" fmla="*/ 3 h 75"/>
                <a:gd name="T14" fmla="*/ 32 w 75"/>
                <a:gd name="T15" fmla="*/ 1 h 75"/>
                <a:gd name="T16" fmla="*/ 40 w 75"/>
                <a:gd name="T17" fmla="*/ 1 h 75"/>
                <a:gd name="T18" fmla="*/ 47 w 75"/>
                <a:gd name="T19" fmla="*/ 3 h 75"/>
                <a:gd name="T20" fmla="*/ 54 w 75"/>
                <a:gd name="T21" fmla="*/ 6 h 75"/>
                <a:gd name="T22" fmla="*/ 60 w 75"/>
                <a:gd name="T23" fmla="*/ 10 h 75"/>
                <a:gd name="T24" fmla="*/ 64 w 75"/>
                <a:gd name="T25" fmla="*/ 14 h 75"/>
                <a:gd name="T26" fmla="*/ 68 w 75"/>
                <a:gd name="T27" fmla="*/ 20 h 75"/>
                <a:gd name="T28" fmla="*/ 71 w 75"/>
                <a:gd name="T29" fmla="*/ 27 h 75"/>
                <a:gd name="T30" fmla="*/ 73 w 75"/>
                <a:gd name="T31" fmla="*/ 34 h 75"/>
                <a:gd name="T32" fmla="*/ 73 w 75"/>
                <a:gd name="T33" fmla="*/ 42 h 75"/>
                <a:gd name="T34" fmla="*/ 71 w 75"/>
                <a:gd name="T35" fmla="*/ 49 h 75"/>
                <a:gd name="T36" fmla="*/ 68 w 75"/>
                <a:gd name="T37" fmla="*/ 55 h 75"/>
                <a:gd name="T38" fmla="*/ 64 w 75"/>
                <a:gd name="T39" fmla="*/ 62 h 75"/>
                <a:gd name="T40" fmla="*/ 60 w 75"/>
                <a:gd name="T41" fmla="*/ 66 h 75"/>
                <a:gd name="T42" fmla="*/ 54 w 75"/>
                <a:gd name="T43" fmla="*/ 70 h 75"/>
                <a:gd name="T44" fmla="*/ 47 w 75"/>
                <a:gd name="T45" fmla="*/ 73 h 75"/>
                <a:gd name="T46" fmla="*/ 40 w 75"/>
                <a:gd name="T47" fmla="*/ 74 h 75"/>
                <a:gd name="T48" fmla="*/ 32 w 75"/>
                <a:gd name="T49" fmla="*/ 74 h 75"/>
                <a:gd name="T50" fmla="*/ 25 w 75"/>
                <a:gd name="T51" fmla="*/ 73 h 75"/>
                <a:gd name="T52" fmla="*/ 18 w 75"/>
                <a:gd name="T53" fmla="*/ 70 h 75"/>
                <a:gd name="T54" fmla="*/ 13 w 75"/>
                <a:gd name="T55" fmla="*/ 66 h 75"/>
                <a:gd name="T56" fmla="*/ 8 w 75"/>
                <a:gd name="T57" fmla="*/ 62 h 75"/>
                <a:gd name="T58" fmla="*/ 4 w 75"/>
                <a:gd name="T59" fmla="*/ 55 h 75"/>
                <a:gd name="T60" fmla="*/ 1 w 75"/>
                <a:gd name="T61" fmla="*/ 49 h 75"/>
                <a:gd name="T62" fmla="*/ 0 w 75"/>
                <a:gd name="T63" fmla="*/ 42 h 75"/>
                <a:gd name="T64" fmla="*/ 0 w 75"/>
                <a:gd name="T65" fmla="*/ 37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75">
                  <a:moveTo>
                    <a:pt x="0" y="37"/>
                  </a:moveTo>
                  <a:lnTo>
                    <a:pt x="0" y="34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6" y="17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7" y="7"/>
                  </a:lnTo>
                  <a:lnTo>
                    <a:pt x="60" y="10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7" y="17"/>
                  </a:lnTo>
                  <a:lnTo>
                    <a:pt x="68" y="20"/>
                  </a:lnTo>
                  <a:lnTo>
                    <a:pt x="71" y="23"/>
                  </a:lnTo>
                  <a:lnTo>
                    <a:pt x="71" y="27"/>
                  </a:lnTo>
                  <a:lnTo>
                    <a:pt x="73" y="30"/>
                  </a:lnTo>
                  <a:lnTo>
                    <a:pt x="73" y="34"/>
                  </a:lnTo>
                  <a:lnTo>
                    <a:pt x="74" y="37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1" y="49"/>
                  </a:lnTo>
                  <a:lnTo>
                    <a:pt x="71" y="52"/>
                  </a:lnTo>
                  <a:lnTo>
                    <a:pt x="68" y="55"/>
                  </a:lnTo>
                  <a:lnTo>
                    <a:pt x="67" y="59"/>
                  </a:lnTo>
                  <a:lnTo>
                    <a:pt x="64" y="62"/>
                  </a:lnTo>
                  <a:lnTo>
                    <a:pt x="63" y="64"/>
                  </a:lnTo>
                  <a:lnTo>
                    <a:pt x="60" y="66"/>
                  </a:lnTo>
                  <a:lnTo>
                    <a:pt x="57" y="69"/>
                  </a:lnTo>
                  <a:lnTo>
                    <a:pt x="54" y="70"/>
                  </a:lnTo>
                  <a:lnTo>
                    <a:pt x="51" y="71"/>
                  </a:lnTo>
                  <a:lnTo>
                    <a:pt x="47" y="73"/>
                  </a:lnTo>
                  <a:lnTo>
                    <a:pt x="44" y="73"/>
                  </a:lnTo>
                  <a:lnTo>
                    <a:pt x="40" y="74"/>
                  </a:lnTo>
                  <a:lnTo>
                    <a:pt x="37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25" y="73"/>
                  </a:lnTo>
                  <a:lnTo>
                    <a:pt x="22" y="71"/>
                  </a:lnTo>
                  <a:lnTo>
                    <a:pt x="18" y="70"/>
                  </a:lnTo>
                  <a:lnTo>
                    <a:pt x="15" y="69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4" y="55"/>
                  </a:lnTo>
                  <a:lnTo>
                    <a:pt x="3" y="52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37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auto">
            <a:xfrm>
              <a:off x="2171" y="4068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0 w 11"/>
                <a:gd name="T5" fmla="*/ 4 h 12"/>
                <a:gd name="T6" fmla="*/ 0 w 11"/>
                <a:gd name="T7" fmla="*/ 3 h 12"/>
                <a:gd name="T8" fmla="*/ 1 w 11"/>
                <a:gd name="T9" fmla="*/ 2 h 12"/>
                <a:gd name="T10" fmla="*/ 1 w 11"/>
                <a:gd name="T11" fmla="*/ 2 h 12"/>
                <a:gd name="T12" fmla="*/ 2 w 11"/>
                <a:gd name="T13" fmla="*/ 1 h 12"/>
                <a:gd name="T14" fmla="*/ 3 w 11"/>
                <a:gd name="T15" fmla="*/ 1 h 12"/>
                <a:gd name="T16" fmla="*/ 5 w 11"/>
                <a:gd name="T17" fmla="*/ 1 h 12"/>
                <a:gd name="T18" fmla="*/ 5 w 11"/>
                <a:gd name="T19" fmla="*/ 1 h 12"/>
                <a:gd name="T20" fmla="*/ 6 w 11"/>
                <a:gd name="T21" fmla="*/ 2 h 12"/>
                <a:gd name="T22" fmla="*/ 7 w 11"/>
                <a:gd name="T23" fmla="*/ 2 h 12"/>
                <a:gd name="T24" fmla="*/ 8 w 11"/>
                <a:gd name="T25" fmla="*/ 3 h 12"/>
                <a:gd name="T26" fmla="*/ 8 w 11"/>
                <a:gd name="T27" fmla="*/ 4 h 12"/>
                <a:gd name="T28" fmla="*/ 9 w 11"/>
                <a:gd name="T29" fmla="*/ 5 h 12"/>
                <a:gd name="T30" fmla="*/ 9 w 11"/>
                <a:gd name="T31" fmla="*/ 5 h 12"/>
                <a:gd name="T32" fmla="*/ 9 w 11"/>
                <a:gd name="T33" fmla="*/ 7 h 12"/>
                <a:gd name="T34" fmla="*/ 9 w 11"/>
                <a:gd name="T35" fmla="*/ 8 h 12"/>
                <a:gd name="T36" fmla="*/ 8 w 11"/>
                <a:gd name="T37" fmla="*/ 9 h 12"/>
                <a:gd name="T38" fmla="*/ 8 w 11"/>
                <a:gd name="T39" fmla="*/ 9 h 12"/>
                <a:gd name="T40" fmla="*/ 7 w 11"/>
                <a:gd name="T41" fmla="*/ 11 h 12"/>
                <a:gd name="T42" fmla="*/ 6 w 11"/>
                <a:gd name="T43" fmla="*/ 11 h 12"/>
                <a:gd name="T44" fmla="*/ 5 w 11"/>
                <a:gd name="T45" fmla="*/ 11 h 12"/>
                <a:gd name="T46" fmla="*/ 5 w 11"/>
                <a:gd name="T47" fmla="*/ 11 h 12"/>
                <a:gd name="T48" fmla="*/ 3 w 11"/>
                <a:gd name="T49" fmla="*/ 11 h 12"/>
                <a:gd name="T50" fmla="*/ 2 w 11"/>
                <a:gd name="T51" fmla="*/ 11 h 12"/>
                <a:gd name="T52" fmla="*/ 1 w 11"/>
                <a:gd name="T53" fmla="*/ 11 h 12"/>
                <a:gd name="T54" fmla="*/ 1 w 11"/>
                <a:gd name="T55" fmla="*/ 11 h 12"/>
                <a:gd name="T56" fmla="*/ 0 w 11"/>
                <a:gd name="T57" fmla="*/ 9 h 12"/>
                <a:gd name="T58" fmla="*/ 0 w 11"/>
                <a:gd name="T59" fmla="*/ 9 h 12"/>
                <a:gd name="T60" fmla="*/ 0 w 11"/>
                <a:gd name="T61" fmla="*/ 8 h 12"/>
                <a:gd name="T62" fmla="*/ 0 w 11"/>
                <a:gd name="T63" fmla="*/ 7 h 12"/>
                <a:gd name="T64" fmla="*/ 0 w 11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auto">
            <a:xfrm>
              <a:off x="2157" y="4072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2 w 12"/>
                <a:gd name="T9" fmla="*/ 2 h 13"/>
                <a:gd name="T10" fmla="*/ 2 w 12"/>
                <a:gd name="T11" fmla="*/ 2 h 13"/>
                <a:gd name="T12" fmla="*/ 4 w 12"/>
                <a:gd name="T13" fmla="*/ 1 h 13"/>
                <a:gd name="T14" fmla="*/ 4 w 12"/>
                <a:gd name="T15" fmla="*/ 1 h 13"/>
                <a:gd name="T16" fmla="*/ 6 w 12"/>
                <a:gd name="T17" fmla="*/ 1 h 13"/>
                <a:gd name="T18" fmla="*/ 6 w 12"/>
                <a:gd name="T19" fmla="*/ 1 h 13"/>
                <a:gd name="T20" fmla="*/ 7 w 12"/>
                <a:gd name="T21" fmla="*/ 2 h 13"/>
                <a:gd name="T22" fmla="*/ 8 w 12"/>
                <a:gd name="T23" fmla="*/ 2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8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4 w 12"/>
                <a:gd name="T51" fmla="*/ 12 h 13"/>
                <a:gd name="T52" fmla="*/ 2 w 12"/>
                <a:gd name="T53" fmla="*/ 12 h 13"/>
                <a:gd name="T54" fmla="*/ 2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8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auto">
            <a:xfrm>
              <a:off x="2185" y="407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4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4 h 12"/>
                <a:gd name="T26" fmla="*/ 9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auto">
            <a:xfrm>
              <a:off x="2146" y="4082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8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7 h 12"/>
                <a:gd name="T36" fmla="*/ 9 w 12"/>
                <a:gd name="T37" fmla="*/ 9 h 12"/>
                <a:gd name="T38" fmla="*/ 9 w 12"/>
                <a:gd name="T39" fmla="*/ 9 h 12"/>
                <a:gd name="T40" fmla="*/ 8 w 12"/>
                <a:gd name="T41" fmla="*/ 11 h 12"/>
                <a:gd name="T42" fmla="*/ 8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9 h 12"/>
                <a:gd name="T58" fmla="*/ 0 w 12"/>
                <a:gd name="T59" fmla="*/ 9 h 12"/>
                <a:gd name="T60" fmla="*/ 0 w 12"/>
                <a:gd name="T61" fmla="*/ 7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auto">
            <a:xfrm>
              <a:off x="2196" y="4079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4 h 11"/>
                <a:gd name="T6" fmla="*/ 0 w 12"/>
                <a:gd name="T7" fmla="*/ 3 h 11"/>
                <a:gd name="T8" fmla="*/ 2 w 12"/>
                <a:gd name="T9" fmla="*/ 1 h 11"/>
                <a:gd name="T10" fmla="*/ 2 w 12"/>
                <a:gd name="T11" fmla="*/ 1 h 11"/>
                <a:gd name="T12" fmla="*/ 3 w 12"/>
                <a:gd name="T13" fmla="*/ 1 h 11"/>
                <a:gd name="T14" fmla="*/ 4 w 12"/>
                <a:gd name="T15" fmla="*/ 1 h 11"/>
                <a:gd name="T16" fmla="*/ 6 w 12"/>
                <a:gd name="T17" fmla="*/ 1 h 11"/>
                <a:gd name="T18" fmla="*/ 6 w 12"/>
                <a:gd name="T19" fmla="*/ 1 h 11"/>
                <a:gd name="T20" fmla="*/ 7 w 12"/>
                <a:gd name="T21" fmla="*/ 1 h 11"/>
                <a:gd name="T22" fmla="*/ 8 w 12"/>
                <a:gd name="T23" fmla="*/ 1 h 11"/>
                <a:gd name="T24" fmla="*/ 9 w 12"/>
                <a:gd name="T25" fmla="*/ 3 h 11"/>
                <a:gd name="T26" fmla="*/ 9 w 12"/>
                <a:gd name="T27" fmla="*/ 4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7 h 11"/>
                <a:gd name="T34" fmla="*/ 10 w 12"/>
                <a:gd name="T35" fmla="*/ 8 h 11"/>
                <a:gd name="T36" fmla="*/ 9 w 12"/>
                <a:gd name="T37" fmla="*/ 9 h 11"/>
                <a:gd name="T38" fmla="*/ 9 w 12"/>
                <a:gd name="T39" fmla="*/ 9 h 11"/>
                <a:gd name="T40" fmla="*/ 8 w 12"/>
                <a:gd name="T41" fmla="*/ 10 h 11"/>
                <a:gd name="T42" fmla="*/ 7 w 12"/>
                <a:gd name="T43" fmla="*/ 10 h 11"/>
                <a:gd name="T44" fmla="*/ 6 w 12"/>
                <a:gd name="T45" fmla="*/ 10 h 11"/>
                <a:gd name="T46" fmla="*/ 6 w 12"/>
                <a:gd name="T47" fmla="*/ 10 h 11"/>
                <a:gd name="T48" fmla="*/ 4 w 12"/>
                <a:gd name="T49" fmla="*/ 10 h 11"/>
                <a:gd name="T50" fmla="*/ 3 w 12"/>
                <a:gd name="T51" fmla="*/ 10 h 11"/>
                <a:gd name="T52" fmla="*/ 2 w 12"/>
                <a:gd name="T53" fmla="*/ 10 h 11"/>
                <a:gd name="T54" fmla="*/ 2 w 12"/>
                <a:gd name="T55" fmla="*/ 10 h 11"/>
                <a:gd name="T56" fmla="*/ 0 w 12"/>
                <a:gd name="T57" fmla="*/ 9 h 11"/>
                <a:gd name="T58" fmla="*/ 0 w 12"/>
                <a:gd name="T59" fmla="*/ 9 h 11"/>
                <a:gd name="T60" fmla="*/ 0 w 12"/>
                <a:gd name="T61" fmla="*/ 8 h 11"/>
                <a:gd name="T62" fmla="*/ 0 w 12"/>
                <a:gd name="T63" fmla="*/ 7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auto">
            <a:xfrm>
              <a:off x="2142" y="4094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1 w 12"/>
                <a:gd name="T9" fmla="*/ 2 h 13"/>
                <a:gd name="T10" fmla="*/ 1 w 12"/>
                <a:gd name="T11" fmla="*/ 2 h 13"/>
                <a:gd name="T12" fmla="*/ 3 w 12"/>
                <a:gd name="T13" fmla="*/ 1 h 13"/>
                <a:gd name="T14" fmla="*/ 3 w 12"/>
                <a:gd name="T15" fmla="*/ 1 h 13"/>
                <a:gd name="T16" fmla="*/ 5 w 12"/>
                <a:gd name="T17" fmla="*/ 1 h 13"/>
                <a:gd name="T18" fmla="*/ 5 w 12"/>
                <a:gd name="T19" fmla="*/ 1 h 13"/>
                <a:gd name="T20" fmla="*/ 7 w 12"/>
                <a:gd name="T21" fmla="*/ 2 h 13"/>
                <a:gd name="T22" fmla="*/ 7 w 12"/>
                <a:gd name="T23" fmla="*/ 2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7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7 w 12"/>
                <a:gd name="T41" fmla="*/ 12 h 13"/>
                <a:gd name="T42" fmla="*/ 7 w 12"/>
                <a:gd name="T43" fmla="*/ 12 h 13"/>
                <a:gd name="T44" fmla="*/ 5 w 12"/>
                <a:gd name="T45" fmla="*/ 12 h 13"/>
                <a:gd name="T46" fmla="*/ 5 w 12"/>
                <a:gd name="T47" fmla="*/ 12 h 13"/>
                <a:gd name="T48" fmla="*/ 3 w 12"/>
                <a:gd name="T49" fmla="*/ 12 h 13"/>
                <a:gd name="T50" fmla="*/ 3 w 12"/>
                <a:gd name="T51" fmla="*/ 12 h 13"/>
                <a:gd name="T52" fmla="*/ 1 w 12"/>
                <a:gd name="T53" fmla="*/ 12 h 13"/>
                <a:gd name="T54" fmla="*/ 1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7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2203" y="409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4 h 12"/>
                <a:gd name="T8" fmla="*/ 1 w 12"/>
                <a:gd name="T9" fmla="*/ 2 h 12"/>
                <a:gd name="T10" fmla="*/ 1 w 12"/>
                <a:gd name="T11" fmla="*/ 2 h 12"/>
                <a:gd name="T12" fmla="*/ 2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7 w 12"/>
                <a:gd name="T23" fmla="*/ 2 h 12"/>
                <a:gd name="T24" fmla="*/ 9 w 12"/>
                <a:gd name="T25" fmla="*/ 4 h 12"/>
                <a:gd name="T26" fmla="*/ 9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7 h 12"/>
                <a:gd name="T34" fmla="*/ 10 w 12"/>
                <a:gd name="T35" fmla="*/ 9 h 12"/>
                <a:gd name="T36" fmla="*/ 9 w 12"/>
                <a:gd name="T37" fmla="*/ 10 h 12"/>
                <a:gd name="T38" fmla="*/ 9 w 12"/>
                <a:gd name="T39" fmla="*/ 10 h 12"/>
                <a:gd name="T40" fmla="*/ 7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2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9 h 12"/>
                <a:gd name="T62" fmla="*/ 0 w 12"/>
                <a:gd name="T63" fmla="*/ 7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auto">
            <a:xfrm>
              <a:off x="2142" y="4108"/>
              <a:ext cx="13" cy="11"/>
            </a:xfrm>
            <a:custGeom>
              <a:avLst/>
              <a:gdLst>
                <a:gd name="T0" fmla="*/ 0 w 13"/>
                <a:gd name="T1" fmla="*/ 5 h 11"/>
                <a:gd name="T2" fmla="*/ 0 w 13"/>
                <a:gd name="T3" fmla="*/ 5 h 11"/>
                <a:gd name="T4" fmla="*/ 0 w 13"/>
                <a:gd name="T5" fmla="*/ 4 h 11"/>
                <a:gd name="T6" fmla="*/ 0 w 13"/>
                <a:gd name="T7" fmla="*/ 3 h 11"/>
                <a:gd name="T8" fmla="*/ 2 w 13"/>
                <a:gd name="T9" fmla="*/ 2 h 11"/>
                <a:gd name="T10" fmla="*/ 2 w 13"/>
                <a:gd name="T11" fmla="*/ 2 h 11"/>
                <a:gd name="T12" fmla="*/ 3 w 13"/>
                <a:gd name="T13" fmla="*/ 0 h 11"/>
                <a:gd name="T14" fmla="*/ 4 w 13"/>
                <a:gd name="T15" fmla="*/ 0 h 11"/>
                <a:gd name="T16" fmla="*/ 5 w 13"/>
                <a:gd name="T17" fmla="*/ 0 h 11"/>
                <a:gd name="T18" fmla="*/ 5 w 13"/>
                <a:gd name="T19" fmla="*/ 0 h 11"/>
                <a:gd name="T20" fmla="*/ 7 w 13"/>
                <a:gd name="T21" fmla="*/ 2 h 11"/>
                <a:gd name="T22" fmla="*/ 8 w 13"/>
                <a:gd name="T23" fmla="*/ 2 h 11"/>
                <a:gd name="T24" fmla="*/ 10 w 13"/>
                <a:gd name="T25" fmla="*/ 3 h 11"/>
                <a:gd name="T26" fmla="*/ 10 w 13"/>
                <a:gd name="T27" fmla="*/ 4 h 11"/>
                <a:gd name="T28" fmla="*/ 10 w 13"/>
                <a:gd name="T29" fmla="*/ 5 h 11"/>
                <a:gd name="T30" fmla="*/ 10 w 13"/>
                <a:gd name="T31" fmla="*/ 5 h 11"/>
                <a:gd name="T32" fmla="*/ 10 w 13"/>
                <a:gd name="T33" fmla="*/ 7 h 11"/>
                <a:gd name="T34" fmla="*/ 10 w 13"/>
                <a:gd name="T35" fmla="*/ 8 h 11"/>
                <a:gd name="T36" fmla="*/ 10 w 13"/>
                <a:gd name="T37" fmla="*/ 10 h 11"/>
                <a:gd name="T38" fmla="*/ 10 w 13"/>
                <a:gd name="T39" fmla="*/ 10 h 11"/>
                <a:gd name="T40" fmla="*/ 8 w 13"/>
                <a:gd name="T41" fmla="*/ 10 h 11"/>
                <a:gd name="T42" fmla="*/ 7 w 13"/>
                <a:gd name="T43" fmla="*/ 10 h 11"/>
                <a:gd name="T44" fmla="*/ 5 w 13"/>
                <a:gd name="T45" fmla="*/ 10 h 11"/>
                <a:gd name="T46" fmla="*/ 5 w 13"/>
                <a:gd name="T47" fmla="*/ 10 h 11"/>
                <a:gd name="T48" fmla="*/ 4 w 13"/>
                <a:gd name="T49" fmla="*/ 10 h 11"/>
                <a:gd name="T50" fmla="*/ 3 w 13"/>
                <a:gd name="T51" fmla="*/ 10 h 11"/>
                <a:gd name="T52" fmla="*/ 2 w 13"/>
                <a:gd name="T53" fmla="*/ 10 h 11"/>
                <a:gd name="T54" fmla="*/ 2 w 13"/>
                <a:gd name="T55" fmla="*/ 10 h 11"/>
                <a:gd name="T56" fmla="*/ 0 w 13"/>
                <a:gd name="T57" fmla="*/ 10 h 11"/>
                <a:gd name="T58" fmla="*/ 0 w 13"/>
                <a:gd name="T59" fmla="*/ 10 h 11"/>
                <a:gd name="T60" fmla="*/ 0 w 13"/>
                <a:gd name="T61" fmla="*/ 8 h 11"/>
                <a:gd name="T62" fmla="*/ 0 w 13"/>
                <a:gd name="T63" fmla="*/ 7 h 11"/>
                <a:gd name="T64" fmla="*/ 0 w 13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auto">
            <a:xfrm>
              <a:off x="2203" y="4103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2 w 12"/>
                <a:gd name="T9" fmla="*/ 3 h 13"/>
                <a:gd name="T10" fmla="*/ 2 w 12"/>
                <a:gd name="T11" fmla="*/ 3 h 13"/>
                <a:gd name="T12" fmla="*/ 3 w 12"/>
                <a:gd name="T13" fmla="*/ 2 h 13"/>
                <a:gd name="T14" fmla="*/ 4 w 12"/>
                <a:gd name="T15" fmla="*/ 2 h 13"/>
                <a:gd name="T16" fmla="*/ 6 w 12"/>
                <a:gd name="T17" fmla="*/ 2 h 13"/>
                <a:gd name="T18" fmla="*/ 6 w 12"/>
                <a:gd name="T19" fmla="*/ 2 h 13"/>
                <a:gd name="T20" fmla="*/ 7 w 12"/>
                <a:gd name="T21" fmla="*/ 3 h 13"/>
                <a:gd name="T22" fmla="*/ 8 w 12"/>
                <a:gd name="T23" fmla="*/ 3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8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4 w 12"/>
                <a:gd name="T49" fmla="*/ 12 h 13"/>
                <a:gd name="T50" fmla="*/ 3 w 12"/>
                <a:gd name="T51" fmla="*/ 12 h 13"/>
                <a:gd name="T52" fmla="*/ 2 w 12"/>
                <a:gd name="T53" fmla="*/ 12 h 13"/>
                <a:gd name="T54" fmla="*/ 2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8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auto">
            <a:xfrm>
              <a:off x="2149" y="4120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3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0 h 12"/>
                <a:gd name="T14" fmla="*/ 3 w 12"/>
                <a:gd name="T15" fmla="*/ 0 h 12"/>
                <a:gd name="T16" fmla="*/ 5 w 12"/>
                <a:gd name="T17" fmla="*/ 0 h 12"/>
                <a:gd name="T18" fmla="*/ 5 w 12"/>
                <a:gd name="T19" fmla="*/ 0 h 12"/>
                <a:gd name="T20" fmla="*/ 6 w 12"/>
                <a:gd name="T21" fmla="*/ 2 h 12"/>
                <a:gd name="T22" fmla="*/ 7 w 12"/>
                <a:gd name="T23" fmla="*/ 2 h 12"/>
                <a:gd name="T24" fmla="*/ 9 w 12"/>
                <a:gd name="T25" fmla="*/ 3 h 12"/>
                <a:gd name="T26" fmla="*/ 9 w 12"/>
                <a:gd name="T27" fmla="*/ 3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7 w 12"/>
                <a:gd name="T41" fmla="*/ 11 h 12"/>
                <a:gd name="T42" fmla="*/ 6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3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auto">
            <a:xfrm>
              <a:off x="2160" y="4129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3 h 11"/>
                <a:gd name="T6" fmla="*/ 0 w 12"/>
                <a:gd name="T7" fmla="*/ 3 h 11"/>
                <a:gd name="T8" fmla="*/ 1 w 12"/>
                <a:gd name="T9" fmla="*/ 1 h 11"/>
                <a:gd name="T10" fmla="*/ 1 w 12"/>
                <a:gd name="T11" fmla="*/ 1 h 11"/>
                <a:gd name="T12" fmla="*/ 2 w 12"/>
                <a:gd name="T13" fmla="*/ 1 h 11"/>
                <a:gd name="T14" fmla="*/ 4 w 12"/>
                <a:gd name="T15" fmla="*/ 1 h 11"/>
                <a:gd name="T16" fmla="*/ 6 w 12"/>
                <a:gd name="T17" fmla="*/ 1 h 11"/>
                <a:gd name="T18" fmla="*/ 6 w 12"/>
                <a:gd name="T19" fmla="*/ 1 h 11"/>
                <a:gd name="T20" fmla="*/ 7 w 12"/>
                <a:gd name="T21" fmla="*/ 1 h 11"/>
                <a:gd name="T22" fmla="*/ 7 w 12"/>
                <a:gd name="T23" fmla="*/ 1 h 11"/>
                <a:gd name="T24" fmla="*/ 9 w 12"/>
                <a:gd name="T25" fmla="*/ 3 h 11"/>
                <a:gd name="T26" fmla="*/ 9 w 12"/>
                <a:gd name="T27" fmla="*/ 3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6 h 11"/>
                <a:gd name="T34" fmla="*/ 10 w 12"/>
                <a:gd name="T35" fmla="*/ 8 h 11"/>
                <a:gd name="T36" fmla="*/ 9 w 12"/>
                <a:gd name="T37" fmla="*/ 9 h 11"/>
                <a:gd name="T38" fmla="*/ 9 w 12"/>
                <a:gd name="T39" fmla="*/ 9 h 11"/>
                <a:gd name="T40" fmla="*/ 7 w 12"/>
                <a:gd name="T41" fmla="*/ 10 h 11"/>
                <a:gd name="T42" fmla="*/ 7 w 12"/>
                <a:gd name="T43" fmla="*/ 10 h 11"/>
                <a:gd name="T44" fmla="*/ 6 w 12"/>
                <a:gd name="T45" fmla="*/ 10 h 11"/>
                <a:gd name="T46" fmla="*/ 6 w 12"/>
                <a:gd name="T47" fmla="*/ 10 h 11"/>
                <a:gd name="T48" fmla="*/ 4 w 12"/>
                <a:gd name="T49" fmla="*/ 10 h 11"/>
                <a:gd name="T50" fmla="*/ 2 w 12"/>
                <a:gd name="T51" fmla="*/ 10 h 11"/>
                <a:gd name="T52" fmla="*/ 1 w 12"/>
                <a:gd name="T53" fmla="*/ 10 h 11"/>
                <a:gd name="T54" fmla="*/ 1 w 12"/>
                <a:gd name="T55" fmla="*/ 10 h 11"/>
                <a:gd name="T56" fmla="*/ 0 w 12"/>
                <a:gd name="T57" fmla="*/ 9 h 11"/>
                <a:gd name="T58" fmla="*/ 0 w 12"/>
                <a:gd name="T59" fmla="*/ 9 h 11"/>
                <a:gd name="T60" fmla="*/ 0 w 12"/>
                <a:gd name="T61" fmla="*/ 8 h 11"/>
                <a:gd name="T62" fmla="*/ 0 w 12"/>
                <a:gd name="T63" fmla="*/ 6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auto">
            <a:xfrm>
              <a:off x="2199" y="4117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2 w 12"/>
                <a:gd name="T9" fmla="*/ 2 h 12"/>
                <a:gd name="T10" fmla="*/ 2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auto">
            <a:xfrm>
              <a:off x="2174" y="4131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8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8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auto">
            <a:xfrm>
              <a:off x="2188" y="4127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2 w 12"/>
                <a:gd name="T9" fmla="*/ 2 h 12"/>
                <a:gd name="T10" fmla="*/ 2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auto">
            <a:xfrm>
              <a:off x="2171" y="4120"/>
              <a:ext cx="13" cy="12"/>
            </a:xfrm>
            <a:custGeom>
              <a:avLst/>
              <a:gdLst>
                <a:gd name="T0" fmla="*/ 0 w 13"/>
                <a:gd name="T1" fmla="*/ 5 h 12"/>
                <a:gd name="T2" fmla="*/ 0 w 13"/>
                <a:gd name="T3" fmla="*/ 5 h 12"/>
                <a:gd name="T4" fmla="*/ 0 w 13"/>
                <a:gd name="T5" fmla="*/ 3 h 12"/>
                <a:gd name="T6" fmla="*/ 0 w 13"/>
                <a:gd name="T7" fmla="*/ 3 h 12"/>
                <a:gd name="T8" fmla="*/ 2 w 13"/>
                <a:gd name="T9" fmla="*/ 2 h 12"/>
                <a:gd name="T10" fmla="*/ 2 w 13"/>
                <a:gd name="T11" fmla="*/ 2 h 12"/>
                <a:gd name="T12" fmla="*/ 3 w 13"/>
                <a:gd name="T13" fmla="*/ 0 h 12"/>
                <a:gd name="T14" fmla="*/ 4 w 13"/>
                <a:gd name="T15" fmla="*/ 0 h 12"/>
                <a:gd name="T16" fmla="*/ 6 w 13"/>
                <a:gd name="T17" fmla="*/ 0 h 12"/>
                <a:gd name="T18" fmla="*/ 6 w 13"/>
                <a:gd name="T19" fmla="*/ 0 h 12"/>
                <a:gd name="T20" fmla="*/ 7 w 13"/>
                <a:gd name="T21" fmla="*/ 2 h 12"/>
                <a:gd name="T22" fmla="*/ 8 w 13"/>
                <a:gd name="T23" fmla="*/ 2 h 12"/>
                <a:gd name="T24" fmla="*/ 10 w 13"/>
                <a:gd name="T25" fmla="*/ 3 h 12"/>
                <a:gd name="T26" fmla="*/ 10 w 13"/>
                <a:gd name="T27" fmla="*/ 3 h 12"/>
                <a:gd name="T28" fmla="*/ 11 w 13"/>
                <a:gd name="T29" fmla="*/ 5 h 12"/>
                <a:gd name="T30" fmla="*/ 11 w 13"/>
                <a:gd name="T31" fmla="*/ 5 h 12"/>
                <a:gd name="T32" fmla="*/ 11 w 13"/>
                <a:gd name="T33" fmla="*/ 7 h 12"/>
                <a:gd name="T34" fmla="*/ 11 w 13"/>
                <a:gd name="T35" fmla="*/ 8 h 12"/>
                <a:gd name="T36" fmla="*/ 10 w 13"/>
                <a:gd name="T37" fmla="*/ 10 h 12"/>
                <a:gd name="T38" fmla="*/ 10 w 13"/>
                <a:gd name="T39" fmla="*/ 10 h 12"/>
                <a:gd name="T40" fmla="*/ 8 w 13"/>
                <a:gd name="T41" fmla="*/ 11 h 12"/>
                <a:gd name="T42" fmla="*/ 7 w 13"/>
                <a:gd name="T43" fmla="*/ 11 h 12"/>
                <a:gd name="T44" fmla="*/ 6 w 13"/>
                <a:gd name="T45" fmla="*/ 11 h 12"/>
                <a:gd name="T46" fmla="*/ 6 w 13"/>
                <a:gd name="T47" fmla="*/ 11 h 12"/>
                <a:gd name="T48" fmla="*/ 4 w 13"/>
                <a:gd name="T49" fmla="*/ 11 h 12"/>
                <a:gd name="T50" fmla="*/ 3 w 13"/>
                <a:gd name="T51" fmla="*/ 11 h 12"/>
                <a:gd name="T52" fmla="*/ 2 w 13"/>
                <a:gd name="T53" fmla="*/ 11 h 12"/>
                <a:gd name="T54" fmla="*/ 2 w 13"/>
                <a:gd name="T55" fmla="*/ 11 h 12"/>
                <a:gd name="T56" fmla="*/ 0 w 13"/>
                <a:gd name="T57" fmla="*/ 10 h 12"/>
                <a:gd name="T58" fmla="*/ 0 w 13"/>
                <a:gd name="T59" fmla="*/ 10 h 12"/>
                <a:gd name="T60" fmla="*/ 0 w 13"/>
                <a:gd name="T61" fmla="*/ 8 h 12"/>
                <a:gd name="T62" fmla="*/ 0 w 13"/>
                <a:gd name="T63" fmla="*/ 7 h 12"/>
                <a:gd name="T64" fmla="*/ 0 w 13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8" name="Freeform 62"/>
            <p:cNvSpPr>
              <a:spLocks/>
            </p:cNvSpPr>
            <p:nvPr/>
          </p:nvSpPr>
          <p:spPr bwMode="auto">
            <a:xfrm>
              <a:off x="2183" y="4115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2 w 12"/>
                <a:gd name="T9" fmla="*/ 2 h 12"/>
                <a:gd name="T10" fmla="*/ 2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2 w 12"/>
                <a:gd name="T53" fmla="*/ 11 h 12"/>
                <a:gd name="T54" fmla="*/ 2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auto">
            <a:xfrm>
              <a:off x="2160" y="4115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4 h 11"/>
                <a:gd name="T6" fmla="*/ 0 w 12"/>
                <a:gd name="T7" fmla="*/ 3 h 11"/>
                <a:gd name="T8" fmla="*/ 1 w 12"/>
                <a:gd name="T9" fmla="*/ 2 h 11"/>
                <a:gd name="T10" fmla="*/ 1 w 12"/>
                <a:gd name="T11" fmla="*/ 2 h 11"/>
                <a:gd name="T12" fmla="*/ 3 w 12"/>
                <a:gd name="T13" fmla="*/ 1 h 11"/>
                <a:gd name="T14" fmla="*/ 4 w 12"/>
                <a:gd name="T15" fmla="*/ 1 h 11"/>
                <a:gd name="T16" fmla="*/ 6 w 12"/>
                <a:gd name="T17" fmla="*/ 1 h 11"/>
                <a:gd name="T18" fmla="*/ 6 w 12"/>
                <a:gd name="T19" fmla="*/ 1 h 11"/>
                <a:gd name="T20" fmla="*/ 7 w 12"/>
                <a:gd name="T21" fmla="*/ 2 h 11"/>
                <a:gd name="T22" fmla="*/ 7 w 12"/>
                <a:gd name="T23" fmla="*/ 2 h 11"/>
                <a:gd name="T24" fmla="*/ 9 w 12"/>
                <a:gd name="T25" fmla="*/ 3 h 11"/>
                <a:gd name="T26" fmla="*/ 9 w 12"/>
                <a:gd name="T27" fmla="*/ 4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7 h 11"/>
                <a:gd name="T34" fmla="*/ 10 w 12"/>
                <a:gd name="T35" fmla="*/ 8 h 11"/>
                <a:gd name="T36" fmla="*/ 9 w 12"/>
                <a:gd name="T37" fmla="*/ 10 h 11"/>
                <a:gd name="T38" fmla="*/ 9 w 12"/>
                <a:gd name="T39" fmla="*/ 10 h 11"/>
                <a:gd name="T40" fmla="*/ 7 w 12"/>
                <a:gd name="T41" fmla="*/ 10 h 11"/>
                <a:gd name="T42" fmla="*/ 7 w 12"/>
                <a:gd name="T43" fmla="*/ 10 h 11"/>
                <a:gd name="T44" fmla="*/ 6 w 12"/>
                <a:gd name="T45" fmla="*/ 10 h 11"/>
                <a:gd name="T46" fmla="*/ 6 w 12"/>
                <a:gd name="T47" fmla="*/ 10 h 11"/>
                <a:gd name="T48" fmla="*/ 4 w 12"/>
                <a:gd name="T49" fmla="*/ 10 h 11"/>
                <a:gd name="T50" fmla="*/ 3 w 12"/>
                <a:gd name="T51" fmla="*/ 10 h 11"/>
                <a:gd name="T52" fmla="*/ 1 w 12"/>
                <a:gd name="T53" fmla="*/ 10 h 11"/>
                <a:gd name="T54" fmla="*/ 1 w 12"/>
                <a:gd name="T55" fmla="*/ 10 h 11"/>
                <a:gd name="T56" fmla="*/ 0 w 12"/>
                <a:gd name="T57" fmla="*/ 10 h 11"/>
                <a:gd name="T58" fmla="*/ 0 w 12"/>
                <a:gd name="T59" fmla="*/ 10 h 11"/>
                <a:gd name="T60" fmla="*/ 0 w 12"/>
                <a:gd name="T61" fmla="*/ 8 h 11"/>
                <a:gd name="T62" fmla="*/ 0 w 12"/>
                <a:gd name="T63" fmla="*/ 7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auto">
            <a:xfrm>
              <a:off x="2191" y="4105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3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6 w 12"/>
                <a:gd name="T17" fmla="*/ 1 h 12"/>
                <a:gd name="T18" fmla="*/ 6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3 h 12"/>
                <a:gd name="T26" fmla="*/ 9 w 12"/>
                <a:gd name="T27" fmla="*/ 3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6 w 12"/>
                <a:gd name="T45" fmla="*/ 11 h 12"/>
                <a:gd name="T46" fmla="*/ 6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auto">
            <a:xfrm>
              <a:off x="2154" y="4105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0 w 11"/>
                <a:gd name="T5" fmla="*/ 3 h 12"/>
                <a:gd name="T6" fmla="*/ 0 w 11"/>
                <a:gd name="T7" fmla="*/ 3 h 12"/>
                <a:gd name="T8" fmla="*/ 1 w 11"/>
                <a:gd name="T9" fmla="*/ 2 h 12"/>
                <a:gd name="T10" fmla="*/ 1 w 11"/>
                <a:gd name="T11" fmla="*/ 2 h 12"/>
                <a:gd name="T12" fmla="*/ 2 w 11"/>
                <a:gd name="T13" fmla="*/ 1 h 12"/>
                <a:gd name="T14" fmla="*/ 3 w 11"/>
                <a:gd name="T15" fmla="*/ 1 h 12"/>
                <a:gd name="T16" fmla="*/ 5 w 11"/>
                <a:gd name="T17" fmla="*/ 1 h 12"/>
                <a:gd name="T18" fmla="*/ 5 w 11"/>
                <a:gd name="T19" fmla="*/ 1 h 12"/>
                <a:gd name="T20" fmla="*/ 7 w 11"/>
                <a:gd name="T21" fmla="*/ 2 h 12"/>
                <a:gd name="T22" fmla="*/ 7 w 11"/>
                <a:gd name="T23" fmla="*/ 2 h 12"/>
                <a:gd name="T24" fmla="*/ 8 w 11"/>
                <a:gd name="T25" fmla="*/ 3 h 12"/>
                <a:gd name="T26" fmla="*/ 8 w 11"/>
                <a:gd name="T27" fmla="*/ 3 h 12"/>
                <a:gd name="T28" fmla="*/ 10 w 11"/>
                <a:gd name="T29" fmla="*/ 5 h 12"/>
                <a:gd name="T30" fmla="*/ 10 w 11"/>
                <a:gd name="T31" fmla="*/ 5 h 12"/>
                <a:gd name="T32" fmla="*/ 10 w 11"/>
                <a:gd name="T33" fmla="*/ 7 h 12"/>
                <a:gd name="T34" fmla="*/ 10 w 11"/>
                <a:gd name="T35" fmla="*/ 8 h 12"/>
                <a:gd name="T36" fmla="*/ 8 w 11"/>
                <a:gd name="T37" fmla="*/ 10 h 12"/>
                <a:gd name="T38" fmla="*/ 8 w 11"/>
                <a:gd name="T39" fmla="*/ 10 h 12"/>
                <a:gd name="T40" fmla="*/ 7 w 11"/>
                <a:gd name="T41" fmla="*/ 11 h 12"/>
                <a:gd name="T42" fmla="*/ 7 w 11"/>
                <a:gd name="T43" fmla="*/ 11 h 12"/>
                <a:gd name="T44" fmla="*/ 5 w 11"/>
                <a:gd name="T45" fmla="*/ 11 h 12"/>
                <a:gd name="T46" fmla="*/ 5 w 11"/>
                <a:gd name="T47" fmla="*/ 11 h 12"/>
                <a:gd name="T48" fmla="*/ 3 w 11"/>
                <a:gd name="T49" fmla="*/ 11 h 12"/>
                <a:gd name="T50" fmla="*/ 2 w 11"/>
                <a:gd name="T51" fmla="*/ 11 h 12"/>
                <a:gd name="T52" fmla="*/ 1 w 11"/>
                <a:gd name="T53" fmla="*/ 11 h 12"/>
                <a:gd name="T54" fmla="*/ 1 w 11"/>
                <a:gd name="T55" fmla="*/ 11 h 12"/>
                <a:gd name="T56" fmla="*/ 0 w 11"/>
                <a:gd name="T57" fmla="*/ 10 h 12"/>
                <a:gd name="T58" fmla="*/ 0 w 11"/>
                <a:gd name="T59" fmla="*/ 10 h 12"/>
                <a:gd name="T60" fmla="*/ 0 w 11"/>
                <a:gd name="T61" fmla="*/ 8 h 12"/>
                <a:gd name="T62" fmla="*/ 0 w 11"/>
                <a:gd name="T63" fmla="*/ 7 h 12"/>
                <a:gd name="T64" fmla="*/ 0 w 11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auto">
            <a:xfrm>
              <a:off x="2185" y="408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4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8 w 12"/>
                <a:gd name="T23" fmla="*/ 2 h 12"/>
                <a:gd name="T24" fmla="*/ 9 w 12"/>
                <a:gd name="T25" fmla="*/ 4 h 12"/>
                <a:gd name="T26" fmla="*/ 9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8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auto">
            <a:xfrm>
              <a:off x="2161" y="4084"/>
              <a:ext cx="12" cy="12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5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0 h 12"/>
                <a:gd name="T14" fmla="*/ 4 w 12"/>
                <a:gd name="T15" fmla="*/ 0 h 12"/>
                <a:gd name="T16" fmla="*/ 5 w 12"/>
                <a:gd name="T17" fmla="*/ 0 h 12"/>
                <a:gd name="T18" fmla="*/ 5 w 12"/>
                <a:gd name="T19" fmla="*/ 0 h 12"/>
                <a:gd name="T20" fmla="*/ 7 w 12"/>
                <a:gd name="T21" fmla="*/ 2 h 12"/>
                <a:gd name="T22" fmla="*/ 7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5 h 12"/>
                <a:gd name="T30" fmla="*/ 10 w 12"/>
                <a:gd name="T31" fmla="*/ 5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9 h 12"/>
                <a:gd name="T38" fmla="*/ 9 w 12"/>
                <a:gd name="T39" fmla="*/ 9 h 12"/>
                <a:gd name="T40" fmla="*/ 7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9 h 12"/>
                <a:gd name="T58" fmla="*/ 0 w 12"/>
                <a:gd name="T59" fmla="*/ 9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auto">
            <a:xfrm>
              <a:off x="2173" y="4080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0 w 11"/>
                <a:gd name="T5" fmla="*/ 4 h 12"/>
                <a:gd name="T6" fmla="*/ 0 w 11"/>
                <a:gd name="T7" fmla="*/ 3 h 12"/>
                <a:gd name="T8" fmla="*/ 1 w 11"/>
                <a:gd name="T9" fmla="*/ 2 h 12"/>
                <a:gd name="T10" fmla="*/ 1 w 11"/>
                <a:gd name="T11" fmla="*/ 2 h 12"/>
                <a:gd name="T12" fmla="*/ 2 w 11"/>
                <a:gd name="T13" fmla="*/ 1 h 12"/>
                <a:gd name="T14" fmla="*/ 3 w 11"/>
                <a:gd name="T15" fmla="*/ 1 h 12"/>
                <a:gd name="T16" fmla="*/ 5 w 11"/>
                <a:gd name="T17" fmla="*/ 1 h 12"/>
                <a:gd name="T18" fmla="*/ 5 w 11"/>
                <a:gd name="T19" fmla="*/ 1 h 12"/>
                <a:gd name="T20" fmla="*/ 6 w 11"/>
                <a:gd name="T21" fmla="*/ 2 h 12"/>
                <a:gd name="T22" fmla="*/ 7 w 11"/>
                <a:gd name="T23" fmla="*/ 2 h 12"/>
                <a:gd name="T24" fmla="*/ 9 w 11"/>
                <a:gd name="T25" fmla="*/ 3 h 12"/>
                <a:gd name="T26" fmla="*/ 9 w 11"/>
                <a:gd name="T27" fmla="*/ 4 h 12"/>
                <a:gd name="T28" fmla="*/ 10 w 11"/>
                <a:gd name="T29" fmla="*/ 5 h 12"/>
                <a:gd name="T30" fmla="*/ 10 w 11"/>
                <a:gd name="T31" fmla="*/ 5 h 12"/>
                <a:gd name="T32" fmla="*/ 10 w 11"/>
                <a:gd name="T33" fmla="*/ 7 h 12"/>
                <a:gd name="T34" fmla="*/ 10 w 11"/>
                <a:gd name="T35" fmla="*/ 8 h 12"/>
                <a:gd name="T36" fmla="*/ 9 w 11"/>
                <a:gd name="T37" fmla="*/ 9 h 12"/>
                <a:gd name="T38" fmla="*/ 9 w 11"/>
                <a:gd name="T39" fmla="*/ 9 h 12"/>
                <a:gd name="T40" fmla="*/ 7 w 11"/>
                <a:gd name="T41" fmla="*/ 11 h 12"/>
                <a:gd name="T42" fmla="*/ 6 w 11"/>
                <a:gd name="T43" fmla="*/ 11 h 12"/>
                <a:gd name="T44" fmla="*/ 5 w 11"/>
                <a:gd name="T45" fmla="*/ 11 h 12"/>
                <a:gd name="T46" fmla="*/ 5 w 11"/>
                <a:gd name="T47" fmla="*/ 11 h 12"/>
                <a:gd name="T48" fmla="*/ 3 w 11"/>
                <a:gd name="T49" fmla="*/ 11 h 12"/>
                <a:gd name="T50" fmla="*/ 2 w 11"/>
                <a:gd name="T51" fmla="*/ 11 h 12"/>
                <a:gd name="T52" fmla="*/ 1 w 11"/>
                <a:gd name="T53" fmla="*/ 11 h 12"/>
                <a:gd name="T54" fmla="*/ 1 w 11"/>
                <a:gd name="T55" fmla="*/ 11 h 12"/>
                <a:gd name="T56" fmla="*/ 0 w 11"/>
                <a:gd name="T57" fmla="*/ 9 h 12"/>
                <a:gd name="T58" fmla="*/ 0 w 11"/>
                <a:gd name="T59" fmla="*/ 9 h 12"/>
                <a:gd name="T60" fmla="*/ 0 w 11"/>
                <a:gd name="T61" fmla="*/ 8 h 12"/>
                <a:gd name="T62" fmla="*/ 0 w 11"/>
                <a:gd name="T63" fmla="*/ 7 h 12"/>
                <a:gd name="T64" fmla="*/ 0 w 11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auto">
            <a:xfrm>
              <a:off x="2191" y="4093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3 h 11"/>
                <a:gd name="T6" fmla="*/ 0 w 12"/>
                <a:gd name="T7" fmla="*/ 3 h 11"/>
                <a:gd name="T8" fmla="*/ 1 w 12"/>
                <a:gd name="T9" fmla="*/ 2 h 11"/>
                <a:gd name="T10" fmla="*/ 1 w 12"/>
                <a:gd name="T11" fmla="*/ 2 h 11"/>
                <a:gd name="T12" fmla="*/ 3 w 12"/>
                <a:gd name="T13" fmla="*/ 1 h 11"/>
                <a:gd name="T14" fmla="*/ 4 w 12"/>
                <a:gd name="T15" fmla="*/ 1 h 11"/>
                <a:gd name="T16" fmla="*/ 6 w 12"/>
                <a:gd name="T17" fmla="*/ 1 h 11"/>
                <a:gd name="T18" fmla="*/ 6 w 12"/>
                <a:gd name="T19" fmla="*/ 1 h 11"/>
                <a:gd name="T20" fmla="*/ 7 w 12"/>
                <a:gd name="T21" fmla="*/ 2 h 11"/>
                <a:gd name="T22" fmla="*/ 8 w 12"/>
                <a:gd name="T23" fmla="*/ 2 h 11"/>
                <a:gd name="T24" fmla="*/ 9 w 12"/>
                <a:gd name="T25" fmla="*/ 3 h 11"/>
                <a:gd name="T26" fmla="*/ 9 w 12"/>
                <a:gd name="T27" fmla="*/ 3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7 h 11"/>
                <a:gd name="T34" fmla="*/ 10 w 12"/>
                <a:gd name="T35" fmla="*/ 8 h 11"/>
                <a:gd name="T36" fmla="*/ 9 w 12"/>
                <a:gd name="T37" fmla="*/ 10 h 11"/>
                <a:gd name="T38" fmla="*/ 9 w 12"/>
                <a:gd name="T39" fmla="*/ 10 h 11"/>
                <a:gd name="T40" fmla="*/ 8 w 12"/>
                <a:gd name="T41" fmla="*/ 10 h 11"/>
                <a:gd name="T42" fmla="*/ 7 w 12"/>
                <a:gd name="T43" fmla="*/ 10 h 11"/>
                <a:gd name="T44" fmla="*/ 6 w 12"/>
                <a:gd name="T45" fmla="*/ 10 h 11"/>
                <a:gd name="T46" fmla="*/ 6 w 12"/>
                <a:gd name="T47" fmla="*/ 10 h 11"/>
                <a:gd name="T48" fmla="*/ 4 w 12"/>
                <a:gd name="T49" fmla="*/ 10 h 11"/>
                <a:gd name="T50" fmla="*/ 3 w 12"/>
                <a:gd name="T51" fmla="*/ 10 h 11"/>
                <a:gd name="T52" fmla="*/ 1 w 12"/>
                <a:gd name="T53" fmla="*/ 10 h 11"/>
                <a:gd name="T54" fmla="*/ 1 w 12"/>
                <a:gd name="T55" fmla="*/ 10 h 11"/>
                <a:gd name="T56" fmla="*/ 0 w 12"/>
                <a:gd name="T57" fmla="*/ 10 h 11"/>
                <a:gd name="T58" fmla="*/ 0 w 12"/>
                <a:gd name="T59" fmla="*/ 10 h 11"/>
                <a:gd name="T60" fmla="*/ 0 w 12"/>
                <a:gd name="T61" fmla="*/ 8 h 11"/>
                <a:gd name="T62" fmla="*/ 0 w 12"/>
                <a:gd name="T63" fmla="*/ 7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auto">
            <a:xfrm>
              <a:off x="2154" y="409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4 h 12"/>
                <a:gd name="T6" fmla="*/ 0 w 12"/>
                <a:gd name="T7" fmla="*/ 3 h 12"/>
                <a:gd name="T8" fmla="*/ 1 w 12"/>
                <a:gd name="T9" fmla="*/ 2 h 12"/>
                <a:gd name="T10" fmla="*/ 1 w 12"/>
                <a:gd name="T11" fmla="*/ 2 h 12"/>
                <a:gd name="T12" fmla="*/ 3 w 12"/>
                <a:gd name="T13" fmla="*/ 1 h 12"/>
                <a:gd name="T14" fmla="*/ 4 w 12"/>
                <a:gd name="T15" fmla="*/ 1 h 12"/>
                <a:gd name="T16" fmla="*/ 5 w 12"/>
                <a:gd name="T17" fmla="*/ 1 h 12"/>
                <a:gd name="T18" fmla="*/ 5 w 12"/>
                <a:gd name="T19" fmla="*/ 1 h 12"/>
                <a:gd name="T20" fmla="*/ 7 w 12"/>
                <a:gd name="T21" fmla="*/ 2 h 12"/>
                <a:gd name="T22" fmla="*/ 7 w 12"/>
                <a:gd name="T23" fmla="*/ 2 h 12"/>
                <a:gd name="T24" fmla="*/ 9 w 12"/>
                <a:gd name="T25" fmla="*/ 3 h 12"/>
                <a:gd name="T26" fmla="*/ 9 w 12"/>
                <a:gd name="T27" fmla="*/ 4 h 12"/>
                <a:gd name="T28" fmla="*/ 10 w 12"/>
                <a:gd name="T29" fmla="*/ 6 h 12"/>
                <a:gd name="T30" fmla="*/ 10 w 12"/>
                <a:gd name="T31" fmla="*/ 6 h 12"/>
                <a:gd name="T32" fmla="*/ 10 w 12"/>
                <a:gd name="T33" fmla="*/ 7 h 12"/>
                <a:gd name="T34" fmla="*/ 10 w 12"/>
                <a:gd name="T35" fmla="*/ 8 h 12"/>
                <a:gd name="T36" fmla="*/ 9 w 12"/>
                <a:gd name="T37" fmla="*/ 10 h 12"/>
                <a:gd name="T38" fmla="*/ 9 w 12"/>
                <a:gd name="T39" fmla="*/ 10 h 12"/>
                <a:gd name="T40" fmla="*/ 7 w 12"/>
                <a:gd name="T41" fmla="*/ 11 h 12"/>
                <a:gd name="T42" fmla="*/ 7 w 12"/>
                <a:gd name="T43" fmla="*/ 11 h 12"/>
                <a:gd name="T44" fmla="*/ 5 w 12"/>
                <a:gd name="T45" fmla="*/ 11 h 12"/>
                <a:gd name="T46" fmla="*/ 5 w 12"/>
                <a:gd name="T47" fmla="*/ 11 h 12"/>
                <a:gd name="T48" fmla="*/ 4 w 12"/>
                <a:gd name="T49" fmla="*/ 11 h 12"/>
                <a:gd name="T50" fmla="*/ 3 w 12"/>
                <a:gd name="T51" fmla="*/ 11 h 12"/>
                <a:gd name="T52" fmla="*/ 1 w 12"/>
                <a:gd name="T53" fmla="*/ 11 h 12"/>
                <a:gd name="T54" fmla="*/ 1 w 12"/>
                <a:gd name="T55" fmla="*/ 11 h 12"/>
                <a:gd name="T56" fmla="*/ 0 w 12"/>
                <a:gd name="T57" fmla="*/ 10 h 12"/>
                <a:gd name="T58" fmla="*/ 0 w 12"/>
                <a:gd name="T59" fmla="*/ 10 h 12"/>
                <a:gd name="T60" fmla="*/ 0 w 12"/>
                <a:gd name="T61" fmla="*/ 8 h 12"/>
                <a:gd name="T62" fmla="*/ 0 w 12"/>
                <a:gd name="T63" fmla="*/ 7 h 12"/>
                <a:gd name="T64" fmla="*/ 0 w 12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auto">
            <a:xfrm>
              <a:off x="2171" y="4092"/>
              <a:ext cx="13" cy="12"/>
            </a:xfrm>
            <a:custGeom>
              <a:avLst/>
              <a:gdLst>
                <a:gd name="T0" fmla="*/ 0 w 13"/>
                <a:gd name="T1" fmla="*/ 6 h 12"/>
                <a:gd name="T2" fmla="*/ 0 w 13"/>
                <a:gd name="T3" fmla="*/ 6 h 12"/>
                <a:gd name="T4" fmla="*/ 0 w 13"/>
                <a:gd name="T5" fmla="*/ 4 h 12"/>
                <a:gd name="T6" fmla="*/ 0 w 13"/>
                <a:gd name="T7" fmla="*/ 3 h 12"/>
                <a:gd name="T8" fmla="*/ 2 w 13"/>
                <a:gd name="T9" fmla="*/ 2 h 12"/>
                <a:gd name="T10" fmla="*/ 2 w 13"/>
                <a:gd name="T11" fmla="*/ 2 h 12"/>
                <a:gd name="T12" fmla="*/ 3 w 13"/>
                <a:gd name="T13" fmla="*/ 1 h 12"/>
                <a:gd name="T14" fmla="*/ 4 w 13"/>
                <a:gd name="T15" fmla="*/ 1 h 12"/>
                <a:gd name="T16" fmla="*/ 6 w 13"/>
                <a:gd name="T17" fmla="*/ 1 h 12"/>
                <a:gd name="T18" fmla="*/ 6 w 13"/>
                <a:gd name="T19" fmla="*/ 1 h 12"/>
                <a:gd name="T20" fmla="*/ 7 w 13"/>
                <a:gd name="T21" fmla="*/ 2 h 12"/>
                <a:gd name="T22" fmla="*/ 8 w 13"/>
                <a:gd name="T23" fmla="*/ 2 h 12"/>
                <a:gd name="T24" fmla="*/ 9 w 13"/>
                <a:gd name="T25" fmla="*/ 3 h 12"/>
                <a:gd name="T26" fmla="*/ 9 w 13"/>
                <a:gd name="T27" fmla="*/ 4 h 12"/>
                <a:gd name="T28" fmla="*/ 10 w 13"/>
                <a:gd name="T29" fmla="*/ 6 h 12"/>
                <a:gd name="T30" fmla="*/ 10 w 13"/>
                <a:gd name="T31" fmla="*/ 6 h 12"/>
                <a:gd name="T32" fmla="*/ 10 w 13"/>
                <a:gd name="T33" fmla="*/ 7 h 12"/>
                <a:gd name="T34" fmla="*/ 10 w 13"/>
                <a:gd name="T35" fmla="*/ 8 h 12"/>
                <a:gd name="T36" fmla="*/ 9 w 13"/>
                <a:gd name="T37" fmla="*/ 9 h 12"/>
                <a:gd name="T38" fmla="*/ 9 w 13"/>
                <a:gd name="T39" fmla="*/ 9 h 12"/>
                <a:gd name="T40" fmla="*/ 8 w 13"/>
                <a:gd name="T41" fmla="*/ 11 h 12"/>
                <a:gd name="T42" fmla="*/ 7 w 13"/>
                <a:gd name="T43" fmla="*/ 11 h 12"/>
                <a:gd name="T44" fmla="*/ 6 w 13"/>
                <a:gd name="T45" fmla="*/ 11 h 12"/>
                <a:gd name="T46" fmla="*/ 6 w 13"/>
                <a:gd name="T47" fmla="*/ 11 h 12"/>
                <a:gd name="T48" fmla="*/ 4 w 13"/>
                <a:gd name="T49" fmla="*/ 11 h 12"/>
                <a:gd name="T50" fmla="*/ 3 w 13"/>
                <a:gd name="T51" fmla="*/ 11 h 12"/>
                <a:gd name="T52" fmla="*/ 2 w 13"/>
                <a:gd name="T53" fmla="*/ 11 h 12"/>
                <a:gd name="T54" fmla="*/ 2 w 13"/>
                <a:gd name="T55" fmla="*/ 11 h 12"/>
                <a:gd name="T56" fmla="*/ 0 w 13"/>
                <a:gd name="T57" fmla="*/ 9 h 12"/>
                <a:gd name="T58" fmla="*/ 0 w 13"/>
                <a:gd name="T59" fmla="*/ 9 h 12"/>
                <a:gd name="T60" fmla="*/ 0 w 13"/>
                <a:gd name="T61" fmla="*/ 8 h 12"/>
                <a:gd name="T62" fmla="*/ 0 w 13"/>
                <a:gd name="T63" fmla="*/ 7 h 12"/>
                <a:gd name="T64" fmla="*/ 0 w 13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" h="12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auto">
            <a:xfrm>
              <a:off x="2166" y="4103"/>
              <a:ext cx="12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6 h 13"/>
                <a:gd name="T4" fmla="*/ 0 w 12"/>
                <a:gd name="T5" fmla="*/ 5 h 13"/>
                <a:gd name="T6" fmla="*/ 0 w 12"/>
                <a:gd name="T7" fmla="*/ 4 h 13"/>
                <a:gd name="T8" fmla="*/ 2 w 12"/>
                <a:gd name="T9" fmla="*/ 3 h 13"/>
                <a:gd name="T10" fmla="*/ 2 w 12"/>
                <a:gd name="T11" fmla="*/ 3 h 13"/>
                <a:gd name="T12" fmla="*/ 3 w 12"/>
                <a:gd name="T13" fmla="*/ 2 h 13"/>
                <a:gd name="T14" fmla="*/ 5 w 12"/>
                <a:gd name="T15" fmla="*/ 2 h 13"/>
                <a:gd name="T16" fmla="*/ 6 w 12"/>
                <a:gd name="T17" fmla="*/ 2 h 13"/>
                <a:gd name="T18" fmla="*/ 6 w 12"/>
                <a:gd name="T19" fmla="*/ 2 h 13"/>
                <a:gd name="T20" fmla="*/ 7 w 12"/>
                <a:gd name="T21" fmla="*/ 3 h 13"/>
                <a:gd name="T22" fmla="*/ 8 w 12"/>
                <a:gd name="T23" fmla="*/ 3 h 13"/>
                <a:gd name="T24" fmla="*/ 9 w 12"/>
                <a:gd name="T25" fmla="*/ 4 h 13"/>
                <a:gd name="T26" fmla="*/ 9 w 12"/>
                <a:gd name="T27" fmla="*/ 5 h 13"/>
                <a:gd name="T28" fmla="*/ 10 w 12"/>
                <a:gd name="T29" fmla="*/ 6 h 13"/>
                <a:gd name="T30" fmla="*/ 10 w 12"/>
                <a:gd name="T31" fmla="*/ 6 h 13"/>
                <a:gd name="T32" fmla="*/ 10 w 12"/>
                <a:gd name="T33" fmla="*/ 8 h 13"/>
                <a:gd name="T34" fmla="*/ 10 w 12"/>
                <a:gd name="T35" fmla="*/ 9 h 13"/>
                <a:gd name="T36" fmla="*/ 9 w 12"/>
                <a:gd name="T37" fmla="*/ 10 h 13"/>
                <a:gd name="T38" fmla="*/ 9 w 12"/>
                <a:gd name="T39" fmla="*/ 10 h 13"/>
                <a:gd name="T40" fmla="*/ 8 w 12"/>
                <a:gd name="T41" fmla="*/ 12 h 13"/>
                <a:gd name="T42" fmla="*/ 7 w 12"/>
                <a:gd name="T43" fmla="*/ 12 h 13"/>
                <a:gd name="T44" fmla="*/ 6 w 12"/>
                <a:gd name="T45" fmla="*/ 12 h 13"/>
                <a:gd name="T46" fmla="*/ 6 w 12"/>
                <a:gd name="T47" fmla="*/ 12 h 13"/>
                <a:gd name="T48" fmla="*/ 5 w 12"/>
                <a:gd name="T49" fmla="*/ 12 h 13"/>
                <a:gd name="T50" fmla="*/ 3 w 12"/>
                <a:gd name="T51" fmla="*/ 12 h 13"/>
                <a:gd name="T52" fmla="*/ 2 w 12"/>
                <a:gd name="T53" fmla="*/ 12 h 13"/>
                <a:gd name="T54" fmla="*/ 2 w 12"/>
                <a:gd name="T55" fmla="*/ 12 h 13"/>
                <a:gd name="T56" fmla="*/ 0 w 12"/>
                <a:gd name="T57" fmla="*/ 10 h 13"/>
                <a:gd name="T58" fmla="*/ 0 w 12"/>
                <a:gd name="T59" fmla="*/ 10 h 13"/>
                <a:gd name="T60" fmla="*/ 0 w 12"/>
                <a:gd name="T61" fmla="*/ 9 h 13"/>
                <a:gd name="T62" fmla="*/ 0 w 12"/>
                <a:gd name="T63" fmla="*/ 8 h 13"/>
                <a:gd name="T64" fmla="*/ 0 w 12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auto">
            <a:xfrm>
              <a:off x="2178" y="4103"/>
              <a:ext cx="12" cy="11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0 w 12"/>
                <a:gd name="T5" fmla="*/ 3 h 11"/>
                <a:gd name="T6" fmla="*/ 0 w 12"/>
                <a:gd name="T7" fmla="*/ 3 h 11"/>
                <a:gd name="T8" fmla="*/ 2 w 12"/>
                <a:gd name="T9" fmla="*/ 2 h 11"/>
                <a:gd name="T10" fmla="*/ 2 w 12"/>
                <a:gd name="T11" fmla="*/ 2 h 11"/>
                <a:gd name="T12" fmla="*/ 3 w 12"/>
                <a:gd name="T13" fmla="*/ 0 h 11"/>
                <a:gd name="T14" fmla="*/ 5 w 12"/>
                <a:gd name="T15" fmla="*/ 0 h 11"/>
                <a:gd name="T16" fmla="*/ 6 w 12"/>
                <a:gd name="T17" fmla="*/ 0 h 11"/>
                <a:gd name="T18" fmla="*/ 6 w 12"/>
                <a:gd name="T19" fmla="*/ 0 h 11"/>
                <a:gd name="T20" fmla="*/ 7 w 12"/>
                <a:gd name="T21" fmla="*/ 2 h 11"/>
                <a:gd name="T22" fmla="*/ 8 w 12"/>
                <a:gd name="T23" fmla="*/ 2 h 11"/>
                <a:gd name="T24" fmla="*/ 9 w 12"/>
                <a:gd name="T25" fmla="*/ 3 h 11"/>
                <a:gd name="T26" fmla="*/ 9 w 12"/>
                <a:gd name="T27" fmla="*/ 3 h 11"/>
                <a:gd name="T28" fmla="*/ 10 w 12"/>
                <a:gd name="T29" fmla="*/ 5 h 11"/>
                <a:gd name="T30" fmla="*/ 10 w 12"/>
                <a:gd name="T31" fmla="*/ 5 h 11"/>
                <a:gd name="T32" fmla="*/ 10 w 12"/>
                <a:gd name="T33" fmla="*/ 7 h 11"/>
                <a:gd name="T34" fmla="*/ 10 w 12"/>
                <a:gd name="T35" fmla="*/ 8 h 11"/>
                <a:gd name="T36" fmla="*/ 9 w 12"/>
                <a:gd name="T37" fmla="*/ 9 h 11"/>
                <a:gd name="T38" fmla="*/ 9 w 12"/>
                <a:gd name="T39" fmla="*/ 9 h 11"/>
                <a:gd name="T40" fmla="*/ 8 w 12"/>
                <a:gd name="T41" fmla="*/ 10 h 11"/>
                <a:gd name="T42" fmla="*/ 7 w 12"/>
                <a:gd name="T43" fmla="*/ 10 h 11"/>
                <a:gd name="T44" fmla="*/ 6 w 12"/>
                <a:gd name="T45" fmla="*/ 10 h 11"/>
                <a:gd name="T46" fmla="*/ 6 w 12"/>
                <a:gd name="T47" fmla="*/ 10 h 11"/>
                <a:gd name="T48" fmla="*/ 5 w 12"/>
                <a:gd name="T49" fmla="*/ 10 h 11"/>
                <a:gd name="T50" fmla="*/ 3 w 12"/>
                <a:gd name="T51" fmla="*/ 10 h 11"/>
                <a:gd name="T52" fmla="*/ 2 w 12"/>
                <a:gd name="T53" fmla="*/ 10 h 11"/>
                <a:gd name="T54" fmla="*/ 2 w 12"/>
                <a:gd name="T55" fmla="*/ 10 h 11"/>
                <a:gd name="T56" fmla="*/ 0 w 12"/>
                <a:gd name="T57" fmla="*/ 9 h 11"/>
                <a:gd name="T58" fmla="*/ 0 w 12"/>
                <a:gd name="T59" fmla="*/ 9 h 11"/>
                <a:gd name="T60" fmla="*/ 0 w 12"/>
                <a:gd name="T61" fmla="*/ 8 h 11"/>
                <a:gd name="T62" fmla="*/ 0 w 12"/>
                <a:gd name="T63" fmla="*/ 7 h 11"/>
                <a:gd name="T64" fmla="*/ 0 w 12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auto">
            <a:xfrm>
              <a:off x="1992" y="3918"/>
              <a:ext cx="189" cy="189"/>
            </a:xfrm>
            <a:custGeom>
              <a:avLst/>
              <a:gdLst>
                <a:gd name="T0" fmla="*/ 0 w 189"/>
                <a:gd name="T1" fmla="*/ 188 h 189"/>
                <a:gd name="T2" fmla="*/ 0 w 189"/>
                <a:gd name="T3" fmla="*/ 170 h 189"/>
                <a:gd name="T4" fmla="*/ 3 w 189"/>
                <a:gd name="T5" fmla="*/ 151 h 189"/>
                <a:gd name="T6" fmla="*/ 7 w 189"/>
                <a:gd name="T7" fmla="*/ 134 h 189"/>
                <a:gd name="T8" fmla="*/ 14 w 189"/>
                <a:gd name="T9" fmla="*/ 116 h 189"/>
                <a:gd name="T10" fmla="*/ 22 w 189"/>
                <a:gd name="T11" fmla="*/ 100 h 189"/>
                <a:gd name="T12" fmla="*/ 31 w 189"/>
                <a:gd name="T13" fmla="*/ 84 h 189"/>
                <a:gd name="T14" fmla="*/ 42 w 189"/>
                <a:gd name="T15" fmla="*/ 69 h 189"/>
                <a:gd name="T16" fmla="*/ 54 w 189"/>
                <a:gd name="T17" fmla="*/ 56 h 189"/>
                <a:gd name="T18" fmla="*/ 67 w 189"/>
                <a:gd name="T19" fmla="*/ 44 h 189"/>
                <a:gd name="T20" fmla="*/ 82 w 189"/>
                <a:gd name="T21" fmla="*/ 33 h 189"/>
                <a:gd name="T22" fmla="*/ 97 w 189"/>
                <a:gd name="T23" fmla="*/ 24 h 189"/>
                <a:gd name="T24" fmla="*/ 114 w 189"/>
                <a:gd name="T25" fmla="*/ 15 h 189"/>
                <a:gd name="T26" fmla="*/ 131 w 189"/>
                <a:gd name="T27" fmla="*/ 9 h 189"/>
                <a:gd name="T28" fmla="*/ 150 w 189"/>
                <a:gd name="T29" fmla="*/ 4 h 189"/>
                <a:gd name="T30" fmla="*/ 169 w 189"/>
                <a:gd name="T31" fmla="*/ 1 h 189"/>
                <a:gd name="T32" fmla="*/ 188 w 189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189">
                  <a:moveTo>
                    <a:pt x="0" y="188"/>
                  </a:moveTo>
                  <a:lnTo>
                    <a:pt x="0" y="170"/>
                  </a:lnTo>
                  <a:lnTo>
                    <a:pt x="3" y="151"/>
                  </a:lnTo>
                  <a:lnTo>
                    <a:pt x="7" y="134"/>
                  </a:lnTo>
                  <a:lnTo>
                    <a:pt x="14" y="116"/>
                  </a:lnTo>
                  <a:lnTo>
                    <a:pt x="22" y="100"/>
                  </a:lnTo>
                  <a:lnTo>
                    <a:pt x="31" y="84"/>
                  </a:lnTo>
                  <a:lnTo>
                    <a:pt x="42" y="69"/>
                  </a:lnTo>
                  <a:lnTo>
                    <a:pt x="54" y="56"/>
                  </a:lnTo>
                  <a:lnTo>
                    <a:pt x="67" y="44"/>
                  </a:lnTo>
                  <a:lnTo>
                    <a:pt x="82" y="33"/>
                  </a:lnTo>
                  <a:lnTo>
                    <a:pt x="97" y="24"/>
                  </a:lnTo>
                  <a:lnTo>
                    <a:pt x="114" y="15"/>
                  </a:lnTo>
                  <a:lnTo>
                    <a:pt x="131" y="9"/>
                  </a:lnTo>
                  <a:lnTo>
                    <a:pt x="150" y="4"/>
                  </a:lnTo>
                  <a:lnTo>
                    <a:pt x="169" y="1"/>
                  </a:lnTo>
                  <a:lnTo>
                    <a:pt x="188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auto">
            <a:xfrm>
              <a:off x="2180" y="3918"/>
              <a:ext cx="190" cy="189"/>
            </a:xfrm>
            <a:custGeom>
              <a:avLst/>
              <a:gdLst>
                <a:gd name="T0" fmla="*/ 0 w 190"/>
                <a:gd name="T1" fmla="*/ 0 h 189"/>
                <a:gd name="T2" fmla="*/ 19 w 190"/>
                <a:gd name="T3" fmla="*/ 1 h 189"/>
                <a:gd name="T4" fmla="*/ 38 w 190"/>
                <a:gd name="T5" fmla="*/ 4 h 189"/>
                <a:gd name="T6" fmla="*/ 56 w 190"/>
                <a:gd name="T7" fmla="*/ 9 h 189"/>
                <a:gd name="T8" fmla="*/ 74 w 190"/>
                <a:gd name="T9" fmla="*/ 15 h 189"/>
                <a:gd name="T10" fmla="*/ 89 w 190"/>
                <a:gd name="T11" fmla="*/ 24 h 189"/>
                <a:gd name="T12" fmla="*/ 105 w 190"/>
                <a:gd name="T13" fmla="*/ 33 h 189"/>
                <a:gd name="T14" fmla="*/ 119 w 190"/>
                <a:gd name="T15" fmla="*/ 44 h 189"/>
                <a:gd name="T16" fmla="*/ 134 w 190"/>
                <a:gd name="T17" fmla="*/ 56 h 189"/>
                <a:gd name="T18" fmla="*/ 145 w 190"/>
                <a:gd name="T19" fmla="*/ 69 h 189"/>
                <a:gd name="T20" fmla="*/ 156 w 190"/>
                <a:gd name="T21" fmla="*/ 84 h 189"/>
                <a:gd name="T22" fmla="*/ 165 w 190"/>
                <a:gd name="T23" fmla="*/ 100 h 189"/>
                <a:gd name="T24" fmla="*/ 174 w 190"/>
                <a:gd name="T25" fmla="*/ 116 h 189"/>
                <a:gd name="T26" fmla="*/ 180 w 190"/>
                <a:gd name="T27" fmla="*/ 134 h 189"/>
                <a:gd name="T28" fmla="*/ 185 w 190"/>
                <a:gd name="T29" fmla="*/ 151 h 189"/>
                <a:gd name="T30" fmla="*/ 188 w 190"/>
                <a:gd name="T31" fmla="*/ 170 h 189"/>
                <a:gd name="T32" fmla="*/ 189 w 190"/>
                <a:gd name="T33" fmla="*/ 18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89">
                  <a:moveTo>
                    <a:pt x="0" y="0"/>
                  </a:moveTo>
                  <a:lnTo>
                    <a:pt x="19" y="1"/>
                  </a:lnTo>
                  <a:lnTo>
                    <a:pt x="38" y="4"/>
                  </a:lnTo>
                  <a:lnTo>
                    <a:pt x="56" y="9"/>
                  </a:lnTo>
                  <a:lnTo>
                    <a:pt x="74" y="15"/>
                  </a:lnTo>
                  <a:lnTo>
                    <a:pt x="89" y="24"/>
                  </a:lnTo>
                  <a:lnTo>
                    <a:pt x="105" y="33"/>
                  </a:lnTo>
                  <a:lnTo>
                    <a:pt x="119" y="44"/>
                  </a:lnTo>
                  <a:lnTo>
                    <a:pt x="134" y="56"/>
                  </a:lnTo>
                  <a:lnTo>
                    <a:pt x="145" y="69"/>
                  </a:lnTo>
                  <a:lnTo>
                    <a:pt x="156" y="84"/>
                  </a:lnTo>
                  <a:lnTo>
                    <a:pt x="165" y="100"/>
                  </a:lnTo>
                  <a:lnTo>
                    <a:pt x="174" y="116"/>
                  </a:lnTo>
                  <a:lnTo>
                    <a:pt x="180" y="134"/>
                  </a:lnTo>
                  <a:lnTo>
                    <a:pt x="185" y="151"/>
                  </a:lnTo>
                  <a:lnTo>
                    <a:pt x="188" y="170"/>
                  </a:lnTo>
                  <a:lnTo>
                    <a:pt x="189" y="188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auto">
            <a:xfrm>
              <a:off x="2180" y="4106"/>
              <a:ext cx="190" cy="190"/>
            </a:xfrm>
            <a:custGeom>
              <a:avLst/>
              <a:gdLst>
                <a:gd name="T0" fmla="*/ 189 w 190"/>
                <a:gd name="T1" fmla="*/ 0 h 190"/>
                <a:gd name="T2" fmla="*/ 188 w 190"/>
                <a:gd name="T3" fmla="*/ 21 h 190"/>
                <a:gd name="T4" fmla="*/ 185 w 190"/>
                <a:gd name="T5" fmla="*/ 39 h 190"/>
                <a:gd name="T6" fmla="*/ 180 w 190"/>
                <a:gd name="T7" fmla="*/ 57 h 190"/>
                <a:gd name="T8" fmla="*/ 174 w 190"/>
                <a:gd name="T9" fmla="*/ 75 h 190"/>
                <a:gd name="T10" fmla="*/ 165 w 190"/>
                <a:gd name="T11" fmla="*/ 92 h 190"/>
                <a:gd name="T12" fmla="*/ 156 w 190"/>
                <a:gd name="T13" fmla="*/ 107 h 190"/>
                <a:gd name="T14" fmla="*/ 145 w 190"/>
                <a:gd name="T15" fmla="*/ 121 h 190"/>
                <a:gd name="T16" fmla="*/ 134 w 190"/>
                <a:gd name="T17" fmla="*/ 135 h 190"/>
                <a:gd name="T18" fmla="*/ 119 w 190"/>
                <a:gd name="T19" fmla="*/ 147 h 190"/>
                <a:gd name="T20" fmla="*/ 105 w 190"/>
                <a:gd name="T21" fmla="*/ 158 h 190"/>
                <a:gd name="T22" fmla="*/ 89 w 190"/>
                <a:gd name="T23" fmla="*/ 167 h 190"/>
                <a:gd name="T24" fmla="*/ 74 w 190"/>
                <a:gd name="T25" fmla="*/ 175 h 190"/>
                <a:gd name="T26" fmla="*/ 56 w 190"/>
                <a:gd name="T27" fmla="*/ 182 h 190"/>
                <a:gd name="T28" fmla="*/ 38 w 190"/>
                <a:gd name="T29" fmla="*/ 186 h 190"/>
                <a:gd name="T30" fmla="*/ 19 w 190"/>
                <a:gd name="T31" fmla="*/ 189 h 190"/>
                <a:gd name="T32" fmla="*/ 0 w 190"/>
                <a:gd name="T33" fmla="*/ 189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0">
                  <a:moveTo>
                    <a:pt x="189" y="0"/>
                  </a:moveTo>
                  <a:lnTo>
                    <a:pt x="188" y="21"/>
                  </a:lnTo>
                  <a:lnTo>
                    <a:pt x="185" y="39"/>
                  </a:lnTo>
                  <a:lnTo>
                    <a:pt x="180" y="57"/>
                  </a:lnTo>
                  <a:lnTo>
                    <a:pt x="174" y="75"/>
                  </a:lnTo>
                  <a:lnTo>
                    <a:pt x="165" y="92"/>
                  </a:lnTo>
                  <a:lnTo>
                    <a:pt x="156" y="107"/>
                  </a:lnTo>
                  <a:lnTo>
                    <a:pt x="145" y="121"/>
                  </a:lnTo>
                  <a:lnTo>
                    <a:pt x="134" y="135"/>
                  </a:lnTo>
                  <a:lnTo>
                    <a:pt x="119" y="147"/>
                  </a:lnTo>
                  <a:lnTo>
                    <a:pt x="105" y="158"/>
                  </a:lnTo>
                  <a:lnTo>
                    <a:pt x="89" y="167"/>
                  </a:lnTo>
                  <a:lnTo>
                    <a:pt x="74" y="175"/>
                  </a:lnTo>
                  <a:lnTo>
                    <a:pt x="56" y="182"/>
                  </a:lnTo>
                  <a:lnTo>
                    <a:pt x="38" y="186"/>
                  </a:lnTo>
                  <a:lnTo>
                    <a:pt x="19" y="189"/>
                  </a:lnTo>
                  <a:lnTo>
                    <a:pt x="0" y="189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auto">
            <a:xfrm>
              <a:off x="1992" y="4106"/>
              <a:ext cx="189" cy="190"/>
            </a:xfrm>
            <a:custGeom>
              <a:avLst/>
              <a:gdLst>
                <a:gd name="T0" fmla="*/ 188 w 189"/>
                <a:gd name="T1" fmla="*/ 189 h 190"/>
                <a:gd name="T2" fmla="*/ 169 w 189"/>
                <a:gd name="T3" fmla="*/ 189 h 190"/>
                <a:gd name="T4" fmla="*/ 150 w 189"/>
                <a:gd name="T5" fmla="*/ 186 h 190"/>
                <a:gd name="T6" fmla="*/ 131 w 189"/>
                <a:gd name="T7" fmla="*/ 182 h 190"/>
                <a:gd name="T8" fmla="*/ 114 w 189"/>
                <a:gd name="T9" fmla="*/ 175 h 190"/>
                <a:gd name="T10" fmla="*/ 97 w 189"/>
                <a:gd name="T11" fmla="*/ 167 h 190"/>
                <a:gd name="T12" fmla="*/ 82 w 189"/>
                <a:gd name="T13" fmla="*/ 158 h 190"/>
                <a:gd name="T14" fmla="*/ 67 w 189"/>
                <a:gd name="T15" fmla="*/ 147 h 190"/>
                <a:gd name="T16" fmla="*/ 54 w 189"/>
                <a:gd name="T17" fmla="*/ 135 h 190"/>
                <a:gd name="T18" fmla="*/ 42 w 189"/>
                <a:gd name="T19" fmla="*/ 121 h 190"/>
                <a:gd name="T20" fmla="*/ 31 w 189"/>
                <a:gd name="T21" fmla="*/ 107 h 190"/>
                <a:gd name="T22" fmla="*/ 22 w 189"/>
                <a:gd name="T23" fmla="*/ 92 h 190"/>
                <a:gd name="T24" fmla="*/ 14 w 189"/>
                <a:gd name="T25" fmla="*/ 75 h 190"/>
                <a:gd name="T26" fmla="*/ 7 w 189"/>
                <a:gd name="T27" fmla="*/ 57 h 190"/>
                <a:gd name="T28" fmla="*/ 3 w 189"/>
                <a:gd name="T29" fmla="*/ 39 h 190"/>
                <a:gd name="T30" fmla="*/ 0 w 189"/>
                <a:gd name="T31" fmla="*/ 21 h 190"/>
                <a:gd name="T32" fmla="*/ 0 w 189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190">
                  <a:moveTo>
                    <a:pt x="188" y="189"/>
                  </a:moveTo>
                  <a:lnTo>
                    <a:pt x="169" y="189"/>
                  </a:lnTo>
                  <a:lnTo>
                    <a:pt x="150" y="186"/>
                  </a:lnTo>
                  <a:lnTo>
                    <a:pt x="131" y="182"/>
                  </a:lnTo>
                  <a:lnTo>
                    <a:pt x="114" y="175"/>
                  </a:lnTo>
                  <a:lnTo>
                    <a:pt x="97" y="167"/>
                  </a:lnTo>
                  <a:lnTo>
                    <a:pt x="82" y="158"/>
                  </a:lnTo>
                  <a:lnTo>
                    <a:pt x="67" y="147"/>
                  </a:lnTo>
                  <a:lnTo>
                    <a:pt x="54" y="135"/>
                  </a:lnTo>
                  <a:lnTo>
                    <a:pt x="42" y="121"/>
                  </a:lnTo>
                  <a:lnTo>
                    <a:pt x="31" y="107"/>
                  </a:lnTo>
                  <a:lnTo>
                    <a:pt x="22" y="92"/>
                  </a:lnTo>
                  <a:lnTo>
                    <a:pt x="14" y="75"/>
                  </a:lnTo>
                  <a:lnTo>
                    <a:pt x="7" y="57"/>
                  </a:lnTo>
                  <a:lnTo>
                    <a:pt x="3" y="39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4" name="Line 78"/>
            <p:cNvSpPr>
              <a:spLocks noChangeShapeType="1"/>
            </p:cNvSpPr>
            <p:nvPr/>
          </p:nvSpPr>
          <p:spPr bwMode="auto">
            <a:xfrm>
              <a:off x="1992" y="4106"/>
              <a:ext cx="0" cy="0"/>
            </a:xfrm>
            <a:prstGeom prst="line">
              <a:avLst/>
            </a:prstGeom>
            <a:noFill/>
            <a:ln w="31472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auto">
            <a:xfrm>
              <a:off x="2180" y="3729"/>
              <a:ext cx="375" cy="567"/>
            </a:xfrm>
            <a:custGeom>
              <a:avLst/>
              <a:gdLst>
                <a:gd name="T0" fmla="*/ 326 w 375"/>
                <a:gd name="T1" fmla="*/ 566 h 567"/>
                <a:gd name="T2" fmla="*/ 350 w 375"/>
                <a:gd name="T3" fmla="*/ 508 h 567"/>
                <a:gd name="T4" fmla="*/ 367 w 375"/>
                <a:gd name="T5" fmla="*/ 451 h 567"/>
                <a:gd name="T6" fmla="*/ 374 w 375"/>
                <a:gd name="T7" fmla="*/ 396 h 567"/>
                <a:gd name="T8" fmla="*/ 374 w 375"/>
                <a:gd name="T9" fmla="*/ 343 h 567"/>
                <a:gd name="T10" fmla="*/ 367 w 375"/>
                <a:gd name="T11" fmla="*/ 294 h 567"/>
                <a:gd name="T12" fmla="*/ 353 w 375"/>
                <a:gd name="T13" fmla="*/ 247 h 567"/>
                <a:gd name="T14" fmla="*/ 333 w 375"/>
                <a:gd name="T15" fmla="*/ 204 h 567"/>
                <a:gd name="T16" fmla="*/ 308 w 375"/>
                <a:gd name="T17" fmla="*/ 163 h 567"/>
                <a:gd name="T18" fmla="*/ 278 w 375"/>
                <a:gd name="T19" fmla="*/ 127 h 567"/>
                <a:gd name="T20" fmla="*/ 244 w 375"/>
                <a:gd name="T21" fmla="*/ 95 h 567"/>
                <a:gd name="T22" fmla="*/ 207 w 375"/>
                <a:gd name="T23" fmla="*/ 68 h 567"/>
                <a:gd name="T24" fmla="*/ 169 w 375"/>
                <a:gd name="T25" fmla="*/ 44 h 567"/>
                <a:gd name="T26" fmla="*/ 127 w 375"/>
                <a:gd name="T27" fmla="*/ 25 h 567"/>
                <a:gd name="T28" fmla="*/ 85 w 375"/>
                <a:gd name="T29" fmla="*/ 11 h 567"/>
                <a:gd name="T30" fmla="*/ 42 w 375"/>
                <a:gd name="T31" fmla="*/ 3 h 567"/>
                <a:gd name="T32" fmla="*/ 0 w 375"/>
                <a:gd name="T33" fmla="*/ 0 h 5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5" h="567">
                  <a:moveTo>
                    <a:pt x="326" y="566"/>
                  </a:moveTo>
                  <a:lnTo>
                    <a:pt x="350" y="508"/>
                  </a:lnTo>
                  <a:lnTo>
                    <a:pt x="367" y="451"/>
                  </a:lnTo>
                  <a:lnTo>
                    <a:pt x="374" y="396"/>
                  </a:lnTo>
                  <a:lnTo>
                    <a:pt x="374" y="343"/>
                  </a:lnTo>
                  <a:lnTo>
                    <a:pt x="367" y="294"/>
                  </a:lnTo>
                  <a:lnTo>
                    <a:pt x="353" y="247"/>
                  </a:lnTo>
                  <a:lnTo>
                    <a:pt x="333" y="204"/>
                  </a:lnTo>
                  <a:lnTo>
                    <a:pt x="308" y="163"/>
                  </a:lnTo>
                  <a:lnTo>
                    <a:pt x="278" y="127"/>
                  </a:lnTo>
                  <a:lnTo>
                    <a:pt x="244" y="95"/>
                  </a:lnTo>
                  <a:lnTo>
                    <a:pt x="207" y="68"/>
                  </a:lnTo>
                  <a:lnTo>
                    <a:pt x="169" y="44"/>
                  </a:lnTo>
                  <a:lnTo>
                    <a:pt x="127" y="25"/>
                  </a:lnTo>
                  <a:lnTo>
                    <a:pt x="85" y="11"/>
                  </a:lnTo>
                  <a:lnTo>
                    <a:pt x="42" y="3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auto">
            <a:xfrm>
              <a:off x="1804" y="3729"/>
              <a:ext cx="377" cy="567"/>
            </a:xfrm>
            <a:custGeom>
              <a:avLst/>
              <a:gdLst>
                <a:gd name="T0" fmla="*/ 376 w 377"/>
                <a:gd name="T1" fmla="*/ 0 h 567"/>
                <a:gd name="T2" fmla="*/ 326 w 377"/>
                <a:gd name="T3" fmla="*/ 4 h 567"/>
                <a:gd name="T4" fmla="*/ 278 w 377"/>
                <a:gd name="T5" fmla="*/ 13 h 567"/>
                <a:gd name="T6" fmla="*/ 232 w 377"/>
                <a:gd name="T7" fmla="*/ 29 h 567"/>
                <a:gd name="T8" fmla="*/ 191 w 377"/>
                <a:gd name="T9" fmla="*/ 49 h 567"/>
                <a:gd name="T10" fmla="*/ 151 w 377"/>
                <a:gd name="T11" fmla="*/ 75 h 567"/>
                <a:gd name="T12" fmla="*/ 115 w 377"/>
                <a:gd name="T13" fmla="*/ 105 h 567"/>
                <a:gd name="T14" fmla="*/ 83 w 377"/>
                <a:gd name="T15" fmla="*/ 140 h 567"/>
                <a:gd name="T16" fmla="*/ 56 w 377"/>
                <a:gd name="T17" fmla="*/ 177 h 567"/>
                <a:gd name="T18" fmla="*/ 33 w 377"/>
                <a:gd name="T19" fmla="*/ 219 h 567"/>
                <a:gd name="T20" fmla="*/ 16 w 377"/>
                <a:gd name="T21" fmla="*/ 263 h 567"/>
                <a:gd name="T22" fmla="*/ 4 w 377"/>
                <a:gd name="T23" fmla="*/ 310 h 567"/>
                <a:gd name="T24" fmla="*/ 0 w 377"/>
                <a:gd name="T25" fmla="*/ 359 h 567"/>
                <a:gd name="T26" fmla="*/ 1 w 377"/>
                <a:gd name="T27" fmla="*/ 410 h 567"/>
                <a:gd name="T28" fmla="*/ 10 w 377"/>
                <a:gd name="T29" fmla="*/ 461 h 567"/>
                <a:gd name="T30" fmla="*/ 26 w 377"/>
                <a:gd name="T31" fmla="*/ 514 h 567"/>
                <a:gd name="T32" fmla="*/ 51 w 377"/>
                <a:gd name="T33" fmla="*/ 566 h 5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7" h="567">
                  <a:moveTo>
                    <a:pt x="376" y="0"/>
                  </a:moveTo>
                  <a:lnTo>
                    <a:pt x="326" y="4"/>
                  </a:lnTo>
                  <a:lnTo>
                    <a:pt x="278" y="13"/>
                  </a:lnTo>
                  <a:lnTo>
                    <a:pt x="232" y="29"/>
                  </a:lnTo>
                  <a:lnTo>
                    <a:pt x="191" y="49"/>
                  </a:lnTo>
                  <a:lnTo>
                    <a:pt x="151" y="75"/>
                  </a:lnTo>
                  <a:lnTo>
                    <a:pt x="115" y="105"/>
                  </a:lnTo>
                  <a:lnTo>
                    <a:pt x="83" y="140"/>
                  </a:lnTo>
                  <a:lnTo>
                    <a:pt x="56" y="177"/>
                  </a:lnTo>
                  <a:lnTo>
                    <a:pt x="33" y="219"/>
                  </a:lnTo>
                  <a:lnTo>
                    <a:pt x="16" y="263"/>
                  </a:lnTo>
                  <a:lnTo>
                    <a:pt x="4" y="310"/>
                  </a:lnTo>
                  <a:lnTo>
                    <a:pt x="0" y="359"/>
                  </a:lnTo>
                  <a:lnTo>
                    <a:pt x="1" y="410"/>
                  </a:lnTo>
                  <a:lnTo>
                    <a:pt x="10" y="461"/>
                  </a:lnTo>
                  <a:lnTo>
                    <a:pt x="26" y="514"/>
                  </a:lnTo>
                  <a:lnTo>
                    <a:pt x="51" y="566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auto">
            <a:xfrm>
              <a:off x="2180" y="3540"/>
              <a:ext cx="574" cy="756"/>
            </a:xfrm>
            <a:custGeom>
              <a:avLst/>
              <a:gdLst>
                <a:gd name="T0" fmla="*/ 541 w 574"/>
                <a:gd name="T1" fmla="*/ 755 h 756"/>
                <a:gd name="T2" fmla="*/ 561 w 574"/>
                <a:gd name="T3" fmla="*/ 686 h 756"/>
                <a:gd name="T4" fmla="*/ 571 w 574"/>
                <a:gd name="T5" fmla="*/ 616 h 756"/>
                <a:gd name="T6" fmla="*/ 573 w 574"/>
                <a:gd name="T7" fmla="*/ 546 h 756"/>
                <a:gd name="T8" fmla="*/ 566 w 574"/>
                <a:gd name="T9" fmla="*/ 478 h 756"/>
                <a:gd name="T10" fmla="*/ 551 w 574"/>
                <a:gd name="T11" fmla="*/ 413 h 756"/>
                <a:gd name="T12" fmla="*/ 528 w 574"/>
                <a:gd name="T13" fmla="*/ 351 h 756"/>
                <a:gd name="T14" fmla="*/ 498 w 574"/>
                <a:gd name="T15" fmla="*/ 292 h 756"/>
                <a:gd name="T16" fmla="*/ 462 w 574"/>
                <a:gd name="T17" fmla="*/ 236 h 756"/>
                <a:gd name="T18" fmla="*/ 420 w 574"/>
                <a:gd name="T19" fmla="*/ 186 h 756"/>
                <a:gd name="T20" fmla="*/ 372 w 574"/>
                <a:gd name="T21" fmla="*/ 140 h 756"/>
                <a:gd name="T22" fmla="*/ 319 w 574"/>
                <a:gd name="T23" fmla="*/ 100 h 756"/>
                <a:gd name="T24" fmla="*/ 262 w 574"/>
                <a:gd name="T25" fmla="*/ 66 h 756"/>
                <a:gd name="T26" fmla="*/ 201 w 574"/>
                <a:gd name="T27" fmla="*/ 39 h 756"/>
                <a:gd name="T28" fmla="*/ 137 w 574"/>
                <a:gd name="T29" fmla="*/ 18 h 756"/>
                <a:gd name="T30" fmla="*/ 69 w 574"/>
                <a:gd name="T31" fmla="*/ 5 h 756"/>
                <a:gd name="T32" fmla="*/ 0 w 574"/>
                <a:gd name="T33" fmla="*/ 0 h 7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4" h="756">
                  <a:moveTo>
                    <a:pt x="541" y="755"/>
                  </a:moveTo>
                  <a:lnTo>
                    <a:pt x="561" y="686"/>
                  </a:lnTo>
                  <a:lnTo>
                    <a:pt x="571" y="616"/>
                  </a:lnTo>
                  <a:lnTo>
                    <a:pt x="573" y="546"/>
                  </a:lnTo>
                  <a:lnTo>
                    <a:pt x="566" y="478"/>
                  </a:lnTo>
                  <a:lnTo>
                    <a:pt x="551" y="413"/>
                  </a:lnTo>
                  <a:lnTo>
                    <a:pt x="528" y="351"/>
                  </a:lnTo>
                  <a:lnTo>
                    <a:pt x="498" y="292"/>
                  </a:lnTo>
                  <a:lnTo>
                    <a:pt x="462" y="236"/>
                  </a:lnTo>
                  <a:lnTo>
                    <a:pt x="420" y="186"/>
                  </a:lnTo>
                  <a:lnTo>
                    <a:pt x="372" y="140"/>
                  </a:lnTo>
                  <a:lnTo>
                    <a:pt x="319" y="100"/>
                  </a:lnTo>
                  <a:lnTo>
                    <a:pt x="262" y="66"/>
                  </a:lnTo>
                  <a:lnTo>
                    <a:pt x="201" y="39"/>
                  </a:lnTo>
                  <a:lnTo>
                    <a:pt x="137" y="18"/>
                  </a:lnTo>
                  <a:lnTo>
                    <a:pt x="69" y="5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auto">
            <a:xfrm>
              <a:off x="1616" y="3540"/>
              <a:ext cx="565" cy="756"/>
            </a:xfrm>
            <a:custGeom>
              <a:avLst/>
              <a:gdLst>
                <a:gd name="T0" fmla="*/ 564 w 565"/>
                <a:gd name="T1" fmla="*/ 0 h 756"/>
                <a:gd name="T2" fmla="*/ 498 w 565"/>
                <a:gd name="T3" fmla="*/ 5 h 756"/>
                <a:gd name="T4" fmla="*/ 433 w 565"/>
                <a:gd name="T5" fmla="*/ 16 h 756"/>
                <a:gd name="T6" fmla="*/ 371 w 565"/>
                <a:gd name="T7" fmla="*/ 35 h 756"/>
                <a:gd name="T8" fmla="*/ 312 w 565"/>
                <a:gd name="T9" fmla="*/ 61 h 756"/>
                <a:gd name="T10" fmla="*/ 256 w 565"/>
                <a:gd name="T11" fmla="*/ 93 h 756"/>
                <a:gd name="T12" fmla="*/ 204 w 565"/>
                <a:gd name="T13" fmla="*/ 131 h 756"/>
                <a:gd name="T14" fmla="*/ 157 w 565"/>
                <a:gd name="T15" fmla="*/ 174 h 756"/>
                <a:gd name="T16" fmla="*/ 116 w 565"/>
                <a:gd name="T17" fmla="*/ 223 h 756"/>
                <a:gd name="T18" fmla="*/ 78 w 565"/>
                <a:gd name="T19" fmla="*/ 277 h 756"/>
                <a:gd name="T20" fmla="*/ 48 w 565"/>
                <a:gd name="T21" fmla="*/ 335 h 756"/>
                <a:gd name="T22" fmla="*/ 24 w 565"/>
                <a:gd name="T23" fmla="*/ 398 h 756"/>
                <a:gd name="T24" fmla="*/ 9 w 565"/>
                <a:gd name="T25" fmla="*/ 463 h 756"/>
                <a:gd name="T26" fmla="*/ 0 w 565"/>
                <a:gd name="T27" fmla="*/ 532 h 756"/>
                <a:gd name="T28" fmla="*/ 0 w 565"/>
                <a:gd name="T29" fmla="*/ 604 h 756"/>
                <a:gd name="T30" fmla="*/ 10 w 565"/>
                <a:gd name="T31" fmla="*/ 679 h 756"/>
                <a:gd name="T32" fmla="*/ 29 w 565"/>
                <a:gd name="T33" fmla="*/ 755 h 7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5" h="756">
                  <a:moveTo>
                    <a:pt x="564" y="0"/>
                  </a:moveTo>
                  <a:lnTo>
                    <a:pt x="498" y="5"/>
                  </a:lnTo>
                  <a:lnTo>
                    <a:pt x="433" y="16"/>
                  </a:lnTo>
                  <a:lnTo>
                    <a:pt x="371" y="35"/>
                  </a:lnTo>
                  <a:lnTo>
                    <a:pt x="312" y="61"/>
                  </a:lnTo>
                  <a:lnTo>
                    <a:pt x="256" y="93"/>
                  </a:lnTo>
                  <a:lnTo>
                    <a:pt x="204" y="131"/>
                  </a:lnTo>
                  <a:lnTo>
                    <a:pt x="157" y="174"/>
                  </a:lnTo>
                  <a:lnTo>
                    <a:pt x="116" y="223"/>
                  </a:lnTo>
                  <a:lnTo>
                    <a:pt x="78" y="277"/>
                  </a:lnTo>
                  <a:lnTo>
                    <a:pt x="48" y="335"/>
                  </a:lnTo>
                  <a:lnTo>
                    <a:pt x="24" y="398"/>
                  </a:lnTo>
                  <a:lnTo>
                    <a:pt x="9" y="463"/>
                  </a:lnTo>
                  <a:lnTo>
                    <a:pt x="0" y="532"/>
                  </a:lnTo>
                  <a:lnTo>
                    <a:pt x="0" y="604"/>
                  </a:lnTo>
                  <a:lnTo>
                    <a:pt x="10" y="679"/>
                  </a:lnTo>
                  <a:lnTo>
                    <a:pt x="29" y="755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auto">
            <a:xfrm>
              <a:off x="2180" y="3351"/>
              <a:ext cx="758" cy="945"/>
            </a:xfrm>
            <a:custGeom>
              <a:avLst/>
              <a:gdLst>
                <a:gd name="T0" fmla="*/ 729 w 758"/>
                <a:gd name="T1" fmla="*/ 944 h 945"/>
                <a:gd name="T2" fmla="*/ 749 w 758"/>
                <a:gd name="T3" fmla="*/ 849 h 945"/>
                <a:gd name="T4" fmla="*/ 757 w 758"/>
                <a:gd name="T5" fmla="*/ 755 h 945"/>
                <a:gd name="T6" fmla="*/ 753 w 758"/>
                <a:gd name="T7" fmla="*/ 666 h 945"/>
                <a:gd name="T8" fmla="*/ 738 w 758"/>
                <a:gd name="T9" fmla="*/ 579 h 945"/>
                <a:gd name="T10" fmla="*/ 713 w 758"/>
                <a:gd name="T11" fmla="*/ 497 h 945"/>
                <a:gd name="T12" fmla="*/ 678 w 758"/>
                <a:gd name="T13" fmla="*/ 418 h 945"/>
                <a:gd name="T14" fmla="*/ 635 w 758"/>
                <a:gd name="T15" fmla="*/ 345 h 945"/>
                <a:gd name="T16" fmla="*/ 585 w 758"/>
                <a:gd name="T17" fmla="*/ 279 h 945"/>
                <a:gd name="T18" fmla="*/ 526 w 758"/>
                <a:gd name="T19" fmla="*/ 218 h 945"/>
                <a:gd name="T20" fmla="*/ 462 w 758"/>
                <a:gd name="T21" fmla="*/ 163 h 945"/>
                <a:gd name="T22" fmla="*/ 393 w 758"/>
                <a:gd name="T23" fmla="*/ 116 h 945"/>
                <a:gd name="T24" fmla="*/ 320 w 758"/>
                <a:gd name="T25" fmla="*/ 76 h 945"/>
                <a:gd name="T26" fmla="*/ 243 w 758"/>
                <a:gd name="T27" fmla="*/ 44 h 945"/>
                <a:gd name="T28" fmla="*/ 164 w 758"/>
                <a:gd name="T29" fmla="*/ 20 h 945"/>
                <a:gd name="T30" fmla="*/ 82 w 758"/>
                <a:gd name="T31" fmla="*/ 6 h 945"/>
                <a:gd name="T32" fmla="*/ 0 w 758"/>
                <a:gd name="T33" fmla="*/ 0 h 9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8" h="945">
                  <a:moveTo>
                    <a:pt x="729" y="944"/>
                  </a:moveTo>
                  <a:lnTo>
                    <a:pt x="749" y="849"/>
                  </a:lnTo>
                  <a:lnTo>
                    <a:pt x="757" y="755"/>
                  </a:lnTo>
                  <a:lnTo>
                    <a:pt x="753" y="666"/>
                  </a:lnTo>
                  <a:lnTo>
                    <a:pt x="738" y="579"/>
                  </a:lnTo>
                  <a:lnTo>
                    <a:pt x="713" y="497"/>
                  </a:lnTo>
                  <a:lnTo>
                    <a:pt x="678" y="418"/>
                  </a:lnTo>
                  <a:lnTo>
                    <a:pt x="635" y="345"/>
                  </a:lnTo>
                  <a:lnTo>
                    <a:pt x="585" y="279"/>
                  </a:lnTo>
                  <a:lnTo>
                    <a:pt x="526" y="218"/>
                  </a:lnTo>
                  <a:lnTo>
                    <a:pt x="462" y="163"/>
                  </a:lnTo>
                  <a:lnTo>
                    <a:pt x="393" y="116"/>
                  </a:lnTo>
                  <a:lnTo>
                    <a:pt x="320" y="76"/>
                  </a:lnTo>
                  <a:lnTo>
                    <a:pt x="243" y="44"/>
                  </a:lnTo>
                  <a:lnTo>
                    <a:pt x="164" y="20"/>
                  </a:lnTo>
                  <a:lnTo>
                    <a:pt x="82" y="6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auto">
            <a:xfrm>
              <a:off x="1427" y="3351"/>
              <a:ext cx="754" cy="945"/>
            </a:xfrm>
            <a:custGeom>
              <a:avLst/>
              <a:gdLst>
                <a:gd name="T0" fmla="*/ 753 w 754"/>
                <a:gd name="T1" fmla="*/ 0 h 945"/>
                <a:gd name="T2" fmla="*/ 670 w 754"/>
                <a:gd name="T3" fmla="*/ 6 h 945"/>
                <a:gd name="T4" fmla="*/ 589 w 754"/>
                <a:gd name="T5" fmla="*/ 19 h 945"/>
                <a:gd name="T6" fmla="*/ 509 w 754"/>
                <a:gd name="T7" fmla="*/ 43 h 945"/>
                <a:gd name="T8" fmla="*/ 432 w 754"/>
                <a:gd name="T9" fmla="*/ 74 h 945"/>
                <a:gd name="T10" fmla="*/ 359 w 754"/>
                <a:gd name="T11" fmla="*/ 114 h 945"/>
                <a:gd name="T12" fmla="*/ 291 w 754"/>
                <a:gd name="T13" fmla="*/ 160 h 945"/>
                <a:gd name="T14" fmla="*/ 228 w 754"/>
                <a:gd name="T15" fmla="*/ 214 h 945"/>
                <a:gd name="T16" fmla="*/ 172 w 754"/>
                <a:gd name="T17" fmla="*/ 274 h 945"/>
                <a:gd name="T18" fmla="*/ 121 w 754"/>
                <a:gd name="T19" fmla="*/ 341 h 945"/>
                <a:gd name="T20" fmla="*/ 79 w 754"/>
                <a:gd name="T21" fmla="*/ 414 h 945"/>
                <a:gd name="T22" fmla="*/ 44 w 754"/>
                <a:gd name="T23" fmla="*/ 492 h 945"/>
                <a:gd name="T24" fmla="*/ 20 w 754"/>
                <a:gd name="T25" fmla="*/ 574 h 945"/>
                <a:gd name="T26" fmla="*/ 4 w 754"/>
                <a:gd name="T27" fmla="*/ 662 h 945"/>
                <a:gd name="T28" fmla="*/ 0 w 754"/>
                <a:gd name="T29" fmla="*/ 752 h 945"/>
                <a:gd name="T30" fmla="*/ 6 w 754"/>
                <a:gd name="T31" fmla="*/ 847 h 945"/>
                <a:gd name="T32" fmla="*/ 25 w 754"/>
                <a:gd name="T33" fmla="*/ 944 h 9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4" h="945">
                  <a:moveTo>
                    <a:pt x="753" y="0"/>
                  </a:moveTo>
                  <a:lnTo>
                    <a:pt x="670" y="6"/>
                  </a:lnTo>
                  <a:lnTo>
                    <a:pt x="589" y="19"/>
                  </a:lnTo>
                  <a:lnTo>
                    <a:pt x="509" y="43"/>
                  </a:lnTo>
                  <a:lnTo>
                    <a:pt x="432" y="74"/>
                  </a:lnTo>
                  <a:lnTo>
                    <a:pt x="359" y="114"/>
                  </a:lnTo>
                  <a:lnTo>
                    <a:pt x="291" y="160"/>
                  </a:lnTo>
                  <a:lnTo>
                    <a:pt x="228" y="214"/>
                  </a:lnTo>
                  <a:lnTo>
                    <a:pt x="172" y="274"/>
                  </a:lnTo>
                  <a:lnTo>
                    <a:pt x="121" y="341"/>
                  </a:lnTo>
                  <a:lnTo>
                    <a:pt x="79" y="414"/>
                  </a:lnTo>
                  <a:lnTo>
                    <a:pt x="44" y="492"/>
                  </a:lnTo>
                  <a:lnTo>
                    <a:pt x="20" y="574"/>
                  </a:lnTo>
                  <a:lnTo>
                    <a:pt x="4" y="662"/>
                  </a:lnTo>
                  <a:lnTo>
                    <a:pt x="0" y="752"/>
                  </a:lnTo>
                  <a:lnTo>
                    <a:pt x="6" y="847"/>
                  </a:lnTo>
                  <a:lnTo>
                    <a:pt x="25" y="944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auto">
            <a:xfrm>
              <a:off x="2180" y="3163"/>
              <a:ext cx="943" cy="1133"/>
            </a:xfrm>
            <a:custGeom>
              <a:avLst/>
              <a:gdLst>
                <a:gd name="T0" fmla="*/ 923 w 943"/>
                <a:gd name="T1" fmla="*/ 1132 h 1133"/>
                <a:gd name="T2" fmla="*/ 939 w 943"/>
                <a:gd name="T3" fmla="*/ 1015 h 1133"/>
                <a:gd name="T4" fmla="*/ 942 w 943"/>
                <a:gd name="T5" fmla="*/ 901 h 1133"/>
                <a:gd name="T6" fmla="*/ 931 w 943"/>
                <a:gd name="T7" fmla="*/ 791 h 1133"/>
                <a:gd name="T8" fmla="*/ 909 w 943"/>
                <a:gd name="T9" fmla="*/ 686 h 1133"/>
                <a:gd name="T10" fmla="*/ 874 w 943"/>
                <a:gd name="T11" fmla="*/ 588 h 1133"/>
                <a:gd name="T12" fmla="*/ 831 w 943"/>
                <a:gd name="T13" fmla="*/ 493 h 1133"/>
                <a:gd name="T14" fmla="*/ 777 w 943"/>
                <a:gd name="T15" fmla="*/ 407 h 1133"/>
                <a:gd name="T16" fmla="*/ 715 w 943"/>
                <a:gd name="T17" fmla="*/ 326 h 1133"/>
                <a:gd name="T18" fmla="*/ 644 w 943"/>
                <a:gd name="T19" fmla="*/ 254 h 1133"/>
                <a:gd name="T20" fmla="*/ 566 w 943"/>
                <a:gd name="T21" fmla="*/ 190 h 1133"/>
                <a:gd name="T22" fmla="*/ 483 w 943"/>
                <a:gd name="T23" fmla="*/ 135 h 1133"/>
                <a:gd name="T24" fmla="*/ 394 w 943"/>
                <a:gd name="T25" fmla="*/ 87 h 1133"/>
                <a:gd name="T26" fmla="*/ 300 w 943"/>
                <a:gd name="T27" fmla="*/ 50 h 1133"/>
                <a:gd name="T28" fmla="*/ 203 w 943"/>
                <a:gd name="T29" fmla="*/ 23 h 1133"/>
                <a:gd name="T30" fmla="*/ 103 w 943"/>
                <a:gd name="T31" fmla="*/ 6 h 1133"/>
                <a:gd name="T32" fmla="*/ 0 w 943"/>
                <a:gd name="T33" fmla="*/ 0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3" h="1133">
                  <a:moveTo>
                    <a:pt x="923" y="1132"/>
                  </a:moveTo>
                  <a:lnTo>
                    <a:pt x="939" y="1015"/>
                  </a:lnTo>
                  <a:lnTo>
                    <a:pt x="942" y="901"/>
                  </a:lnTo>
                  <a:lnTo>
                    <a:pt x="931" y="791"/>
                  </a:lnTo>
                  <a:lnTo>
                    <a:pt x="909" y="686"/>
                  </a:lnTo>
                  <a:lnTo>
                    <a:pt x="874" y="588"/>
                  </a:lnTo>
                  <a:lnTo>
                    <a:pt x="831" y="493"/>
                  </a:lnTo>
                  <a:lnTo>
                    <a:pt x="777" y="407"/>
                  </a:lnTo>
                  <a:lnTo>
                    <a:pt x="715" y="326"/>
                  </a:lnTo>
                  <a:lnTo>
                    <a:pt x="644" y="254"/>
                  </a:lnTo>
                  <a:lnTo>
                    <a:pt x="566" y="190"/>
                  </a:lnTo>
                  <a:lnTo>
                    <a:pt x="483" y="135"/>
                  </a:lnTo>
                  <a:lnTo>
                    <a:pt x="394" y="87"/>
                  </a:lnTo>
                  <a:lnTo>
                    <a:pt x="300" y="50"/>
                  </a:lnTo>
                  <a:lnTo>
                    <a:pt x="203" y="23"/>
                  </a:lnTo>
                  <a:lnTo>
                    <a:pt x="103" y="6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2" name="Freeform 86"/>
            <p:cNvSpPr>
              <a:spLocks/>
            </p:cNvSpPr>
            <p:nvPr/>
          </p:nvSpPr>
          <p:spPr bwMode="auto">
            <a:xfrm>
              <a:off x="1240" y="3163"/>
              <a:ext cx="941" cy="1133"/>
            </a:xfrm>
            <a:custGeom>
              <a:avLst/>
              <a:gdLst>
                <a:gd name="T0" fmla="*/ 940 w 941"/>
                <a:gd name="T1" fmla="*/ 0 h 1133"/>
                <a:gd name="T2" fmla="*/ 838 w 941"/>
                <a:gd name="T3" fmla="*/ 6 h 1133"/>
                <a:gd name="T4" fmla="*/ 739 w 941"/>
                <a:gd name="T5" fmla="*/ 23 h 1133"/>
                <a:gd name="T6" fmla="*/ 641 w 941"/>
                <a:gd name="T7" fmla="*/ 50 h 1133"/>
                <a:gd name="T8" fmla="*/ 548 w 941"/>
                <a:gd name="T9" fmla="*/ 86 h 1133"/>
                <a:gd name="T10" fmla="*/ 459 w 941"/>
                <a:gd name="T11" fmla="*/ 134 h 1133"/>
                <a:gd name="T12" fmla="*/ 376 w 941"/>
                <a:gd name="T13" fmla="*/ 189 h 1133"/>
                <a:gd name="T14" fmla="*/ 298 w 941"/>
                <a:gd name="T15" fmla="*/ 253 h 1133"/>
                <a:gd name="T16" fmla="*/ 229 w 941"/>
                <a:gd name="T17" fmla="*/ 324 h 1133"/>
                <a:gd name="T18" fmla="*/ 165 w 941"/>
                <a:gd name="T19" fmla="*/ 405 h 1133"/>
                <a:gd name="T20" fmla="*/ 112 w 941"/>
                <a:gd name="T21" fmla="*/ 491 h 1133"/>
                <a:gd name="T22" fmla="*/ 67 w 941"/>
                <a:gd name="T23" fmla="*/ 586 h 1133"/>
                <a:gd name="T24" fmla="*/ 33 w 941"/>
                <a:gd name="T25" fmla="*/ 684 h 1133"/>
                <a:gd name="T26" fmla="*/ 10 w 941"/>
                <a:gd name="T27" fmla="*/ 789 h 1133"/>
                <a:gd name="T28" fmla="*/ 0 w 941"/>
                <a:gd name="T29" fmla="*/ 899 h 1133"/>
                <a:gd name="T30" fmla="*/ 1 w 941"/>
                <a:gd name="T31" fmla="*/ 1014 h 1133"/>
                <a:gd name="T32" fmla="*/ 17 w 941"/>
                <a:gd name="T33" fmla="*/ 1132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1" h="1133">
                  <a:moveTo>
                    <a:pt x="940" y="0"/>
                  </a:moveTo>
                  <a:lnTo>
                    <a:pt x="838" y="6"/>
                  </a:lnTo>
                  <a:lnTo>
                    <a:pt x="739" y="23"/>
                  </a:lnTo>
                  <a:lnTo>
                    <a:pt x="641" y="50"/>
                  </a:lnTo>
                  <a:lnTo>
                    <a:pt x="548" y="86"/>
                  </a:lnTo>
                  <a:lnTo>
                    <a:pt x="459" y="134"/>
                  </a:lnTo>
                  <a:lnTo>
                    <a:pt x="376" y="189"/>
                  </a:lnTo>
                  <a:lnTo>
                    <a:pt x="298" y="253"/>
                  </a:lnTo>
                  <a:lnTo>
                    <a:pt x="229" y="324"/>
                  </a:lnTo>
                  <a:lnTo>
                    <a:pt x="165" y="405"/>
                  </a:lnTo>
                  <a:lnTo>
                    <a:pt x="112" y="491"/>
                  </a:lnTo>
                  <a:lnTo>
                    <a:pt x="67" y="586"/>
                  </a:lnTo>
                  <a:lnTo>
                    <a:pt x="33" y="684"/>
                  </a:lnTo>
                  <a:lnTo>
                    <a:pt x="10" y="789"/>
                  </a:lnTo>
                  <a:lnTo>
                    <a:pt x="0" y="899"/>
                  </a:lnTo>
                  <a:lnTo>
                    <a:pt x="1" y="1014"/>
                  </a:lnTo>
                  <a:lnTo>
                    <a:pt x="17" y="1132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3" name="Freeform 87"/>
            <p:cNvSpPr>
              <a:spLocks/>
            </p:cNvSpPr>
            <p:nvPr/>
          </p:nvSpPr>
          <p:spPr bwMode="auto">
            <a:xfrm>
              <a:off x="2809" y="3163"/>
              <a:ext cx="496" cy="1133"/>
            </a:xfrm>
            <a:custGeom>
              <a:avLst/>
              <a:gdLst>
                <a:gd name="T0" fmla="*/ 483 w 496"/>
                <a:gd name="T1" fmla="*/ 1132 h 1133"/>
                <a:gd name="T2" fmla="*/ 492 w 496"/>
                <a:gd name="T3" fmla="*/ 1031 h 1133"/>
                <a:gd name="T4" fmla="*/ 495 w 496"/>
                <a:gd name="T5" fmla="*/ 935 h 1133"/>
                <a:gd name="T6" fmla="*/ 490 w 496"/>
                <a:gd name="T7" fmla="*/ 844 h 1133"/>
                <a:gd name="T8" fmla="*/ 482 w 496"/>
                <a:gd name="T9" fmla="*/ 757 h 1133"/>
                <a:gd name="T10" fmla="*/ 466 w 496"/>
                <a:gd name="T11" fmla="*/ 675 h 1133"/>
                <a:gd name="T12" fmla="*/ 445 w 496"/>
                <a:gd name="T13" fmla="*/ 597 h 1133"/>
                <a:gd name="T14" fmla="*/ 419 w 496"/>
                <a:gd name="T15" fmla="*/ 523 h 1133"/>
                <a:gd name="T16" fmla="*/ 389 w 496"/>
                <a:gd name="T17" fmla="*/ 452 h 1133"/>
                <a:gd name="T18" fmla="*/ 352 w 496"/>
                <a:gd name="T19" fmla="*/ 387 h 1133"/>
                <a:gd name="T20" fmla="*/ 313 w 496"/>
                <a:gd name="T21" fmla="*/ 323 h 1133"/>
                <a:gd name="T22" fmla="*/ 269 w 496"/>
                <a:gd name="T23" fmla="*/ 263 h 1133"/>
                <a:gd name="T24" fmla="*/ 222 w 496"/>
                <a:gd name="T25" fmla="*/ 205 h 1133"/>
                <a:gd name="T26" fmla="*/ 170 w 496"/>
                <a:gd name="T27" fmla="*/ 151 h 1133"/>
                <a:gd name="T28" fmla="*/ 116 w 496"/>
                <a:gd name="T29" fmla="*/ 99 h 1133"/>
                <a:gd name="T30" fmla="*/ 60 w 496"/>
                <a:gd name="T31" fmla="*/ 48 h 1133"/>
                <a:gd name="T32" fmla="*/ 0 w 496"/>
                <a:gd name="T33" fmla="*/ 0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6" h="1133">
                  <a:moveTo>
                    <a:pt x="483" y="1132"/>
                  </a:moveTo>
                  <a:lnTo>
                    <a:pt x="492" y="1031"/>
                  </a:lnTo>
                  <a:lnTo>
                    <a:pt x="495" y="935"/>
                  </a:lnTo>
                  <a:lnTo>
                    <a:pt x="490" y="844"/>
                  </a:lnTo>
                  <a:lnTo>
                    <a:pt x="482" y="757"/>
                  </a:lnTo>
                  <a:lnTo>
                    <a:pt x="466" y="675"/>
                  </a:lnTo>
                  <a:lnTo>
                    <a:pt x="445" y="597"/>
                  </a:lnTo>
                  <a:lnTo>
                    <a:pt x="419" y="523"/>
                  </a:lnTo>
                  <a:lnTo>
                    <a:pt x="389" y="452"/>
                  </a:lnTo>
                  <a:lnTo>
                    <a:pt x="352" y="387"/>
                  </a:lnTo>
                  <a:lnTo>
                    <a:pt x="313" y="323"/>
                  </a:lnTo>
                  <a:lnTo>
                    <a:pt x="269" y="263"/>
                  </a:lnTo>
                  <a:lnTo>
                    <a:pt x="222" y="205"/>
                  </a:lnTo>
                  <a:lnTo>
                    <a:pt x="170" y="151"/>
                  </a:lnTo>
                  <a:lnTo>
                    <a:pt x="116" y="99"/>
                  </a:lnTo>
                  <a:lnTo>
                    <a:pt x="60" y="48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4" name="Freeform 88"/>
            <p:cNvSpPr>
              <a:spLocks/>
            </p:cNvSpPr>
            <p:nvPr/>
          </p:nvSpPr>
          <p:spPr bwMode="auto">
            <a:xfrm>
              <a:off x="1056" y="3163"/>
              <a:ext cx="496" cy="1133"/>
            </a:xfrm>
            <a:custGeom>
              <a:avLst/>
              <a:gdLst>
                <a:gd name="T0" fmla="*/ 13 w 496"/>
                <a:gd name="T1" fmla="*/ 1132 h 1133"/>
                <a:gd name="T2" fmla="*/ 3 w 496"/>
                <a:gd name="T3" fmla="*/ 1031 h 1133"/>
                <a:gd name="T4" fmla="*/ 0 w 496"/>
                <a:gd name="T5" fmla="*/ 935 h 1133"/>
                <a:gd name="T6" fmla="*/ 3 w 496"/>
                <a:gd name="T7" fmla="*/ 844 h 1133"/>
                <a:gd name="T8" fmla="*/ 13 w 496"/>
                <a:gd name="T9" fmla="*/ 757 h 1133"/>
                <a:gd name="T10" fmla="*/ 27 w 496"/>
                <a:gd name="T11" fmla="*/ 675 h 1133"/>
                <a:gd name="T12" fmla="*/ 48 w 496"/>
                <a:gd name="T13" fmla="*/ 597 h 1133"/>
                <a:gd name="T14" fmla="*/ 75 w 496"/>
                <a:gd name="T15" fmla="*/ 523 h 1133"/>
                <a:gd name="T16" fmla="*/ 106 w 496"/>
                <a:gd name="T17" fmla="*/ 452 h 1133"/>
                <a:gd name="T18" fmla="*/ 141 w 496"/>
                <a:gd name="T19" fmla="*/ 387 h 1133"/>
                <a:gd name="T20" fmla="*/ 180 w 496"/>
                <a:gd name="T21" fmla="*/ 323 h 1133"/>
                <a:gd name="T22" fmla="*/ 224 w 496"/>
                <a:gd name="T23" fmla="*/ 263 h 1133"/>
                <a:gd name="T24" fmla="*/ 272 w 496"/>
                <a:gd name="T25" fmla="*/ 205 h 1133"/>
                <a:gd name="T26" fmla="*/ 323 w 496"/>
                <a:gd name="T27" fmla="*/ 151 h 1133"/>
                <a:gd name="T28" fmla="*/ 377 w 496"/>
                <a:gd name="T29" fmla="*/ 99 h 1133"/>
                <a:gd name="T30" fmla="*/ 434 w 496"/>
                <a:gd name="T31" fmla="*/ 48 h 1133"/>
                <a:gd name="T32" fmla="*/ 495 w 496"/>
                <a:gd name="T33" fmla="*/ 0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6" h="1133">
                  <a:moveTo>
                    <a:pt x="13" y="1132"/>
                  </a:moveTo>
                  <a:lnTo>
                    <a:pt x="3" y="1031"/>
                  </a:lnTo>
                  <a:lnTo>
                    <a:pt x="0" y="935"/>
                  </a:lnTo>
                  <a:lnTo>
                    <a:pt x="3" y="844"/>
                  </a:lnTo>
                  <a:lnTo>
                    <a:pt x="13" y="757"/>
                  </a:lnTo>
                  <a:lnTo>
                    <a:pt x="27" y="675"/>
                  </a:lnTo>
                  <a:lnTo>
                    <a:pt x="48" y="597"/>
                  </a:lnTo>
                  <a:lnTo>
                    <a:pt x="75" y="523"/>
                  </a:lnTo>
                  <a:lnTo>
                    <a:pt x="106" y="452"/>
                  </a:lnTo>
                  <a:lnTo>
                    <a:pt x="141" y="387"/>
                  </a:lnTo>
                  <a:lnTo>
                    <a:pt x="180" y="323"/>
                  </a:lnTo>
                  <a:lnTo>
                    <a:pt x="224" y="263"/>
                  </a:lnTo>
                  <a:lnTo>
                    <a:pt x="272" y="205"/>
                  </a:lnTo>
                  <a:lnTo>
                    <a:pt x="323" y="151"/>
                  </a:lnTo>
                  <a:lnTo>
                    <a:pt x="377" y="99"/>
                  </a:lnTo>
                  <a:lnTo>
                    <a:pt x="434" y="48"/>
                  </a:lnTo>
                  <a:lnTo>
                    <a:pt x="495" y="0"/>
                  </a:lnTo>
                </a:path>
              </a:pathLst>
            </a:custGeom>
            <a:no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5" name="Freeform 89"/>
            <p:cNvSpPr>
              <a:spLocks/>
            </p:cNvSpPr>
            <p:nvPr/>
          </p:nvSpPr>
          <p:spPr bwMode="auto">
            <a:xfrm>
              <a:off x="1992" y="3918"/>
              <a:ext cx="189" cy="189"/>
            </a:xfrm>
            <a:custGeom>
              <a:avLst/>
              <a:gdLst>
                <a:gd name="T0" fmla="*/ 0 w 189"/>
                <a:gd name="T1" fmla="*/ 188 h 189"/>
                <a:gd name="T2" fmla="*/ 0 w 189"/>
                <a:gd name="T3" fmla="*/ 170 h 189"/>
                <a:gd name="T4" fmla="*/ 3 w 189"/>
                <a:gd name="T5" fmla="*/ 151 h 189"/>
                <a:gd name="T6" fmla="*/ 7 w 189"/>
                <a:gd name="T7" fmla="*/ 134 h 189"/>
                <a:gd name="T8" fmla="*/ 14 w 189"/>
                <a:gd name="T9" fmla="*/ 116 h 189"/>
                <a:gd name="T10" fmla="*/ 22 w 189"/>
                <a:gd name="T11" fmla="*/ 100 h 189"/>
                <a:gd name="T12" fmla="*/ 31 w 189"/>
                <a:gd name="T13" fmla="*/ 84 h 189"/>
                <a:gd name="T14" fmla="*/ 42 w 189"/>
                <a:gd name="T15" fmla="*/ 69 h 189"/>
                <a:gd name="T16" fmla="*/ 54 w 189"/>
                <a:gd name="T17" fmla="*/ 56 h 189"/>
                <a:gd name="T18" fmla="*/ 67 w 189"/>
                <a:gd name="T19" fmla="*/ 44 h 189"/>
                <a:gd name="T20" fmla="*/ 82 w 189"/>
                <a:gd name="T21" fmla="*/ 33 h 189"/>
                <a:gd name="T22" fmla="*/ 97 w 189"/>
                <a:gd name="T23" fmla="*/ 24 h 189"/>
                <a:gd name="T24" fmla="*/ 114 w 189"/>
                <a:gd name="T25" fmla="*/ 15 h 189"/>
                <a:gd name="T26" fmla="*/ 131 w 189"/>
                <a:gd name="T27" fmla="*/ 9 h 189"/>
                <a:gd name="T28" fmla="*/ 150 w 189"/>
                <a:gd name="T29" fmla="*/ 4 h 189"/>
                <a:gd name="T30" fmla="*/ 169 w 189"/>
                <a:gd name="T31" fmla="*/ 1 h 189"/>
                <a:gd name="T32" fmla="*/ 188 w 189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189">
                  <a:moveTo>
                    <a:pt x="0" y="188"/>
                  </a:moveTo>
                  <a:lnTo>
                    <a:pt x="0" y="170"/>
                  </a:lnTo>
                  <a:lnTo>
                    <a:pt x="3" y="151"/>
                  </a:lnTo>
                  <a:lnTo>
                    <a:pt x="7" y="134"/>
                  </a:lnTo>
                  <a:lnTo>
                    <a:pt x="14" y="116"/>
                  </a:lnTo>
                  <a:lnTo>
                    <a:pt x="22" y="100"/>
                  </a:lnTo>
                  <a:lnTo>
                    <a:pt x="31" y="84"/>
                  </a:lnTo>
                  <a:lnTo>
                    <a:pt x="42" y="69"/>
                  </a:lnTo>
                  <a:lnTo>
                    <a:pt x="54" y="56"/>
                  </a:lnTo>
                  <a:lnTo>
                    <a:pt x="67" y="44"/>
                  </a:lnTo>
                  <a:lnTo>
                    <a:pt x="82" y="33"/>
                  </a:lnTo>
                  <a:lnTo>
                    <a:pt x="97" y="24"/>
                  </a:lnTo>
                  <a:lnTo>
                    <a:pt x="114" y="15"/>
                  </a:lnTo>
                  <a:lnTo>
                    <a:pt x="131" y="9"/>
                  </a:lnTo>
                  <a:lnTo>
                    <a:pt x="150" y="4"/>
                  </a:lnTo>
                  <a:lnTo>
                    <a:pt x="169" y="1"/>
                  </a:lnTo>
                  <a:lnTo>
                    <a:pt x="188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6" name="Freeform 90"/>
            <p:cNvSpPr>
              <a:spLocks/>
            </p:cNvSpPr>
            <p:nvPr/>
          </p:nvSpPr>
          <p:spPr bwMode="auto">
            <a:xfrm>
              <a:off x="2180" y="3918"/>
              <a:ext cx="190" cy="189"/>
            </a:xfrm>
            <a:custGeom>
              <a:avLst/>
              <a:gdLst>
                <a:gd name="T0" fmla="*/ 0 w 190"/>
                <a:gd name="T1" fmla="*/ 0 h 189"/>
                <a:gd name="T2" fmla="*/ 19 w 190"/>
                <a:gd name="T3" fmla="*/ 1 h 189"/>
                <a:gd name="T4" fmla="*/ 38 w 190"/>
                <a:gd name="T5" fmla="*/ 4 h 189"/>
                <a:gd name="T6" fmla="*/ 56 w 190"/>
                <a:gd name="T7" fmla="*/ 9 h 189"/>
                <a:gd name="T8" fmla="*/ 74 w 190"/>
                <a:gd name="T9" fmla="*/ 15 h 189"/>
                <a:gd name="T10" fmla="*/ 89 w 190"/>
                <a:gd name="T11" fmla="*/ 24 h 189"/>
                <a:gd name="T12" fmla="*/ 105 w 190"/>
                <a:gd name="T13" fmla="*/ 33 h 189"/>
                <a:gd name="T14" fmla="*/ 119 w 190"/>
                <a:gd name="T15" fmla="*/ 44 h 189"/>
                <a:gd name="T16" fmla="*/ 134 w 190"/>
                <a:gd name="T17" fmla="*/ 56 h 189"/>
                <a:gd name="T18" fmla="*/ 145 w 190"/>
                <a:gd name="T19" fmla="*/ 69 h 189"/>
                <a:gd name="T20" fmla="*/ 156 w 190"/>
                <a:gd name="T21" fmla="*/ 84 h 189"/>
                <a:gd name="T22" fmla="*/ 165 w 190"/>
                <a:gd name="T23" fmla="*/ 100 h 189"/>
                <a:gd name="T24" fmla="*/ 174 w 190"/>
                <a:gd name="T25" fmla="*/ 116 h 189"/>
                <a:gd name="T26" fmla="*/ 180 w 190"/>
                <a:gd name="T27" fmla="*/ 134 h 189"/>
                <a:gd name="T28" fmla="*/ 185 w 190"/>
                <a:gd name="T29" fmla="*/ 151 h 189"/>
                <a:gd name="T30" fmla="*/ 188 w 190"/>
                <a:gd name="T31" fmla="*/ 170 h 189"/>
                <a:gd name="T32" fmla="*/ 189 w 190"/>
                <a:gd name="T33" fmla="*/ 18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89">
                  <a:moveTo>
                    <a:pt x="0" y="0"/>
                  </a:moveTo>
                  <a:lnTo>
                    <a:pt x="19" y="1"/>
                  </a:lnTo>
                  <a:lnTo>
                    <a:pt x="38" y="4"/>
                  </a:lnTo>
                  <a:lnTo>
                    <a:pt x="56" y="9"/>
                  </a:lnTo>
                  <a:lnTo>
                    <a:pt x="74" y="15"/>
                  </a:lnTo>
                  <a:lnTo>
                    <a:pt x="89" y="24"/>
                  </a:lnTo>
                  <a:lnTo>
                    <a:pt x="105" y="33"/>
                  </a:lnTo>
                  <a:lnTo>
                    <a:pt x="119" y="44"/>
                  </a:lnTo>
                  <a:lnTo>
                    <a:pt x="134" y="56"/>
                  </a:lnTo>
                  <a:lnTo>
                    <a:pt x="145" y="69"/>
                  </a:lnTo>
                  <a:lnTo>
                    <a:pt x="156" y="84"/>
                  </a:lnTo>
                  <a:lnTo>
                    <a:pt x="165" y="100"/>
                  </a:lnTo>
                  <a:lnTo>
                    <a:pt x="174" y="116"/>
                  </a:lnTo>
                  <a:lnTo>
                    <a:pt x="180" y="134"/>
                  </a:lnTo>
                  <a:lnTo>
                    <a:pt x="185" y="151"/>
                  </a:lnTo>
                  <a:lnTo>
                    <a:pt x="188" y="170"/>
                  </a:lnTo>
                  <a:lnTo>
                    <a:pt x="189" y="188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7" name="Freeform 91"/>
            <p:cNvSpPr>
              <a:spLocks/>
            </p:cNvSpPr>
            <p:nvPr/>
          </p:nvSpPr>
          <p:spPr bwMode="auto">
            <a:xfrm>
              <a:off x="2180" y="4106"/>
              <a:ext cx="190" cy="190"/>
            </a:xfrm>
            <a:custGeom>
              <a:avLst/>
              <a:gdLst>
                <a:gd name="T0" fmla="*/ 189 w 190"/>
                <a:gd name="T1" fmla="*/ 0 h 190"/>
                <a:gd name="T2" fmla="*/ 188 w 190"/>
                <a:gd name="T3" fmla="*/ 21 h 190"/>
                <a:gd name="T4" fmla="*/ 185 w 190"/>
                <a:gd name="T5" fmla="*/ 39 h 190"/>
                <a:gd name="T6" fmla="*/ 180 w 190"/>
                <a:gd name="T7" fmla="*/ 57 h 190"/>
                <a:gd name="T8" fmla="*/ 174 w 190"/>
                <a:gd name="T9" fmla="*/ 75 h 190"/>
                <a:gd name="T10" fmla="*/ 165 w 190"/>
                <a:gd name="T11" fmla="*/ 92 h 190"/>
                <a:gd name="T12" fmla="*/ 156 w 190"/>
                <a:gd name="T13" fmla="*/ 107 h 190"/>
                <a:gd name="T14" fmla="*/ 145 w 190"/>
                <a:gd name="T15" fmla="*/ 121 h 190"/>
                <a:gd name="T16" fmla="*/ 134 w 190"/>
                <a:gd name="T17" fmla="*/ 135 h 190"/>
                <a:gd name="T18" fmla="*/ 119 w 190"/>
                <a:gd name="T19" fmla="*/ 147 h 190"/>
                <a:gd name="T20" fmla="*/ 105 w 190"/>
                <a:gd name="T21" fmla="*/ 158 h 190"/>
                <a:gd name="T22" fmla="*/ 89 w 190"/>
                <a:gd name="T23" fmla="*/ 167 h 190"/>
                <a:gd name="T24" fmla="*/ 74 w 190"/>
                <a:gd name="T25" fmla="*/ 175 h 190"/>
                <a:gd name="T26" fmla="*/ 56 w 190"/>
                <a:gd name="T27" fmla="*/ 182 h 190"/>
                <a:gd name="T28" fmla="*/ 38 w 190"/>
                <a:gd name="T29" fmla="*/ 186 h 190"/>
                <a:gd name="T30" fmla="*/ 19 w 190"/>
                <a:gd name="T31" fmla="*/ 189 h 190"/>
                <a:gd name="T32" fmla="*/ 0 w 190"/>
                <a:gd name="T33" fmla="*/ 189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190">
                  <a:moveTo>
                    <a:pt x="189" y="0"/>
                  </a:moveTo>
                  <a:lnTo>
                    <a:pt x="188" y="21"/>
                  </a:lnTo>
                  <a:lnTo>
                    <a:pt x="185" y="39"/>
                  </a:lnTo>
                  <a:lnTo>
                    <a:pt x="180" y="57"/>
                  </a:lnTo>
                  <a:lnTo>
                    <a:pt x="174" y="75"/>
                  </a:lnTo>
                  <a:lnTo>
                    <a:pt x="165" y="92"/>
                  </a:lnTo>
                  <a:lnTo>
                    <a:pt x="156" y="107"/>
                  </a:lnTo>
                  <a:lnTo>
                    <a:pt x="145" y="121"/>
                  </a:lnTo>
                  <a:lnTo>
                    <a:pt x="134" y="135"/>
                  </a:lnTo>
                  <a:lnTo>
                    <a:pt x="119" y="147"/>
                  </a:lnTo>
                  <a:lnTo>
                    <a:pt x="105" y="158"/>
                  </a:lnTo>
                  <a:lnTo>
                    <a:pt x="89" y="167"/>
                  </a:lnTo>
                  <a:lnTo>
                    <a:pt x="74" y="175"/>
                  </a:lnTo>
                  <a:lnTo>
                    <a:pt x="56" y="182"/>
                  </a:lnTo>
                  <a:lnTo>
                    <a:pt x="38" y="186"/>
                  </a:lnTo>
                  <a:lnTo>
                    <a:pt x="19" y="189"/>
                  </a:lnTo>
                  <a:lnTo>
                    <a:pt x="0" y="189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8" name="Freeform 92"/>
            <p:cNvSpPr>
              <a:spLocks/>
            </p:cNvSpPr>
            <p:nvPr/>
          </p:nvSpPr>
          <p:spPr bwMode="auto">
            <a:xfrm>
              <a:off x="1992" y="4106"/>
              <a:ext cx="189" cy="190"/>
            </a:xfrm>
            <a:custGeom>
              <a:avLst/>
              <a:gdLst>
                <a:gd name="T0" fmla="*/ 188 w 189"/>
                <a:gd name="T1" fmla="*/ 189 h 190"/>
                <a:gd name="T2" fmla="*/ 169 w 189"/>
                <a:gd name="T3" fmla="*/ 189 h 190"/>
                <a:gd name="T4" fmla="*/ 150 w 189"/>
                <a:gd name="T5" fmla="*/ 186 h 190"/>
                <a:gd name="T6" fmla="*/ 131 w 189"/>
                <a:gd name="T7" fmla="*/ 182 h 190"/>
                <a:gd name="T8" fmla="*/ 114 w 189"/>
                <a:gd name="T9" fmla="*/ 175 h 190"/>
                <a:gd name="T10" fmla="*/ 97 w 189"/>
                <a:gd name="T11" fmla="*/ 167 h 190"/>
                <a:gd name="T12" fmla="*/ 82 w 189"/>
                <a:gd name="T13" fmla="*/ 158 h 190"/>
                <a:gd name="T14" fmla="*/ 67 w 189"/>
                <a:gd name="T15" fmla="*/ 147 h 190"/>
                <a:gd name="T16" fmla="*/ 54 w 189"/>
                <a:gd name="T17" fmla="*/ 135 h 190"/>
                <a:gd name="T18" fmla="*/ 42 w 189"/>
                <a:gd name="T19" fmla="*/ 121 h 190"/>
                <a:gd name="T20" fmla="*/ 31 w 189"/>
                <a:gd name="T21" fmla="*/ 107 h 190"/>
                <a:gd name="T22" fmla="*/ 22 w 189"/>
                <a:gd name="T23" fmla="*/ 92 h 190"/>
                <a:gd name="T24" fmla="*/ 14 w 189"/>
                <a:gd name="T25" fmla="*/ 75 h 190"/>
                <a:gd name="T26" fmla="*/ 7 w 189"/>
                <a:gd name="T27" fmla="*/ 57 h 190"/>
                <a:gd name="T28" fmla="*/ 3 w 189"/>
                <a:gd name="T29" fmla="*/ 39 h 190"/>
                <a:gd name="T30" fmla="*/ 0 w 189"/>
                <a:gd name="T31" fmla="*/ 21 h 190"/>
                <a:gd name="T32" fmla="*/ 0 w 189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190">
                  <a:moveTo>
                    <a:pt x="188" y="189"/>
                  </a:moveTo>
                  <a:lnTo>
                    <a:pt x="169" y="189"/>
                  </a:lnTo>
                  <a:lnTo>
                    <a:pt x="150" y="186"/>
                  </a:lnTo>
                  <a:lnTo>
                    <a:pt x="131" y="182"/>
                  </a:lnTo>
                  <a:lnTo>
                    <a:pt x="114" y="175"/>
                  </a:lnTo>
                  <a:lnTo>
                    <a:pt x="97" y="167"/>
                  </a:lnTo>
                  <a:lnTo>
                    <a:pt x="82" y="158"/>
                  </a:lnTo>
                  <a:lnTo>
                    <a:pt x="67" y="147"/>
                  </a:lnTo>
                  <a:lnTo>
                    <a:pt x="54" y="135"/>
                  </a:lnTo>
                  <a:lnTo>
                    <a:pt x="42" y="121"/>
                  </a:lnTo>
                  <a:lnTo>
                    <a:pt x="31" y="107"/>
                  </a:lnTo>
                  <a:lnTo>
                    <a:pt x="22" y="92"/>
                  </a:lnTo>
                  <a:lnTo>
                    <a:pt x="14" y="75"/>
                  </a:lnTo>
                  <a:lnTo>
                    <a:pt x="7" y="57"/>
                  </a:lnTo>
                  <a:lnTo>
                    <a:pt x="3" y="39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49" name="Line 93"/>
            <p:cNvSpPr>
              <a:spLocks noChangeShapeType="1"/>
            </p:cNvSpPr>
            <p:nvPr/>
          </p:nvSpPr>
          <p:spPr bwMode="auto">
            <a:xfrm>
              <a:off x="1992" y="4106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0" name="Freeform 94"/>
            <p:cNvSpPr>
              <a:spLocks/>
            </p:cNvSpPr>
            <p:nvPr/>
          </p:nvSpPr>
          <p:spPr bwMode="auto">
            <a:xfrm>
              <a:off x="2180" y="3729"/>
              <a:ext cx="375" cy="567"/>
            </a:xfrm>
            <a:custGeom>
              <a:avLst/>
              <a:gdLst>
                <a:gd name="T0" fmla="*/ 326 w 375"/>
                <a:gd name="T1" fmla="*/ 566 h 567"/>
                <a:gd name="T2" fmla="*/ 350 w 375"/>
                <a:gd name="T3" fmla="*/ 508 h 567"/>
                <a:gd name="T4" fmla="*/ 367 w 375"/>
                <a:gd name="T5" fmla="*/ 451 h 567"/>
                <a:gd name="T6" fmla="*/ 374 w 375"/>
                <a:gd name="T7" fmla="*/ 396 h 567"/>
                <a:gd name="T8" fmla="*/ 374 w 375"/>
                <a:gd name="T9" fmla="*/ 343 h 567"/>
                <a:gd name="T10" fmla="*/ 367 w 375"/>
                <a:gd name="T11" fmla="*/ 294 h 567"/>
                <a:gd name="T12" fmla="*/ 353 w 375"/>
                <a:gd name="T13" fmla="*/ 247 h 567"/>
                <a:gd name="T14" fmla="*/ 333 w 375"/>
                <a:gd name="T15" fmla="*/ 204 h 567"/>
                <a:gd name="T16" fmla="*/ 308 w 375"/>
                <a:gd name="T17" fmla="*/ 163 h 567"/>
                <a:gd name="T18" fmla="*/ 278 w 375"/>
                <a:gd name="T19" fmla="*/ 127 h 567"/>
                <a:gd name="T20" fmla="*/ 244 w 375"/>
                <a:gd name="T21" fmla="*/ 95 h 567"/>
                <a:gd name="T22" fmla="*/ 207 w 375"/>
                <a:gd name="T23" fmla="*/ 68 h 567"/>
                <a:gd name="T24" fmla="*/ 169 w 375"/>
                <a:gd name="T25" fmla="*/ 44 h 567"/>
                <a:gd name="T26" fmla="*/ 127 w 375"/>
                <a:gd name="T27" fmla="*/ 25 h 567"/>
                <a:gd name="T28" fmla="*/ 85 w 375"/>
                <a:gd name="T29" fmla="*/ 11 h 567"/>
                <a:gd name="T30" fmla="*/ 42 w 375"/>
                <a:gd name="T31" fmla="*/ 3 h 567"/>
                <a:gd name="T32" fmla="*/ 0 w 375"/>
                <a:gd name="T33" fmla="*/ 0 h 5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5" h="567">
                  <a:moveTo>
                    <a:pt x="326" y="566"/>
                  </a:moveTo>
                  <a:lnTo>
                    <a:pt x="350" y="508"/>
                  </a:lnTo>
                  <a:lnTo>
                    <a:pt x="367" y="451"/>
                  </a:lnTo>
                  <a:lnTo>
                    <a:pt x="374" y="396"/>
                  </a:lnTo>
                  <a:lnTo>
                    <a:pt x="374" y="343"/>
                  </a:lnTo>
                  <a:lnTo>
                    <a:pt x="367" y="294"/>
                  </a:lnTo>
                  <a:lnTo>
                    <a:pt x="353" y="247"/>
                  </a:lnTo>
                  <a:lnTo>
                    <a:pt x="333" y="204"/>
                  </a:lnTo>
                  <a:lnTo>
                    <a:pt x="308" y="163"/>
                  </a:lnTo>
                  <a:lnTo>
                    <a:pt x="278" y="127"/>
                  </a:lnTo>
                  <a:lnTo>
                    <a:pt x="244" y="95"/>
                  </a:lnTo>
                  <a:lnTo>
                    <a:pt x="207" y="68"/>
                  </a:lnTo>
                  <a:lnTo>
                    <a:pt x="169" y="44"/>
                  </a:lnTo>
                  <a:lnTo>
                    <a:pt x="127" y="25"/>
                  </a:lnTo>
                  <a:lnTo>
                    <a:pt x="85" y="11"/>
                  </a:lnTo>
                  <a:lnTo>
                    <a:pt x="42" y="3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1" name="Freeform 95"/>
            <p:cNvSpPr>
              <a:spLocks/>
            </p:cNvSpPr>
            <p:nvPr/>
          </p:nvSpPr>
          <p:spPr bwMode="auto">
            <a:xfrm>
              <a:off x="1804" y="3729"/>
              <a:ext cx="377" cy="567"/>
            </a:xfrm>
            <a:custGeom>
              <a:avLst/>
              <a:gdLst>
                <a:gd name="T0" fmla="*/ 376 w 377"/>
                <a:gd name="T1" fmla="*/ 0 h 567"/>
                <a:gd name="T2" fmla="*/ 326 w 377"/>
                <a:gd name="T3" fmla="*/ 4 h 567"/>
                <a:gd name="T4" fmla="*/ 278 w 377"/>
                <a:gd name="T5" fmla="*/ 13 h 567"/>
                <a:gd name="T6" fmla="*/ 232 w 377"/>
                <a:gd name="T7" fmla="*/ 29 h 567"/>
                <a:gd name="T8" fmla="*/ 191 w 377"/>
                <a:gd name="T9" fmla="*/ 49 h 567"/>
                <a:gd name="T10" fmla="*/ 151 w 377"/>
                <a:gd name="T11" fmla="*/ 75 h 567"/>
                <a:gd name="T12" fmla="*/ 115 w 377"/>
                <a:gd name="T13" fmla="*/ 105 h 567"/>
                <a:gd name="T14" fmla="*/ 83 w 377"/>
                <a:gd name="T15" fmla="*/ 140 h 567"/>
                <a:gd name="T16" fmla="*/ 56 w 377"/>
                <a:gd name="T17" fmla="*/ 177 h 567"/>
                <a:gd name="T18" fmla="*/ 33 w 377"/>
                <a:gd name="T19" fmla="*/ 219 h 567"/>
                <a:gd name="T20" fmla="*/ 16 w 377"/>
                <a:gd name="T21" fmla="*/ 263 h 567"/>
                <a:gd name="T22" fmla="*/ 4 w 377"/>
                <a:gd name="T23" fmla="*/ 310 h 567"/>
                <a:gd name="T24" fmla="*/ 0 w 377"/>
                <a:gd name="T25" fmla="*/ 359 h 567"/>
                <a:gd name="T26" fmla="*/ 1 w 377"/>
                <a:gd name="T27" fmla="*/ 410 h 567"/>
                <a:gd name="T28" fmla="*/ 10 w 377"/>
                <a:gd name="T29" fmla="*/ 461 h 567"/>
                <a:gd name="T30" fmla="*/ 26 w 377"/>
                <a:gd name="T31" fmla="*/ 514 h 567"/>
                <a:gd name="T32" fmla="*/ 51 w 377"/>
                <a:gd name="T33" fmla="*/ 566 h 5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7" h="567">
                  <a:moveTo>
                    <a:pt x="376" y="0"/>
                  </a:moveTo>
                  <a:lnTo>
                    <a:pt x="326" y="4"/>
                  </a:lnTo>
                  <a:lnTo>
                    <a:pt x="278" y="13"/>
                  </a:lnTo>
                  <a:lnTo>
                    <a:pt x="232" y="29"/>
                  </a:lnTo>
                  <a:lnTo>
                    <a:pt x="191" y="49"/>
                  </a:lnTo>
                  <a:lnTo>
                    <a:pt x="151" y="75"/>
                  </a:lnTo>
                  <a:lnTo>
                    <a:pt x="115" y="105"/>
                  </a:lnTo>
                  <a:lnTo>
                    <a:pt x="83" y="140"/>
                  </a:lnTo>
                  <a:lnTo>
                    <a:pt x="56" y="177"/>
                  </a:lnTo>
                  <a:lnTo>
                    <a:pt x="33" y="219"/>
                  </a:lnTo>
                  <a:lnTo>
                    <a:pt x="16" y="263"/>
                  </a:lnTo>
                  <a:lnTo>
                    <a:pt x="4" y="310"/>
                  </a:lnTo>
                  <a:lnTo>
                    <a:pt x="0" y="359"/>
                  </a:lnTo>
                  <a:lnTo>
                    <a:pt x="1" y="410"/>
                  </a:lnTo>
                  <a:lnTo>
                    <a:pt x="10" y="461"/>
                  </a:lnTo>
                  <a:lnTo>
                    <a:pt x="26" y="514"/>
                  </a:lnTo>
                  <a:lnTo>
                    <a:pt x="51" y="566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2" name="Freeform 96"/>
            <p:cNvSpPr>
              <a:spLocks/>
            </p:cNvSpPr>
            <p:nvPr/>
          </p:nvSpPr>
          <p:spPr bwMode="auto">
            <a:xfrm>
              <a:off x="2180" y="3540"/>
              <a:ext cx="574" cy="756"/>
            </a:xfrm>
            <a:custGeom>
              <a:avLst/>
              <a:gdLst>
                <a:gd name="T0" fmla="*/ 541 w 574"/>
                <a:gd name="T1" fmla="*/ 755 h 756"/>
                <a:gd name="T2" fmla="*/ 561 w 574"/>
                <a:gd name="T3" fmla="*/ 686 h 756"/>
                <a:gd name="T4" fmla="*/ 571 w 574"/>
                <a:gd name="T5" fmla="*/ 616 h 756"/>
                <a:gd name="T6" fmla="*/ 573 w 574"/>
                <a:gd name="T7" fmla="*/ 546 h 756"/>
                <a:gd name="T8" fmla="*/ 566 w 574"/>
                <a:gd name="T9" fmla="*/ 478 h 756"/>
                <a:gd name="T10" fmla="*/ 551 w 574"/>
                <a:gd name="T11" fmla="*/ 413 h 756"/>
                <a:gd name="T12" fmla="*/ 528 w 574"/>
                <a:gd name="T13" fmla="*/ 351 h 756"/>
                <a:gd name="T14" fmla="*/ 498 w 574"/>
                <a:gd name="T15" fmla="*/ 292 h 756"/>
                <a:gd name="T16" fmla="*/ 462 w 574"/>
                <a:gd name="T17" fmla="*/ 236 h 756"/>
                <a:gd name="T18" fmla="*/ 420 w 574"/>
                <a:gd name="T19" fmla="*/ 186 h 756"/>
                <a:gd name="T20" fmla="*/ 372 w 574"/>
                <a:gd name="T21" fmla="*/ 140 h 756"/>
                <a:gd name="T22" fmla="*/ 319 w 574"/>
                <a:gd name="T23" fmla="*/ 100 h 756"/>
                <a:gd name="T24" fmla="*/ 262 w 574"/>
                <a:gd name="T25" fmla="*/ 66 h 756"/>
                <a:gd name="T26" fmla="*/ 201 w 574"/>
                <a:gd name="T27" fmla="*/ 39 h 756"/>
                <a:gd name="T28" fmla="*/ 137 w 574"/>
                <a:gd name="T29" fmla="*/ 18 h 756"/>
                <a:gd name="T30" fmla="*/ 69 w 574"/>
                <a:gd name="T31" fmla="*/ 5 h 756"/>
                <a:gd name="T32" fmla="*/ 0 w 574"/>
                <a:gd name="T33" fmla="*/ 0 h 7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4" h="756">
                  <a:moveTo>
                    <a:pt x="541" y="755"/>
                  </a:moveTo>
                  <a:lnTo>
                    <a:pt x="561" y="686"/>
                  </a:lnTo>
                  <a:lnTo>
                    <a:pt x="571" y="616"/>
                  </a:lnTo>
                  <a:lnTo>
                    <a:pt x="573" y="546"/>
                  </a:lnTo>
                  <a:lnTo>
                    <a:pt x="566" y="478"/>
                  </a:lnTo>
                  <a:lnTo>
                    <a:pt x="551" y="413"/>
                  </a:lnTo>
                  <a:lnTo>
                    <a:pt x="528" y="351"/>
                  </a:lnTo>
                  <a:lnTo>
                    <a:pt x="498" y="292"/>
                  </a:lnTo>
                  <a:lnTo>
                    <a:pt x="462" y="236"/>
                  </a:lnTo>
                  <a:lnTo>
                    <a:pt x="420" y="186"/>
                  </a:lnTo>
                  <a:lnTo>
                    <a:pt x="372" y="140"/>
                  </a:lnTo>
                  <a:lnTo>
                    <a:pt x="319" y="100"/>
                  </a:lnTo>
                  <a:lnTo>
                    <a:pt x="262" y="66"/>
                  </a:lnTo>
                  <a:lnTo>
                    <a:pt x="201" y="39"/>
                  </a:lnTo>
                  <a:lnTo>
                    <a:pt x="137" y="18"/>
                  </a:lnTo>
                  <a:lnTo>
                    <a:pt x="69" y="5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3" name="Freeform 97"/>
            <p:cNvSpPr>
              <a:spLocks/>
            </p:cNvSpPr>
            <p:nvPr/>
          </p:nvSpPr>
          <p:spPr bwMode="auto">
            <a:xfrm>
              <a:off x="1616" y="3540"/>
              <a:ext cx="565" cy="756"/>
            </a:xfrm>
            <a:custGeom>
              <a:avLst/>
              <a:gdLst>
                <a:gd name="T0" fmla="*/ 564 w 565"/>
                <a:gd name="T1" fmla="*/ 0 h 756"/>
                <a:gd name="T2" fmla="*/ 498 w 565"/>
                <a:gd name="T3" fmla="*/ 5 h 756"/>
                <a:gd name="T4" fmla="*/ 433 w 565"/>
                <a:gd name="T5" fmla="*/ 16 h 756"/>
                <a:gd name="T6" fmla="*/ 371 w 565"/>
                <a:gd name="T7" fmla="*/ 35 h 756"/>
                <a:gd name="T8" fmla="*/ 312 w 565"/>
                <a:gd name="T9" fmla="*/ 61 h 756"/>
                <a:gd name="T10" fmla="*/ 256 w 565"/>
                <a:gd name="T11" fmla="*/ 93 h 756"/>
                <a:gd name="T12" fmla="*/ 204 w 565"/>
                <a:gd name="T13" fmla="*/ 131 h 756"/>
                <a:gd name="T14" fmla="*/ 157 w 565"/>
                <a:gd name="T15" fmla="*/ 174 h 756"/>
                <a:gd name="T16" fmla="*/ 116 w 565"/>
                <a:gd name="T17" fmla="*/ 223 h 756"/>
                <a:gd name="T18" fmla="*/ 78 w 565"/>
                <a:gd name="T19" fmla="*/ 277 h 756"/>
                <a:gd name="T20" fmla="*/ 48 w 565"/>
                <a:gd name="T21" fmla="*/ 335 h 756"/>
                <a:gd name="T22" fmla="*/ 24 w 565"/>
                <a:gd name="T23" fmla="*/ 398 h 756"/>
                <a:gd name="T24" fmla="*/ 9 w 565"/>
                <a:gd name="T25" fmla="*/ 463 h 756"/>
                <a:gd name="T26" fmla="*/ 0 w 565"/>
                <a:gd name="T27" fmla="*/ 532 h 756"/>
                <a:gd name="T28" fmla="*/ 0 w 565"/>
                <a:gd name="T29" fmla="*/ 604 h 756"/>
                <a:gd name="T30" fmla="*/ 10 w 565"/>
                <a:gd name="T31" fmla="*/ 679 h 756"/>
                <a:gd name="T32" fmla="*/ 29 w 565"/>
                <a:gd name="T33" fmla="*/ 755 h 7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5" h="756">
                  <a:moveTo>
                    <a:pt x="564" y="0"/>
                  </a:moveTo>
                  <a:lnTo>
                    <a:pt x="498" y="5"/>
                  </a:lnTo>
                  <a:lnTo>
                    <a:pt x="433" y="16"/>
                  </a:lnTo>
                  <a:lnTo>
                    <a:pt x="371" y="35"/>
                  </a:lnTo>
                  <a:lnTo>
                    <a:pt x="312" y="61"/>
                  </a:lnTo>
                  <a:lnTo>
                    <a:pt x="256" y="93"/>
                  </a:lnTo>
                  <a:lnTo>
                    <a:pt x="204" y="131"/>
                  </a:lnTo>
                  <a:lnTo>
                    <a:pt x="157" y="174"/>
                  </a:lnTo>
                  <a:lnTo>
                    <a:pt x="116" y="223"/>
                  </a:lnTo>
                  <a:lnTo>
                    <a:pt x="78" y="277"/>
                  </a:lnTo>
                  <a:lnTo>
                    <a:pt x="48" y="335"/>
                  </a:lnTo>
                  <a:lnTo>
                    <a:pt x="24" y="398"/>
                  </a:lnTo>
                  <a:lnTo>
                    <a:pt x="9" y="463"/>
                  </a:lnTo>
                  <a:lnTo>
                    <a:pt x="0" y="532"/>
                  </a:lnTo>
                  <a:lnTo>
                    <a:pt x="0" y="604"/>
                  </a:lnTo>
                  <a:lnTo>
                    <a:pt x="10" y="679"/>
                  </a:lnTo>
                  <a:lnTo>
                    <a:pt x="29" y="755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4" name="Freeform 98"/>
            <p:cNvSpPr>
              <a:spLocks/>
            </p:cNvSpPr>
            <p:nvPr/>
          </p:nvSpPr>
          <p:spPr bwMode="auto">
            <a:xfrm>
              <a:off x="2180" y="3351"/>
              <a:ext cx="758" cy="945"/>
            </a:xfrm>
            <a:custGeom>
              <a:avLst/>
              <a:gdLst>
                <a:gd name="T0" fmla="*/ 729 w 758"/>
                <a:gd name="T1" fmla="*/ 944 h 945"/>
                <a:gd name="T2" fmla="*/ 749 w 758"/>
                <a:gd name="T3" fmla="*/ 849 h 945"/>
                <a:gd name="T4" fmla="*/ 757 w 758"/>
                <a:gd name="T5" fmla="*/ 755 h 945"/>
                <a:gd name="T6" fmla="*/ 753 w 758"/>
                <a:gd name="T7" fmla="*/ 666 h 945"/>
                <a:gd name="T8" fmla="*/ 738 w 758"/>
                <a:gd name="T9" fmla="*/ 579 h 945"/>
                <a:gd name="T10" fmla="*/ 713 w 758"/>
                <a:gd name="T11" fmla="*/ 497 h 945"/>
                <a:gd name="T12" fmla="*/ 678 w 758"/>
                <a:gd name="T13" fmla="*/ 418 h 945"/>
                <a:gd name="T14" fmla="*/ 635 w 758"/>
                <a:gd name="T15" fmla="*/ 345 h 945"/>
                <a:gd name="T16" fmla="*/ 585 w 758"/>
                <a:gd name="T17" fmla="*/ 279 h 945"/>
                <a:gd name="T18" fmla="*/ 526 w 758"/>
                <a:gd name="T19" fmla="*/ 218 h 945"/>
                <a:gd name="T20" fmla="*/ 462 w 758"/>
                <a:gd name="T21" fmla="*/ 163 h 945"/>
                <a:gd name="T22" fmla="*/ 393 w 758"/>
                <a:gd name="T23" fmla="*/ 116 h 945"/>
                <a:gd name="T24" fmla="*/ 320 w 758"/>
                <a:gd name="T25" fmla="*/ 76 h 945"/>
                <a:gd name="T26" fmla="*/ 243 w 758"/>
                <a:gd name="T27" fmla="*/ 44 h 945"/>
                <a:gd name="T28" fmla="*/ 164 w 758"/>
                <a:gd name="T29" fmla="*/ 20 h 945"/>
                <a:gd name="T30" fmla="*/ 82 w 758"/>
                <a:gd name="T31" fmla="*/ 6 h 945"/>
                <a:gd name="T32" fmla="*/ 0 w 758"/>
                <a:gd name="T33" fmla="*/ 0 h 9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8" h="945">
                  <a:moveTo>
                    <a:pt x="729" y="944"/>
                  </a:moveTo>
                  <a:lnTo>
                    <a:pt x="749" y="849"/>
                  </a:lnTo>
                  <a:lnTo>
                    <a:pt x="757" y="755"/>
                  </a:lnTo>
                  <a:lnTo>
                    <a:pt x="753" y="666"/>
                  </a:lnTo>
                  <a:lnTo>
                    <a:pt x="738" y="579"/>
                  </a:lnTo>
                  <a:lnTo>
                    <a:pt x="713" y="497"/>
                  </a:lnTo>
                  <a:lnTo>
                    <a:pt x="678" y="418"/>
                  </a:lnTo>
                  <a:lnTo>
                    <a:pt x="635" y="345"/>
                  </a:lnTo>
                  <a:lnTo>
                    <a:pt x="585" y="279"/>
                  </a:lnTo>
                  <a:lnTo>
                    <a:pt x="526" y="218"/>
                  </a:lnTo>
                  <a:lnTo>
                    <a:pt x="462" y="163"/>
                  </a:lnTo>
                  <a:lnTo>
                    <a:pt x="393" y="116"/>
                  </a:lnTo>
                  <a:lnTo>
                    <a:pt x="320" y="76"/>
                  </a:lnTo>
                  <a:lnTo>
                    <a:pt x="243" y="44"/>
                  </a:lnTo>
                  <a:lnTo>
                    <a:pt x="164" y="20"/>
                  </a:lnTo>
                  <a:lnTo>
                    <a:pt x="82" y="6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5" name="Freeform 99"/>
            <p:cNvSpPr>
              <a:spLocks/>
            </p:cNvSpPr>
            <p:nvPr/>
          </p:nvSpPr>
          <p:spPr bwMode="auto">
            <a:xfrm>
              <a:off x="1427" y="3351"/>
              <a:ext cx="754" cy="945"/>
            </a:xfrm>
            <a:custGeom>
              <a:avLst/>
              <a:gdLst>
                <a:gd name="T0" fmla="*/ 753 w 754"/>
                <a:gd name="T1" fmla="*/ 0 h 945"/>
                <a:gd name="T2" fmla="*/ 670 w 754"/>
                <a:gd name="T3" fmla="*/ 6 h 945"/>
                <a:gd name="T4" fmla="*/ 589 w 754"/>
                <a:gd name="T5" fmla="*/ 19 h 945"/>
                <a:gd name="T6" fmla="*/ 509 w 754"/>
                <a:gd name="T7" fmla="*/ 43 h 945"/>
                <a:gd name="T8" fmla="*/ 432 w 754"/>
                <a:gd name="T9" fmla="*/ 74 h 945"/>
                <a:gd name="T10" fmla="*/ 359 w 754"/>
                <a:gd name="T11" fmla="*/ 114 h 945"/>
                <a:gd name="T12" fmla="*/ 291 w 754"/>
                <a:gd name="T13" fmla="*/ 160 h 945"/>
                <a:gd name="T14" fmla="*/ 228 w 754"/>
                <a:gd name="T15" fmla="*/ 214 h 945"/>
                <a:gd name="T16" fmla="*/ 172 w 754"/>
                <a:gd name="T17" fmla="*/ 274 h 945"/>
                <a:gd name="T18" fmla="*/ 121 w 754"/>
                <a:gd name="T19" fmla="*/ 341 h 945"/>
                <a:gd name="T20" fmla="*/ 79 w 754"/>
                <a:gd name="T21" fmla="*/ 414 h 945"/>
                <a:gd name="T22" fmla="*/ 44 w 754"/>
                <a:gd name="T23" fmla="*/ 492 h 945"/>
                <a:gd name="T24" fmla="*/ 20 w 754"/>
                <a:gd name="T25" fmla="*/ 574 h 945"/>
                <a:gd name="T26" fmla="*/ 4 w 754"/>
                <a:gd name="T27" fmla="*/ 662 h 945"/>
                <a:gd name="T28" fmla="*/ 0 w 754"/>
                <a:gd name="T29" fmla="*/ 752 h 945"/>
                <a:gd name="T30" fmla="*/ 6 w 754"/>
                <a:gd name="T31" fmla="*/ 847 h 945"/>
                <a:gd name="T32" fmla="*/ 25 w 754"/>
                <a:gd name="T33" fmla="*/ 944 h 9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4" h="945">
                  <a:moveTo>
                    <a:pt x="753" y="0"/>
                  </a:moveTo>
                  <a:lnTo>
                    <a:pt x="670" y="6"/>
                  </a:lnTo>
                  <a:lnTo>
                    <a:pt x="589" y="19"/>
                  </a:lnTo>
                  <a:lnTo>
                    <a:pt x="509" y="43"/>
                  </a:lnTo>
                  <a:lnTo>
                    <a:pt x="432" y="74"/>
                  </a:lnTo>
                  <a:lnTo>
                    <a:pt x="359" y="114"/>
                  </a:lnTo>
                  <a:lnTo>
                    <a:pt x="291" y="160"/>
                  </a:lnTo>
                  <a:lnTo>
                    <a:pt x="228" y="214"/>
                  </a:lnTo>
                  <a:lnTo>
                    <a:pt x="172" y="274"/>
                  </a:lnTo>
                  <a:lnTo>
                    <a:pt x="121" y="341"/>
                  </a:lnTo>
                  <a:lnTo>
                    <a:pt x="79" y="414"/>
                  </a:lnTo>
                  <a:lnTo>
                    <a:pt x="44" y="492"/>
                  </a:lnTo>
                  <a:lnTo>
                    <a:pt x="20" y="574"/>
                  </a:lnTo>
                  <a:lnTo>
                    <a:pt x="4" y="662"/>
                  </a:lnTo>
                  <a:lnTo>
                    <a:pt x="0" y="752"/>
                  </a:lnTo>
                  <a:lnTo>
                    <a:pt x="6" y="847"/>
                  </a:lnTo>
                  <a:lnTo>
                    <a:pt x="25" y="944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6" name="Freeform 100"/>
            <p:cNvSpPr>
              <a:spLocks/>
            </p:cNvSpPr>
            <p:nvPr/>
          </p:nvSpPr>
          <p:spPr bwMode="auto">
            <a:xfrm>
              <a:off x="2180" y="3163"/>
              <a:ext cx="943" cy="1133"/>
            </a:xfrm>
            <a:custGeom>
              <a:avLst/>
              <a:gdLst>
                <a:gd name="T0" fmla="*/ 923 w 943"/>
                <a:gd name="T1" fmla="*/ 1132 h 1133"/>
                <a:gd name="T2" fmla="*/ 939 w 943"/>
                <a:gd name="T3" fmla="*/ 1015 h 1133"/>
                <a:gd name="T4" fmla="*/ 942 w 943"/>
                <a:gd name="T5" fmla="*/ 901 h 1133"/>
                <a:gd name="T6" fmla="*/ 931 w 943"/>
                <a:gd name="T7" fmla="*/ 791 h 1133"/>
                <a:gd name="T8" fmla="*/ 909 w 943"/>
                <a:gd name="T9" fmla="*/ 686 h 1133"/>
                <a:gd name="T10" fmla="*/ 874 w 943"/>
                <a:gd name="T11" fmla="*/ 588 h 1133"/>
                <a:gd name="T12" fmla="*/ 831 w 943"/>
                <a:gd name="T13" fmla="*/ 493 h 1133"/>
                <a:gd name="T14" fmla="*/ 777 w 943"/>
                <a:gd name="T15" fmla="*/ 407 h 1133"/>
                <a:gd name="T16" fmla="*/ 715 w 943"/>
                <a:gd name="T17" fmla="*/ 326 h 1133"/>
                <a:gd name="T18" fmla="*/ 644 w 943"/>
                <a:gd name="T19" fmla="*/ 254 h 1133"/>
                <a:gd name="T20" fmla="*/ 566 w 943"/>
                <a:gd name="T21" fmla="*/ 190 h 1133"/>
                <a:gd name="T22" fmla="*/ 483 w 943"/>
                <a:gd name="T23" fmla="*/ 135 h 1133"/>
                <a:gd name="T24" fmla="*/ 394 w 943"/>
                <a:gd name="T25" fmla="*/ 87 h 1133"/>
                <a:gd name="T26" fmla="*/ 300 w 943"/>
                <a:gd name="T27" fmla="*/ 50 h 1133"/>
                <a:gd name="T28" fmla="*/ 203 w 943"/>
                <a:gd name="T29" fmla="*/ 23 h 1133"/>
                <a:gd name="T30" fmla="*/ 103 w 943"/>
                <a:gd name="T31" fmla="*/ 6 h 1133"/>
                <a:gd name="T32" fmla="*/ 0 w 943"/>
                <a:gd name="T33" fmla="*/ 0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3" h="1133">
                  <a:moveTo>
                    <a:pt x="923" y="1132"/>
                  </a:moveTo>
                  <a:lnTo>
                    <a:pt x="939" y="1015"/>
                  </a:lnTo>
                  <a:lnTo>
                    <a:pt x="942" y="901"/>
                  </a:lnTo>
                  <a:lnTo>
                    <a:pt x="931" y="791"/>
                  </a:lnTo>
                  <a:lnTo>
                    <a:pt x="909" y="686"/>
                  </a:lnTo>
                  <a:lnTo>
                    <a:pt x="874" y="588"/>
                  </a:lnTo>
                  <a:lnTo>
                    <a:pt x="831" y="493"/>
                  </a:lnTo>
                  <a:lnTo>
                    <a:pt x="777" y="407"/>
                  </a:lnTo>
                  <a:lnTo>
                    <a:pt x="715" y="326"/>
                  </a:lnTo>
                  <a:lnTo>
                    <a:pt x="644" y="254"/>
                  </a:lnTo>
                  <a:lnTo>
                    <a:pt x="566" y="190"/>
                  </a:lnTo>
                  <a:lnTo>
                    <a:pt x="483" y="135"/>
                  </a:lnTo>
                  <a:lnTo>
                    <a:pt x="394" y="87"/>
                  </a:lnTo>
                  <a:lnTo>
                    <a:pt x="300" y="50"/>
                  </a:lnTo>
                  <a:lnTo>
                    <a:pt x="203" y="23"/>
                  </a:lnTo>
                  <a:lnTo>
                    <a:pt x="103" y="6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7" name="Freeform 101"/>
            <p:cNvSpPr>
              <a:spLocks/>
            </p:cNvSpPr>
            <p:nvPr/>
          </p:nvSpPr>
          <p:spPr bwMode="auto">
            <a:xfrm>
              <a:off x="1240" y="3163"/>
              <a:ext cx="941" cy="1133"/>
            </a:xfrm>
            <a:custGeom>
              <a:avLst/>
              <a:gdLst>
                <a:gd name="T0" fmla="*/ 940 w 941"/>
                <a:gd name="T1" fmla="*/ 0 h 1133"/>
                <a:gd name="T2" fmla="*/ 838 w 941"/>
                <a:gd name="T3" fmla="*/ 6 h 1133"/>
                <a:gd name="T4" fmla="*/ 739 w 941"/>
                <a:gd name="T5" fmla="*/ 23 h 1133"/>
                <a:gd name="T6" fmla="*/ 641 w 941"/>
                <a:gd name="T7" fmla="*/ 50 h 1133"/>
                <a:gd name="T8" fmla="*/ 548 w 941"/>
                <a:gd name="T9" fmla="*/ 86 h 1133"/>
                <a:gd name="T10" fmla="*/ 459 w 941"/>
                <a:gd name="T11" fmla="*/ 134 h 1133"/>
                <a:gd name="T12" fmla="*/ 376 w 941"/>
                <a:gd name="T13" fmla="*/ 189 h 1133"/>
                <a:gd name="T14" fmla="*/ 298 w 941"/>
                <a:gd name="T15" fmla="*/ 253 h 1133"/>
                <a:gd name="T16" fmla="*/ 229 w 941"/>
                <a:gd name="T17" fmla="*/ 324 h 1133"/>
                <a:gd name="T18" fmla="*/ 165 w 941"/>
                <a:gd name="T19" fmla="*/ 405 h 1133"/>
                <a:gd name="T20" fmla="*/ 112 w 941"/>
                <a:gd name="T21" fmla="*/ 491 h 1133"/>
                <a:gd name="T22" fmla="*/ 67 w 941"/>
                <a:gd name="T23" fmla="*/ 586 h 1133"/>
                <a:gd name="T24" fmla="*/ 33 w 941"/>
                <a:gd name="T25" fmla="*/ 684 h 1133"/>
                <a:gd name="T26" fmla="*/ 10 w 941"/>
                <a:gd name="T27" fmla="*/ 789 h 1133"/>
                <a:gd name="T28" fmla="*/ 0 w 941"/>
                <a:gd name="T29" fmla="*/ 899 h 1133"/>
                <a:gd name="T30" fmla="*/ 1 w 941"/>
                <a:gd name="T31" fmla="*/ 1014 h 1133"/>
                <a:gd name="T32" fmla="*/ 17 w 941"/>
                <a:gd name="T33" fmla="*/ 1132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1" h="1133">
                  <a:moveTo>
                    <a:pt x="940" y="0"/>
                  </a:moveTo>
                  <a:lnTo>
                    <a:pt x="838" y="6"/>
                  </a:lnTo>
                  <a:lnTo>
                    <a:pt x="739" y="23"/>
                  </a:lnTo>
                  <a:lnTo>
                    <a:pt x="641" y="50"/>
                  </a:lnTo>
                  <a:lnTo>
                    <a:pt x="548" y="86"/>
                  </a:lnTo>
                  <a:lnTo>
                    <a:pt x="459" y="134"/>
                  </a:lnTo>
                  <a:lnTo>
                    <a:pt x="376" y="189"/>
                  </a:lnTo>
                  <a:lnTo>
                    <a:pt x="298" y="253"/>
                  </a:lnTo>
                  <a:lnTo>
                    <a:pt x="229" y="324"/>
                  </a:lnTo>
                  <a:lnTo>
                    <a:pt x="165" y="405"/>
                  </a:lnTo>
                  <a:lnTo>
                    <a:pt x="112" y="491"/>
                  </a:lnTo>
                  <a:lnTo>
                    <a:pt x="67" y="586"/>
                  </a:lnTo>
                  <a:lnTo>
                    <a:pt x="33" y="684"/>
                  </a:lnTo>
                  <a:lnTo>
                    <a:pt x="10" y="789"/>
                  </a:lnTo>
                  <a:lnTo>
                    <a:pt x="0" y="899"/>
                  </a:lnTo>
                  <a:lnTo>
                    <a:pt x="1" y="1014"/>
                  </a:lnTo>
                  <a:lnTo>
                    <a:pt x="17" y="1132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8" name="Freeform 102"/>
            <p:cNvSpPr>
              <a:spLocks/>
            </p:cNvSpPr>
            <p:nvPr/>
          </p:nvSpPr>
          <p:spPr bwMode="auto">
            <a:xfrm>
              <a:off x="2809" y="3163"/>
              <a:ext cx="496" cy="1133"/>
            </a:xfrm>
            <a:custGeom>
              <a:avLst/>
              <a:gdLst>
                <a:gd name="T0" fmla="*/ 483 w 496"/>
                <a:gd name="T1" fmla="*/ 1132 h 1133"/>
                <a:gd name="T2" fmla="*/ 492 w 496"/>
                <a:gd name="T3" fmla="*/ 1031 h 1133"/>
                <a:gd name="T4" fmla="*/ 495 w 496"/>
                <a:gd name="T5" fmla="*/ 935 h 1133"/>
                <a:gd name="T6" fmla="*/ 490 w 496"/>
                <a:gd name="T7" fmla="*/ 844 h 1133"/>
                <a:gd name="T8" fmla="*/ 482 w 496"/>
                <a:gd name="T9" fmla="*/ 757 h 1133"/>
                <a:gd name="T10" fmla="*/ 466 w 496"/>
                <a:gd name="T11" fmla="*/ 675 h 1133"/>
                <a:gd name="T12" fmla="*/ 445 w 496"/>
                <a:gd name="T13" fmla="*/ 597 h 1133"/>
                <a:gd name="T14" fmla="*/ 419 w 496"/>
                <a:gd name="T15" fmla="*/ 523 h 1133"/>
                <a:gd name="T16" fmla="*/ 389 w 496"/>
                <a:gd name="T17" fmla="*/ 452 h 1133"/>
                <a:gd name="T18" fmla="*/ 352 w 496"/>
                <a:gd name="T19" fmla="*/ 387 h 1133"/>
                <a:gd name="T20" fmla="*/ 313 w 496"/>
                <a:gd name="T21" fmla="*/ 323 h 1133"/>
                <a:gd name="T22" fmla="*/ 269 w 496"/>
                <a:gd name="T23" fmla="*/ 263 h 1133"/>
                <a:gd name="T24" fmla="*/ 222 w 496"/>
                <a:gd name="T25" fmla="*/ 205 h 1133"/>
                <a:gd name="T26" fmla="*/ 170 w 496"/>
                <a:gd name="T27" fmla="*/ 151 h 1133"/>
                <a:gd name="T28" fmla="*/ 116 w 496"/>
                <a:gd name="T29" fmla="*/ 99 h 1133"/>
                <a:gd name="T30" fmla="*/ 60 w 496"/>
                <a:gd name="T31" fmla="*/ 48 h 1133"/>
                <a:gd name="T32" fmla="*/ 0 w 496"/>
                <a:gd name="T33" fmla="*/ 0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6" h="1133">
                  <a:moveTo>
                    <a:pt x="483" y="1132"/>
                  </a:moveTo>
                  <a:lnTo>
                    <a:pt x="492" y="1031"/>
                  </a:lnTo>
                  <a:lnTo>
                    <a:pt x="495" y="935"/>
                  </a:lnTo>
                  <a:lnTo>
                    <a:pt x="490" y="844"/>
                  </a:lnTo>
                  <a:lnTo>
                    <a:pt x="482" y="757"/>
                  </a:lnTo>
                  <a:lnTo>
                    <a:pt x="466" y="675"/>
                  </a:lnTo>
                  <a:lnTo>
                    <a:pt x="445" y="597"/>
                  </a:lnTo>
                  <a:lnTo>
                    <a:pt x="419" y="523"/>
                  </a:lnTo>
                  <a:lnTo>
                    <a:pt x="389" y="452"/>
                  </a:lnTo>
                  <a:lnTo>
                    <a:pt x="352" y="387"/>
                  </a:lnTo>
                  <a:lnTo>
                    <a:pt x="313" y="323"/>
                  </a:lnTo>
                  <a:lnTo>
                    <a:pt x="269" y="263"/>
                  </a:lnTo>
                  <a:lnTo>
                    <a:pt x="222" y="205"/>
                  </a:lnTo>
                  <a:lnTo>
                    <a:pt x="170" y="151"/>
                  </a:lnTo>
                  <a:lnTo>
                    <a:pt x="116" y="99"/>
                  </a:lnTo>
                  <a:lnTo>
                    <a:pt x="60" y="48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59" name="Freeform 103"/>
            <p:cNvSpPr>
              <a:spLocks/>
            </p:cNvSpPr>
            <p:nvPr/>
          </p:nvSpPr>
          <p:spPr bwMode="auto">
            <a:xfrm>
              <a:off x="1056" y="3163"/>
              <a:ext cx="496" cy="1133"/>
            </a:xfrm>
            <a:custGeom>
              <a:avLst/>
              <a:gdLst>
                <a:gd name="T0" fmla="*/ 13 w 496"/>
                <a:gd name="T1" fmla="*/ 1132 h 1133"/>
                <a:gd name="T2" fmla="*/ 3 w 496"/>
                <a:gd name="T3" fmla="*/ 1031 h 1133"/>
                <a:gd name="T4" fmla="*/ 0 w 496"/>
                <a:gd name="T5" fmla="*/ 935 h 1133"/>
                <a:gd name="T6" fmla="*/ 3 w 496"/>
                <a:gd name="T7" fmla="*/ 844 h 1133"/>
                <a:gd name="T8" fmla="*/ 13 w 496"/>
                <a:gd name="T9" fmla="*/ 757 h 1133"/>
                <a:gd name="T10" fmla="*/ 27 w 496"/>
                <a:gd name="T11" fmla="*/ 675 h 1133"/>
                <a:gd name="T12" fmla="*/ 48 w 496"/>
                <a:gd name="T13" fmla="*/ 597 h 1133"/>
                <a:gd name="T14" fmla="*/ 75 w 496"/>
                <a:gd name="T15" fmla="*/ 523 h 1133"/>
                <a:gd name="T16" fmla="*/ 106 w 496"/>
                <a:gd name="T17" fmla="*/ 452 h 1133"/>
                <a:gd name="T18" fmla="*/ 141 w 496"/>
                <a:gd name="T19" fmla="*/ 387 h 1133"/>
                <a:gd name="T20" fmla="*/ 180 w 496"/>
                <a:gd name="T21" fmla="*/ 323 h 1133"/>
                <a:gd name="T22" fmla="*/ 224 w 496"/>
                <a:gd name="T23" fmla="*/ 263 h 1133"/>
                <a:gd name="T24" fmla="*/ 272 w 496"/>
                <a:gd name="T25" fmla="*/ 205 h 1133"/>
                <a:gd name="T26" fmla="*/ 323 w 496"/>
                <a:gd name="T27" fmla="*/ 151 h 1133"/>
                <a:gd name="T28" fmla="*/ 377 w 496"/>
                <a:gd name="T29" fmla="*/ 99 h 1133"/>
                <a:gd name="T30" fmla="*/ 434 w 496"/>
                <a:gd name="T31" fmla="*/ 48 h 1133"/>
                <a:gd name="T32" fmla="*/ 495 w 496"/>
                <a:gd name="T33" fmla="*/ 0 h 1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6" h="1133">
                  <a:moveTo>
                    <a:pt x="13" y="1132"/>
                  </a:moveTo>
                  <a:lnTo>
                    <a:pt x="3" y="1031"/>
                  </a:lnTo>
                  <a:lnTo>
                    <a:pt x="0" y="935"/>
                  </a:lnTo>
                  <a:lnTo>
                    <a:pt x="3" y="844"/>
                  </a:lnTo>
                  <a:lnTo>
                    <a:pt x="13" y="757"/>
                  </a:lnTo>
                  <a:lnTo>
                    <a:pt x="27" y="675"/>
                  </a:lnTo>
                  <a:lnTo>
                    <a:pt x="48" y="597"/>
                  </a:lnTo>
                  <a:lnTo>
                    <a:pt x="75" y="523"/>
                  </a:lnTo>
                  <a:lnTo>
                    <a:pt x="106" y="452"/>
                  </a:lnTo>
                  <a:lnTo>
                    <a:pt x="141" y="387"/>
                  </a:lnTo>
                  <a:lnTo>
                    <a:pt x="180" y="323"/>
                  </a:lnTo>
                  <a:lnTo>
                    <a:pt x="224" y="263"/>
                  </a:lnTo>
                  <a:lnTo>
                    <a:pt x="272" y="205"/>
                  </a:lnTo>
                  <a:lnTo>
                    <a:pt x="323" y="151"/>
                  </a:lnTo>
                  <a:lnTo>
                    <a:pt x="377" y="99"/>
                  </a:lnTo>
                  <a:lnTo>
                    <a:pt x="434" y="48"/>
                  </a:lnTo>
                  <a:lnTo>
                    <a:pt x="495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0" name="Freeform 104"/>
            <p:cNvSpPr>
              <a:spLocks/>
            </p:cNvSpPr>
            <p:nvPr/>
          </p:nvSpPr>
          <p:spPr bwMode="auto">
            <a:xfrm>
              <a:off x="2096" y="3495"/>
              <a:ext cx="142" cy="53"/>
            </a:xfrm>
            <a:custGeom>
              <a:avLst/>
              <a:gdLst>
                <a:gd name="T0" fmla="*/ 141 w 142"/>
                <a:gd name="T1" fmla="*/ 26 h 53"/>
                <a:gd name="T2" fmla="*/ 140 w 142"/>
                <a:gd name="T3" fmla="*/ 18 h 53"/>
                <a:gd name="T4" fmla="*/ 135 w 142"/>
                <a:gd name="T5" fmla="*/ 12 h 53"/>
                <a:gd name="T6" fmla="*/ 128 w 142"/>
                <a:gd name="T7" fmla="*/ 7 h 53"/>
                <a:gd name="T8" fmla="*/ 119 w 142"/>
                <a:gd name="T9" fmla="*/ 3 h 53"/>
                <a:gd name="T10" fmla="*/ 108 w 142"/>
                <a:gd name="T11" fmla="*/ 1 h 53"/>
                <a:gd name="T12" fmla="*/ 96 w 142"/>
                <a:gd name="T13" fmla="*/ 0 h 53"/>
                <a:gd name="T14" fmla="*/ 83 w 142"/>
                <a:gd name="T15" fmla="*/ 1 h 53"/>
                <a:gd name="T16" fmla="*/ 71 w 142"/>
                <a:gd name="T17" fmla="*/ 2 h 53"/>
                <a:gd name="T18" fmla="*/ 58 w 142"/>
                <a:gd name="T19" fmla="*/ 5 h 53"/>
                <a:gd name="T20" fmla="*/ 44 w 142"/>
                <a:gd name="T21" fmla="*/ 9 h 53"/>
                <a:gd name="T22" fmla="*/ 32 w 142"/>
                <a:gd name="T23" fmla="*/ 15 h 53"/>
                <a:gd name="T24" fmla="*/ 22 w 142"/>
                <a:gd name="T25" fmla="*/ 21 h 53"/>
                <a:gd name="T26" fmla="*/ 12 w 142"/>
                <a:gd name="T27" fmla="*/ 28 h 53"/>
                <a:gd name="T28" fmla="*/ 6 w 142"/>
                <a:gd name="T29" fmla="*/ 35 h 53"/>
                <a:gd name="T30" fmla="*/ 1 w 142"/>
                <a:gd name="T31" fmla="*/ 44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6"/>
                  </a:moveTo>
                  <a:lnTo>
                    <a:pt x="140" y="18"/>
                  </a:lnTo>
                  <a:lnTo>
                    <a:pt x="135" y="12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4" y="9"/>
                  </a:lnTo>
                  <a:lnTo>
                    <a:pt x="32" y="15"/>
                  </a:lnTo>
                  <a:lnTo>
                    <a:pt x="22" y="21"/>
                  </a:lnTo>
                  <a:lnTo>
                    <a:pt x="12" y="28"/>
                  </a:lnTo>
                  <a:lnTo>
                    <a:pt x="6" y="35"/>
                  </a:lnTo>
                  <a:lnTo>
                    <a:pt x="1" y="44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1" name="Freeform 105"/>
            <p:cNvSpPr>
              <a:spLocks/>
            </p:cNvSpPr>
            <p:nvPr/>
          </p:nvSpPr>
          <p:spPr bwMode="auto">
            <a:xfrm>
              <a:off x="2096" y="3547"/>
              <a:ext cx="142" cy="52"/>
            </a:xfrm>
            <a:custGeom>
              <a:avLst/>
              <a:gdLst>
                <a:gd name="T0" fmla="*/ 0 w 142"/>
                <a:gd name="T1" fmla="*/ 0 h 52"/>
                <a:gd name="T2" fmla="*/ 1 w 142"/>
                <a:gd name="T3" fmla="*/ 10 h 52"/>
                <a:gd name="T4" fmla="*/ 6 w 142"/>
                <a:gd name="T5" fmla="*/ 18 h 52"/>
                <a:gd name="T6" fmla="*/ 12 w 142"/>
                <a:gd name="T7" fmla="*/ 25 h 52"/>
                <a:gd name="T8" fmla="*/ 22 w 142"/>
                <a:gd name="T9" fmla="*/ 30 h 52"/>
                <a:gd name="T10" fmla="*/ 32 w 142"/>
                <a:gd name="T11" fmla="*/ 35 h 52"/>
                <a:gd name="T12" fmla="*/ 44 w 142"/>
                <a:gd name="T13" fmla="*/ 39 h 52"/>
                <a:gd name="T14" fmla="*/ 58 w 142"/>
                <a:gd name="T15" fmla="*/ 42 h 52"/>
                <a:gd name="T16" fmla="*/ 71 w 142"/>
                <a:gd name="T17" fmla="*/ 45 h 52"/>
                <a:gd name="T18" fmla="*/ 83 w 142"/>
                <a:gd name="T19" fmla="*/ 47 h 52"/>
                <a:gd name="T20" fmla="*/ 96 w 142"/>
                <a:gd name="T21" fmla="*/ 49 h 52"/>
                <a:gd name="T22" fmla="*/ 108 w 142"/>
                <a:gd name="T23" fmla="*/ 50 h 52"/>
                <a:gd name="T24" fmla="*/ 119 w 142"/>
                <a:gd name="T25" fmla="*/ 50 h 52"/>
                <a:gd name="T26" fmla="*/ 128 w 142"/>
                <a:gd name="T27" fmla="*/ 51 h 52"/>
                <a:gd name="T28" fmla="*/ 135 w 142"/>
                <a:gd name="T29" fmla="*/ 51 h 52"/>
                <a:gd name="T30" fmla="*/ 140 w 142"/>
                <a:gd name="T31" fmla="*/ 51 h 52"/>
                <a:gd name="T32" fmla="*/ 141 w 142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2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5"/>
                  </a:lnTo>
                  <a:lnTo>
                    <a:pt x="22" y="30"/>
                  </a:lnTo>
                  <a:lnTo>
                    <a:pt x="32" y="35"/>
                  </a:lnTo>
                  <a:lnTo>
                    <a:pt x="44" y="39"/>
                  </a:lnTo>
                  <a:lnTo>
                    <a:pt x="58" y="42"/>
                  </a:lnTo>
                  <a:lnTo>
                    <a:pt x="71" y="45"/>
                  </a:lnTo>
                  <a:lnTo>
                    <a:pt x="83" y="47"/>
                  </a:lnTo>
                  <a:lnTo>
                    <a:pt x="96" y="49"/>
                  </a:lnTo>
                  <a:lnTo>
                    <a:pt x="108" y="50"/>
                  </a:lnTo>
                  <a:lnTo>
                    <a:pt x="119" y="50"/>
                  </a:lnTo>
                  <a:lnTo>
                    <a:pt x="128" y="51"/>
                  </a:lnTo>
                  <a:lnTo>
                    <a:pt x="135" y="51"/>
                  </a:lnTo>
                  <a:lnTo>
                    <a:pt x="140" y="51"/>
                  </a:lnTo>
                  <a:lnTo>
                    <a:pt x="141" y="5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2" name="Freeform 106"/>
            <p:cNvSpPr>
              <a:spLocks/>
            </p:cNvSpPr>
            <p:nvPr/>
          </p:nvSpPr>
          <p:spPr bwMode="auto">
            <a:xfrm>
              <a:off x="2237" y="3504"/>
              <a:ext cx="135" cy="95"/>
            </a:xfrm>
            <a:custGeom>
              <a:avLst/>
              <a:gdLst>
                <a:gd name="T0" fmla="*/ 0 w 135"/>
                <a:gd name="T1" fmla="*/ 94 h 95"/>
                <a:gd name="T2" fmla="*/ 134 w 135"/>
                <a:gd name="T3" fmla="*/ 94 h 95"/>
                <a:gd name="T4" fmla="*/ 134 w 135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95">
                  <a:moveTo>
                    <a:pt x="0" y="94"/>
                  </a:moveTo>
                  <a:lnTo>
                    <a:pt x="134" y="94"/>
                  </a:lnTo>
                  <a:lnTo>
                    <a:pt x="134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3" name="Freeform 107"/>
            <p:cNvSpPr>
              <a:spLocks/>
            </p:cNvSpPr>
            <p:nvPr/>
          </p:nvSpPr>
          <p:spPr bwMode="auto">
            <a:xfrm>
              <a:off x="2096" y="3444"/>
              <a:ext cx="142" cy="53"/>
            </a:xfrm>
            <a:custGeom>
              <a:avLst/>
              <a:gdLst>
                <a:gd name="T0" fmla="*/ 141 w 142"/>
                <a:gd name="T1" fmla="*/ 28 h 53"/>
                <a:gd name="T2" fmla="*/ 140 w 142"/>
                <a:gd name="T3" fmla="*/ 19 h 53"/>
                <a:gd name="T4" fmla="*/ 135 w 142"/>
                <a:gd name="T5" fmla="*/ 12 h 53"/>
                <a:gd name="T6" fmla="*/ 128 w 142"/>
                <a:gd name="T7" fmla="*/ 7 h 53"/>
                <a:gd name="T8" fmla="*/ 119 w 142"/>
                <a:gd name="T9" fmla="*/ 3 h 53"/>
                <a:gd name="T10" fmla="*/ 108 w 142"/>
                <a:gd name="T11" fmla="*/ 1 h 53"/>
                <a:gd name="T12" fmla="*/ 96 w 142"/>
                <a:gd name="T13" fmla="*/ 0 h 53"/>
                <a:gd name="T14" fmla="*/ 83 w 142"/>
                <a:gd name="T15" fmla="*/ 0 h 53"/>
                <a:gd name="T16" fmla="*/ 71 w 142"/>
                <a:gd name="T17" fmla="*/ 2 h 53"/>
                <a:gd name="T18" fmla="*/ 58 w 142"/>
                <a:gd name="T19" fmla="*/ 5 h 53"/>
                <a:gd name="T20" fmla="*/ 44 w 142"/>
                <a:gd name="T21" fmla="*/ 9 h 53"/>
                <a:gd name="T22" fmla="*/ 32 w 142"/>
                <a:gd name="T23" fmla="*/ 14 h 53"/>
                <a:gd name="T24" fmla="*/ 22 w 142"/>
                <a:gd name="T25" fmla="*/ 20 h 53"/>
                <a:gd name="T26" fmla="*/ 12 w 142"/>
                <a:gd name="T27" fmla="*/ 28 h 53"/>
                <a:gd name="T28" fmla="*/ 6 w 142"/>
                <a:gd name="T29" fmla="*/ 35 h 53"/>
                <a:gd name="T30" fmla="*/ 1 w 142"/>
                <a:gd name="T31" fmla="*/ 43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8"/>
                  </a:moveTo>
                  <a:lnTo>
                    <a:pt x="140" y="19"/>
                  </a:lnTo>
                  <a:lnTo>
                    <a:pt x="135" y="12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3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4" y="9"/>
                  </a:lnTo>
                  <a:lnTo>
                    <a:pt x="32" y="14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6" y="35"/>
                  </a:lnTo>
                  <a:lnTo>
                    <a:pt x="1" y="43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4" name="Freeform 108"/>
            <p:cNvSpPr>
              <a:spLocks/>
            </p:cNvSpPr>
            <p:nvPr/>
          </p:nvSpPr>
          <p:spPr bwMode="auto">
            <a:xfrm>
              <a:off x="2096" y="3496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40 h 55"/>
                <a:gd name="T12" fmla="*/ 44 w 142"/>
                <a:gd name="T13" fmla="*/ 45 h 55"/>
                <a:gd name="T14" fmla="*/ 58 w 142"/>
                <a:gd name="T15" fmla="*/ 49 h 55"/>
                <a:gd name="T16" fmla="*/ 71 w 142"/>
                <a:gd name="T17" fmla="*/ 51 h 55"/>
                <a:gd name="T18" fmla="*/ 83 w 142"/>
                <a:gd name="T19" fmla="*/ 53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0 h 55"/>
                <a:gd name="T26" fmla="*/ 128 w 142"/>
                <a:gd name="T27" fmla="*/ 47 h 55"/>
                <a:gd name="T28" fmla="*/ 135 w 142"/>
                <a:gd name="T29" fmla="*/ 41 h 55"/>
                <a:gd name="T30" fmla="*/ 140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8" y="49"/>
                  </a:lnTo>
                  <a:lnTo>
                    <a:pt x="71" y="51"/>
                  </a:lnTo>
                  <a:lnTo>
                    <a:pt x="83" y="53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8" y="47"/>
                  </a:lnTo>
                  <a:lnTo>
                    <a:pt x="135" y="41"/>
                  </a:lnTo>
                  <a:lnTo>
                    <a:pt x="140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5" name="Freeform 109"/>
            <p:cNvSpPr>
              <a:spLocks/>
            </p:cNvSpPr>
            <p:nvPr/>
          </p:nvSpPr>
          <p:spPr bwMode="auto">
            <a:xfrm>
              <a:off x="2096" y="3444"/>
              <a:ext cx="142" cy="53"/>
            </a:xfrm>
            <a:custGeom>
              <a:avLst/>
              <a:gdLst>
                <a:gd name="T0" fmla="*/ 141 w 142"/>
                <a:gd name="T1" fmla="*/ 28 h 53"/>
                <a:gd name="T2" fmla="*/ 140 w 142"/>
                <a:gd name="T3" fmla="*/ 19 h 53"/>
                <a:gd name="T4" fmla="*/ 135 w 142"/>
                <a:gd name="T5" fmla="*/ 12 h 53"/>
                <a:gd name="T6" fmla="*/ 128 w 142"/>
                <a:gd name="T7" fmla="*/ 7 h 53"/>
                <a:gd name="T8" fmla="*/ 119 w 142"/>
                <a:gd name="T9" fmla="*/ 3 h 53"/>
                <a:gd name="T10" fmla="*/ 108 w 142"/>
                <a:gd name="T11" fmla="*/ 1 h 53"/>
                <a:gd name="T12" fmla="*/ 96 w 142"/>
                <a:gd name="T13" fmla="*/ 0 h 53"/>
                <a:gd name="T14" fmla="*/ 83 w 142"/>
                <a:gd name="T15" fmla="*/ 0 h 53"/>
                <a:gd name="T16" fmla="*/ 71 w 142"/>
                <a:gd name="T17" fmla="*/ 2 h 53"/>
                <a:gd name="T18" fmla="*/ 58 w 142"/>
                <a:gd name="T19" fmla="*/ 5 h 53"/>
                <a:gd name="T20" fmla="*/ 44 w 142"/>
                <a:gd name="T21" fmla="*/ 9 h 53"/>
                <a:gd name="T22" fmla="*/ 32 w 142"/>
                <a:gd name="T23" fmla="*/ 14 h 53"/>
                <a:gd name="T24" fmla="*/ 22 w 142"/>
                <a:gd name="T25" fmla="*/ 20 h 53"/>
                <a:gd name="T26" fmla="*/ 12 w 142"/>
                <a:gd name="T27" fmla="*/ 28 h 53"/>
                <a:gd name="T28" fmla="*/ 6 w 142"/>
                <a:gd name="T29" fmla="*/ 35 h 53"/>
                <a:gd name="T30" fmla="*/ 1 w 142"/>
                <a:gd name="T31" fmla="*/ 43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8"/>
                  </a:moveTo>
                  <a:lnTo>
                    <a:pt x="140" y="19"/>
                  </a:lnTo>
                  <a:lnTo>
                    <a:pt x="135" y="12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3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4" y="9"/>
                  </a:lnTo>
                  <a:lnTo>
                    <a:pt x="32" y="14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6" y="35"/>
                  </a:lnTo>
                  <a:lnTo>
                    <a:pt x="1" y="43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6" name="Freeform 110"/>
            <p:cNvSpPr>
              <a:spLocks/>
            </p:cNvSpPr>
            <p:nvPr/>
          </p:nvSpPr>
          <p:spPr bwMode="auto">
            <a:xfrm>
              <a:off x="2096" y="3496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40 h 55"/>
                <a:gd name="T12" fmla="*/ 44 w 142"/>
                <a:gd name="T13" fmla="*/ 45 h 55"/>
                <a:gd name="T14" fmla="*/ 58 w 142"/>
                <a:gd name="T15" fmla="*/ 49 h 55"/>
                <a:gd name="T16" fmla="*/ 71 w 142"/>
                <a:gd name="T17" fmla="*/ 51 h 55"/>
                <a:gd name="T18" fmla="*/ 83 w 142"/>
                <a:gd name="T19" fmla="*/ 53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0 h 55"/>
                <a:gd name="T26" fmla="*/ 128 w 142"/>
                <a:gd name="T27" fmla="*/ 47 h 55"/>
                <a:gd name="T28" fmla="*/ 135 w 142"/>
                <a:gd name="T29" fmla="*/ 41 h 55"/>
                <a:gd name="T30" fmla="*/ 140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8" y="49"/>
                  </a:lnTo>
                  <a:lnTo>
                    <a:pt x="71" y="51"/>
                  </a:lnTo>
                  <a:lnTo>
                    <a:pt x="83" y="53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8" y="47"/>
                  </a:lnTo>
                  <a:lnTo>
                    <a:pt x="135" y="41"/>
                  </a:lnTo>
                  <a:lnTo>
                    <a:pt x="140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7" name="Freeform 111"/>
            <p:cNvSpPr>
              <a:spLocks/>
            </p:cNvSpPr>
            <p:nvPr/>
          </p:nvSpPr>
          <p:spPr bwMode="auto">
            <a:xfrm>
              <a:off x="2096" y="3393"/>
              <a:ext cx="142" cy="52"/>
            </a:xfrm>
            <a:custGeom>
              <a:avLst/>
              <a:gdLst>
                <a:gd name="T0" fmla="*/ 141 w 142"/>
                <a:gd name="T1" fmla="*/ 27 h 52"/>
                <a:gd name="T2" fmla="*/ 140 w 142"/>
                <a:gd name="T3" fmla="*/ 19 h 52"/>
                <a:gd name="T4" fmla="*/ 135 w 142"/>
                <a:gd name="T5" fmla="*/ 12 h 52"/>
                <a:gd name="T6" fmla="*/ 128 w 142"/>
                <a:gd name="T7" fmla="*/ 7 h 52"/>
                <a:gd name="T8" fmla="*/ 119 w 142"/>
                <a:gd name="T9" fmla="*/ 3 h 52"/>
                <a:gd name="T10" fmla="*/ 108 w 142"/>
                <a:gd name="T11" fmla="*/ 1 h 52"/>
                <a:gd name="T12" fmla="*/ 96 w 142"/>
                <a:gd name="T13" fmla="*/ 0 h 52"/>
                <a:gd name="T14" fmla="*/ 83 w 142"/>
                <a:gd name="T15" fmla="*/ 1 h 52"/>
                <a:gd name="T16" fmla="*/ 71 w 142"/>
                <a:gd name="T17" fmla="*/ 2 h 52"/>
                <a:gd name="T18" fmla="*/ 58 w 142"/>
                <a:gd name="T19" fmla="*/ 6 h 52"/>
                <a:gd name="T20" fmla="*/ 44 w 142"/>
                <a:gd name="T21" fmla="*/ 10 h 52"/>
                <a:gd name="T22" fmla="*/ 32 w 142"/>
                <a:gd name="T23" fmla="*/ 15 h 52"/>
                <a:gd name="T24" fmla="*/ 22 w 142"/>
                <a:gd name="T25" fmla="*/ 20 h 52"/>
                <a:gd name="T26" fmla="*/ 12 w 142"/>
                <a:gd name="T27" fmla="*/ 28 h 52"/>
                <a:gd name="T28" fmla="*/ 6 w 142"/>
                <a:gd name="T29" fmla="*/ 35 h 52"/>
                <a:gd name="T30" fmla="*/ 1 w 142"/>
                <a:gd name="T31" fmla="*/ 44 h 52"/>
                <a:gd name="T32" fmla="*/ 0 w 142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2">
                  <a:moveTo>
                    <a:pt x="141" y="27"/>
                  </a:moveTo>
                  <a:lnTo>
                    <a:pt x="140" y="19"/>
                  </a:lnTo>
                  <a:lnTo>
                    <a:pt x="135" y="12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8" y="6"/>
                  </a:lnTo>
                  <a:lnTo>
                    <a:pt x="44" y="10"/>
                  </a:lnTo>
                  <a:lnTo>
                    <a:pt x="32" y="15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6" y="35"/>
                  </a:lnTo>
                  <a:lnTo>
                    <a:pt x="1" y="44"/>
                  </a:lnTo>
                  <a:lnTo>
                    <a:pt x="0" y="5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8" name="Freeform 112"/>
            <p:cNvSpPr>
              <a:spLocks/>
            </p:cNvSpPr>
            <p:nvPr/>
          </p:nvSpPr>
          <p:spPr bwMode="auto">
            <a:xfrm>
              <a:off x="2096" y="3444"/>
              <a:ext cx="142" cy="56"/>
            </a:xfrm>
            <a:custGeom>
              <a:avLst/>
              <a:gdLst>
                <a:gd name="T0" fmla="*/ 0 w 142"/>
                <a:gd name="T1" fmla="*/ 0 h 56"/>
                <a:gd name="T2" fmla="*/ 1 w 142"/>
                <a:gd name="T3" fmla="*/ 11 h 56"/>
                <a:gd name="T4" fmla="*/ 6 w 142"/>
                <a:gd name="T5" fmla="*/ 19 h 56"/>
                <a:gd name="T6" fmla="*/ 12 w 142"/>
                <a:gd name="T7" fmla="*/ 27 h 56"/>
                <a:gd name="T8" fmla="*/ 22 w 142"/>
                <a:gd name="T9" fmla="*/ 34 h 56"/>
                <a:gd name="T10" fmla="*/ 32 w 142"/>
                <a:gd name="T11" fmla="*/ 41 h 56"/>
                <a:gd name="T12" fmla="*/ 44 w 142"/>
                <a:gd name="T13" fmla="*/ 46 h 56"/>
                <a:gd name="T14" fmla="*/ 58 w 142"/>
                <a:gd name="T15" fmla="*/ 50 h 56"/>
                <a:gd name="T16" fmla="*/ 71 w 142"/>
                <a:gd name="T17" fmla="*/ 52 h 56"/>
                <a:gd name="T18" fmla="*/ 83 w 142"/>
                <a:gd name="T19" fmla="*/ 55 h 56"/>
                <a:gd name="T20" fmla="*/ 96 w 142"/>
                <a:gd name="T21" fmla="*/ 55 h 56"/>
                <a:gd name="T22" fmla="*/ 108 w 142"/>
                <a:gd name="T23" fmla="*/ 55 h 56"/>
                <a:gd name="T24" fmla="*/ 119 w 142"/>
                <a:gd name="T25" fmla="*/ 52 h 56"/>
                <a:gd name="T26" fmla="*/ 128 w 142"/>
                <a:gd name="T27" fmla="*/ 48 h 56"/>
                <a:gd name="T28" fmla="*/ 135 w 142"/>
                <a:gd name="T29" fmla="*/ 43 h 56"/>
                <a:gd name="T30" fmla="*/ 140 w 142"/>
                <a:gd name="T31" fmla="*/ 36 h 56"/>
                <a:gd name="T32" fmla="*/ 141 w 142"/>
                <a:gd name="T33" fmla="*/ 28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6">
                  <a:moveTo>
                    <a:pt x="0" y="0"/>
                  </a:moveTo>
                  <a:lnTo>
                    <a:pt x="1" y="11"/>
                  </a:lnTo>
                  <a:lnTo>
                    <a:pt x="6" y="19"/>
                  </a:lnTo>
                  <a:lnTo>
                    <a:pt x="12" y="27"/>
                  </a:lnTo>
                  <a:lnTo>
                    <a:pt x="22" y="34"/>
                  </a:lnTo>
                  <a:lnTo>
                    <a:pt x="32" y="41"/>
                  </a:lnTo>
                  <a:lnTo>
                    <a:pt x="44" y="46"/>
                  </a:lnTo>
                  <a:lnTo>
                    <a:pt x="58" y="50"/>
                  </a:lnTo>
                  <a:lnTo>
                    <a:pt x="71" y="52"/>
                  </a:lnTo>
                  <a:lnTo>
                    <a:pt x="83" y="55"/>
                  </a:lnTo>
                  <a:lnTo>
                    <a:pt x="96" y="55"/>
                  </a:lnTo>
                  <a:lnTo>
                    <a:pt x="108" y="55"/>
                  </a:lnTo>
                  <a:lnTo>
                    <a:pt x="119" y="52"/>
                  </a:lnTo>
                  <a:lnTo>
                    <a:pt x="128" y="48"/>
                  </a:lnTo>
                  <a:lnTo>
                    <a:pt x="135" y="43"/>
                  </a:lnTo>
                  <a:lnTo>
                    <a:pt x="140" y="36"/>
                  </a:lnTo>
                  <a:lnTo>
                    <a:pt x="141" y="28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69" name="Freeform 113"/>
            <p:cNvSpPr>
              <a:spLocks/>
            </p:cNvSpPr>
            <p:nvPr/>
          </p:nvSpPr>
          <p:spPr bwMode="auto">
            <a:xfrm>
              <a:off x="2096" y="3393"/>
              <a:ext cx="142" cy="52"/>
            </a:xfrm>
            <a:custGeom>
              <a:avLst/>
              <a:gdLst>
                <a:gd name="T0" fmla="*/ 141 w 142"/>
                <a:gd name="T1" fmla="*/ 27 h 52"/>
                <a:gd name="T2" fmla="*/ 140 w 142"/>
                <a:gd name="T3" fmla="*/ 19 h 52"/>
                <a:gd name="T4" fmla="*/ 135 w 142"/>
                <a:gd name="T5" fmla="*/ 12 h 52"/>
                <a:gd name="T6" fmla="*/ 128 w 142"/>
                <a:gd name="T7" fmla="*/ 7 h 52"/>
                <a:gd name="T8" fmla="*/ 119 w 142"/>
                <a:gd name="T9" fmla="*/ 3 h 52"/>
                <a:gd name="T10" fmla="*/ 108 w 142"/>
                <a:gd name="T11" fmla="*/ 1 h 52"/>
                <a:gd name="T12" fmla="*/ 96 w 142"/>
                <a:gd name="T13" fmla="*/ 0 h 52"/>
                <a:gd name="T14" fmla="*/ 83 w 142"/>
                <a:gd name="T15" fmla="*/ 1 h 52"/>
                <a:gd name="T16" fmla="*/ 71 w 142"/>
                <a:gd name="T17" fmla="*/ 2 h 52"/>
                <a:gd name="T18" fmla="*/ 58 w 142"/>
                <a:gd name="T19" fmla="*/ 6 h 52"/>
                <a:gd name="T20" fmla="*/ 44 w 142"/>
                <a:gd name="T21" fmla="*/ 10 h 52"/>
                <a:gd name="T22" fmla="*/ 32 w 142"/>
                <a:gd name="T23" fmla="*/ 15 h 52"/>
                <a:gd name="T24" fmla="*/ 22 w 142"/>
                <a:gd name="T25" fmla="*/ 20 h 52"/>
                <a:gd name="T26" fmla="*/ 12 w 142"/>
                <a:gd name="T27" fmla="*/ 28 h 52"/>
                <a:gd name="T28" fmla="*/ 6 w 142"/>
                <a:gd name="T29" fmla="*/ 35 h 52"/>
                <a:gd name="T30" fmla="*/ 1 w 142"/>
                <a:gd name="T31" fmla="*/ 44 h 52"/>
                <a:gd name="T32" fmla="*/ 0 w 142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2">
                  <a:moveTo>
                    <a:pt x="141" y="27"/>
                  </a:moveTo>
                  <a:lnTo>
                    <a:pt x="140" y="19"/>
                  </a:lnTo>
                  <a:lnTo>
                    <a:pt x="135" y="12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8" y="6"/>
                  </a:lnTo>
                  <a:lnTo>
                    <a:pt x="44" y="10"/>
                  </a:lnTo>
                  <a:lnTo>
                    <a:pt x="32" y="15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6" y="35"/>
                  </a:lnTo>
                  <a:lnTo>
                    <a:pt x="1" y="44"/>
                  </a:lnTo>
                  <a:lnTo>
                    <a:pt x="0" y="5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0" name="Freeform 114"/>
            <p:cNvSpPr>
              <a:spLocks/>
            </p:cNvSpPr>
            <p:nvPr/>
          </p:nvSpPr>
          <p:spPr bwMode="auto">
            <a:xfrm>
              <a:off x="2096" y="3444"/>
              <a:ext cx="142" cy="56"/>
            </a:xfrm>
            <a:custGeom>
              <a:avLst/>
              <a:gdLst>
                <a:gd name="T0" fmla="*/ 0 w 142"/>
                <a:gd name="T1" fmla="*/ 0 h 56"/>
                <a:gd name="T2" fmla="*/ 1 w 142"/>
                <a:gd name="T3" fmla="*/ 11 h 56"/>
                <a:gd name="T4" fmla="*/ 6 w 142"/>
                <a:gd name="T5" fmla="*/ 19 h 56"/>
                <a:gd name="T6" fmla="*/ 12 w 142"/>
                <a:gd name="T7" fmla="*/ 27 h 56"/>
                <a:gd name="T8" fmla="*/ 22 w 142"/>
                <a:gd name="T9" fmla="*/ 34 h 56"/>
                <a:gd name="T10" fmla="*/ 32 w 142"/>
                <a:gd name="T11" fmla="*/ 41 h 56"/>
                <a:gd name="T12" fmla="*/ 44 w 142"/>
                <a:gd name="T13" fmla="*/ 46 h 56"/>
                <a:gd name="T14" fmla="*/ 58 w 142"/>
                <a:gd name="T15" fmla="*/ 50 h 56"/>
                <a:gd name="T16" fmla="*/ 71 w 142"/>
                <a:gd name="T17" fmla="*/ 52 h 56"/>
                <a:gd name="T18" fmla="*/ 83 w 142"/>
                <a:gd name="T19" fmla="*/ 55 h 56"/>
                <a:gd name="T20" fmla="*/ 96 w 142"/>
                <a:gd name="T21" fmla="*/ 55 h 56"/>
                <a:gd name="T22" fmla="*/ 108 w 142"/>
                <a:gd name="T23" fmla="*/ 55 h 56"/>
                <a:gd name="T24" fmla="*/ 119 w 142"/>
                <a:gd name="T25" fmla="*/ 52 h 56"/>
                <a:gd name="T26" fmla="*/ 128 w 142"/>
                <a:gd name="T27" fmla="*/ 48 h 56"/>
                <a:gd name="T28" fmla="*/ 135 w 142"/>
                <a:gd name="T29" fmla="*/ 43 h 56"/>
                <a:gd name="T30" fmla="*/ 140 w 142"/>
                <a:gd name="T31" fmla="*/ 36 h 56"/>
                <a:gd name="T32" fmla="*/ 141 w 142"/>
                <a:gd name="T33" fmla="*/ 28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6">
                  <a:moveTo>
                    <a:pt x="0" y="0"/>
                  </a:moveTo>
                  <a:lnTo>
                    <a:pt x="1" y="11"/>
                  </a:lnTo>
                  <a:lnTo>
                    <a:pt x="6" y="19"/>
                  </a:lnTo>
                  <a:lnTo>
                    <a:pt x="12" y="27"/>
                  </a:lnTo>
                  <a:lnTo>
                    <a:pt x="22" y="34"/>
                  </a:lnTo>
                  <a:lnTo>
                    <a:pt x="32" y="41"/>
                  </a:lnTo>
                  <a:lnTo>
                    <a:pt x="44" y="46"/>
                  </a:lnTo>
                  <a:lnTo>
                    <a:pt x="58" y="50"/>
                  </a:lnTo>
                  <a:lnTo>
                    <a:pt x="71" y="52"/>
                  </a:lnTo>
                  <a:lnTo>
                    <a:pt x="83" y="55"/>
                  </a:lnTo>
                  <a:lnTo>
                    <a:pt x="96" y="55"/>
                  </a:lnTo>
                  <a:lnTo>
                    <a:pt x="108" y="55"/>
                  </a:lnTo>
                  <a:lnTo>
                    <a:pt x="119" y="52"/>
                  </a:lnTo>
                  <a:lnTo>
                    <a:pt x="128" y="48"/>
                  </a:lnTo>
                  <a:lnTo>
                    <a:pt x="135" y="43"/>
                  </a:lnTo>
                  <a:lnTo>
                    <a:pt x="140" y="36"/>
                  </a:lnTo>
                  <a:lnTo>
                    <a:pt x="141" y="28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1" name="Freeform 115"/>
            <p:cNvSpPr>
              <a:spLocks/>
            </p:cNvSpPr>
            <p:nvPr/>
          </p:nvSpPr>
          <p:spPr bwMode="auto">
            <a:xfrm>
              <a:off x="2096" y="3342"/>
              <a:ext cx="142" cy="54"/>
            </a:xfrm>
            <a:custGeom>
              <a:avLst/>
              <a:gdLst>
                <a:gd name="T0" fmla="*/ 141 w 142"/>
                <a:gd name="T1" fmla="*/ 27 h 54"/>
                <a:gd name="T2" fmla="*/ 140 w 142"/>
                <a:gd name="T3" fmla="*/ 19 h 54"/>
                <a:gd name="T4" fmla="*/ 135 w 142"/>
                <a:gd name="T5" fmla="*/ 12 h 54"/>
                <a:gd name="T6" fmla="*/ 128 w 142"/>
                <a:gd name="T7" fmla="*/ 7 h 54"/>
                <a:gd name="T8" fmla="*/ 119 w 142"/>
                <a:gd name="T9" fmla="*/ 3 h 54"/>
                <a:gd name="T10" fmla="*/ 108 w 142"/>
                <a:gd name="T11" fmla="*/ 1 h 54"/>
                <a:gd name="T12" fmla="*/ 96 w 142"/>
                <a:gd name="T13" fmla="*/ 0 h 54"/>
                <a:gd name="T14" fmla="*/ 83 w 142"/>
                <a:gd name="T15" fmla="*/ 1 h 54"/>
                <a:gd name="T16" fmla="*/ 71 w 142"/>
                <a:gd name="T17" fmla="*/ 2 h 54"/>
                <a:gd name="T18" fmla="*/ 58 w 142"/>
                <a:gd name="T19" fmla="*/ 6 h 54"/>
                <a:gd name="T20" fmla="*/ 44 w 142"/>
                <a:gd name="T21" fmla="*/ 10 h 54"/>
                <a:gd name="T22" fmla="*/ 32 w 142"/>
                <a:gd name="T23" fmla="*/ 15 h 54"/>
                <a:gd name="T24" fmla="*/ 22 w 142"/>
                <a:gd name="T25" fmla="*/ 21 h 54"/>
                <a:gd name="T26" fmla="*/ 12 w 142"/>
                <a:gd name="T27" fmla="*/ 28 h 54"/>
                <a:gd name="T28" fmla="*/ 6 w 142"/>
                <a:gd name="T29" fmla="*/ 36 h 54"/>
                <a:gd name="T30" fmla="*/ 1 w 142"/>
                <a:gd name="T31" fmla="*/ 44 h 54"/>
                <a:gd name="T32" fmla="*/ 0 w 142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141" y="27"/>
                  </a:moveTo>
                  <a:lnTo>
                    <a:pt x="140" y="19"/>
                  </a:lnTo>
                  <a:lnTo>
                    <a:pt x="135" y="12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8" y="6"/>
                  </a:lnTo>
                  <a:lnTo>
                    <a:pt x="44" y="10"/>
                  </a:lnTo>
                  <a:lnTo>
                    <a:pt x="32" y="15"/>
                  </a:lnTo>
                  <a:lnTo>
                    <a:pt x="22" y="21"/>
                  </a:lnTo>
                  <a:lnTo>
                    <a:pt x="12" y="28"/>
                  </a:lnTo>
                  <a:lnTo>
                    <a:pt x="6" y="36"/>
                  </a:lnTo>
                  <a:lnTo>
                    <a:pt x="1" y="44"/>
                  </a:lnTo>
                  <a:lnTo>
                    <a:pt x="0" y="53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2" name="Freeform 116"/>
            <p:cNvSpPr>
              <a:spLocks/>
            </p:cNvSpPr>
            <p:nvPr/>
          </p:nvSpPr>
          <p:spPr bwMode="auto">
            <a:xfrm>
              <a:off x="2096" y="3395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2 h 55"/>
                <a:gd name="T10" fmla="*/ 32 w 142"/>
                <a:gd name="T11" fmla="*/ 39 h 55"/>
                <a:gd name="T12" fmla="*/ 44 w 142"/>
                <a:gd name="T13" fmla="*/ 44 h 55"/>
                <a:gd name="T14" fmla="*/ 58 w 142"/>
                <a:gd name="T15" fmla="*/ 48 h 55"/>
                <a:gd name="T16" fmla="*/ 71 w 142"/>
                <a:gd name="T17" fmla="*/ 51 h 55"/>
                <a:gd name="T18" fmla="*/ 83 w 142"/>
                <a:gd name="T19" fmla="*/ 53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0 h 55"/>
                <a:gd name="T26" fmla="*/ 128 w 142"/>
                <a:gd name="T27" fmla="*/ 47 h 55"/>
                <a:gd name="T28" fmla="*/ 135 w 142"/>
                <a:gd name="T29" fmla="*/ 41 h 55"/>
                <a:gd name="T30" fmla="*/ 140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2"/>
                  </a:lnTo>
                  <a:lnTo>
                    <a:pt x="32" y="39"/>
                  </a:lnTo>
                  <a:lnTo>
                    <a:pt x="44" y="44"/>
                  </a:lnTo>
                  <a:lnTo>
                    <a:pt x="58" y="48"/>
                  </a:lnTo>
                  <a:lnTo>
                    <a:pt x="71" y="51"/>
                  </a:lnTo>
                  <a:lnTo>
                    <a:pt x="83" y="53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8" y="47"/>
                  </a:lnTo>
                  <a:lnTo>
                    <a:pt x="135" y="41"/>
                  </a:lnTo>
                  <a:lnTo>
                    <a:pt x="140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3" name="Freeform 117"/>
            <p:cNvSpPr>
              <a:spLocks/>
            </p:cNvSpPr>
            <p:nvPr/>
          </p:nvSpPr>
          <p:spPr bwMode="auto">
            <a:xfrm>
              <a:off x="2096" y="3342"/>
              <a:ext cx="142" cy="54"/>
            </a:xfrm>
            <a:custGeom>
              <a:avLst/>
              <a:gdLst>
                <a:gd name="T0" fmla="*/ 141 w 142"/>
                <a:gd name="T1" fmla="*/ 27 h 54"/>
                <a:gd name="T2" fmla="*/ 140 w 142"/>
                <a:gd name="T3" fmla="*/ 19 h 54"/>
                <a:gd name="T4" fmla="*/ 135 w 142"/>
                <a:gd name="T5" fmla="*/ 12 h 54"/>
                <a:gd name="T6" fmla="*/ 128 w 142"/>
                <a:gd name="T7" fmla="*/ 7 h 54"/>
                <a:gd name="T8" fmla="*/ 119 w 142"/>
                <a:gd name="T9" fmla="*/ 3 h 54"/>
                <a:gd name="T10" fmla="*/ 108 w 142"/>
                <a:gd name="T11" fmla="*/ 1 h 54"/>
                <a:gd name="T12" fmla="*/ 96 w 142"/>
                <a:gd name="T13" fmla="*/ 0 h 54"/>
                <a:gd name="T14" fmla="*/ 83 w 142"/>
                <a:gd name="T15" fmla="*/ 1 h 54"/>
                <a:gd name="T16" fmla="*/ 71 w 142"/>
                <a:gd name="T17" fmla="*/ 2 h 54"/>
                <a:gd name="T18" fmla="*/ 58 w 142"/>
                <a:gd name="T19" fmla="*/ 6 h 54"/>
                <a:gd name="T20" fmla="*/ 44 w 142"/>
                <a:gd name="T21" fmla="*/ 10 h 54"/>
                <a:gd name="T22" fmla="*/ 32 w 142"/>
                <a:gd name="T23" fmla="*/ 15 h 54"/>
                <a:gd name="T24" fmla="*/ 22 w 142"/>
                <a:gd name="T25" fmla="*/ 21 h 54"/>
                <a:gd name="T26" fmla="*/ 12 w 142"/>
                <a:gd name="T27" fmla="*/ 28 h 54"/>
                <a:gd name="T28" fmla="*/ 6 w 142"/>
                <a:gd name="T29" fmla="*/ 36 h 54"/>
                <a:gd name="T30" fmla="*/ 1 w 142"/>
                <a:gd name="T31" fmla="*/ 44 h 54"/>
                <a:gd name="T32" fmla="*/ 0 w 142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141" y="27"/>
                  </a:moveTo>
                  <a:lnTo>
                    <a:pt x="140" y="19"/>
                  </a:lnTo>
                  <a:lnTo>
                    <a:pt x="135" y="12"/>
                  </a:lnTo>
                  <a:lnTo>
                    <a:pt x="128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8" y="6"/>
                  </a:lnTo>
                  <a:lnTo>
                    <a:pt x="44" y="10"/>
                  </a:lnTo>
                  <a:lnTo>
                    <a:pt x="32" y="15"/>
                  </a:lnTo>
                  <a:lnTo>
                    <a:pt x="22" y="21"/>
                  </a:lnTo>
                  <a:lnTo>
                    <a:pt x="12" y="28"/>
                  </a:lnTo>
                  <a:lnTo>
                    <a:pt x="6" y="36"/>
                  </a:lnTo>
                  <a:lnTo>
                    <a:pt x="1" y="44"/>
                  </a:lnTo>
                  <a:lnTo>
                    <a:pt x="0" y="5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4" name="Freeform 118"/>
            <p:cNvSpPr>
              <a:spLocks/>
            </p:cNvSpPr>
            <p:nvPr/>
          </p:nvSpPr>
          <p:spPr bwMode="auto">
            <a:xfrm>
              <a:off x="2096" y="3395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2 h 55"/>
                <a:gd name="T10" fmla="*/ 32 w 142"/>
                <a:gd name="T11" fmla="*/ 39 h 55"/>
                <a:gd name="T12" fmla="*/ 44 w 142"/>
                <a:gd name="T13" fmla="*/ 44 h 55"/>
                <a:gd name="T14" fmla="*/ 58 w 142"/>
                <a:gd name="T15" fmla="*/ 48 h 55"/>
                <a:gd name="T16" fmla="*/ 71 w 142"/>
                <a:gd name="T17" fmla="*/ 51 h 55"/>
                <a:gd name="T18" fmla="*/ 83 w 142"/>
                <a:gd name="T19" fmla="*/ 53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0 h 55"/>
                <a:gd name="T26" fmla="*/ 128 w 142"/>
                <a:gd name="T27" fmla="*/ 47 h 55"/>
                <a:gd name="T28" fmla="*/ 135 w 142"/>
                <a:gd name="T29" fmla="*/ 41 h 55"/>
                <a:gd name="T30" fmla="*/ 140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2"/>
                  </a:lnTo>
                  <a:lnTo>
                    <a:pt x="32" y="39"/>
                  </a:lnTo>
                  <a:lnTo>
                    <a:pt x="44" y="44"/>
                  </a:lnTo>
                  <a:lnTo>
                    <a:pt x="58" y="48"/>
                  </a:lnTo>
                  <a:lnTo>
                    <a:pt x="71" y="51"/>
                  </a:lnTo>
                  <a:lnTo>
                    <a:pt x="83" y="53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8" y="47"/>
                  </a:lnTo>
                  <a:lnTo>
                    <a:pt x="135" y="41"/>
                  </a:lnTo>
                  <a:lnTo>
                    <a:pt x="140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5" name="Freeform 119"/>
            <p:cNvSpPr>
              <a:spLocks/>
            </p:cNvSpPr>
            <p:nvPr/>
          </p:nvSpPr>
          <p:spPr bwMode="auto">
            <a:xfrm>
              <a:off x="2096" y="3294"/>
              <a:ext cx="142" cy="51"/>
            </a:xfrm>
            <a:custGeom>
              <a:avLst/>
              <a:gdLst>
                <a:gd name="T0" fmla="*/ 141 w 142"/>
                <a:gd name="T1" fmla="*/ 0 h 51"/>
                <a:gd name="T2" fmla="*/ 116 w 142"/>
                <a:gd name="T3" fmla="*/ 1 h 51"/>
                <a:gd name="T4" fmla="*/ 94 w 142"/>
                <a:gd name="T5" fmla="*/ 2 h 51"/>
                <a:gd name="T6" fmla="*/ 75 w 142"/>
                <a:gd name="T7" fmla="*/ 5 h 51"/>
                <a:gd name="T8" fmla="*/ 59 w 142"/>
                <a:gd name="T9" fmla="*/ 8 h 51"/>
                <a:gd name="T10" fmla="*/ 45 w 142"/>
                <a:gd name="T11" fmla="*/ 13 h 51"/>
                <a:gd name="T12" fmla="*/ 34 w 142"/>
                <a:gd name="T13" fmla="*/ 16 h 51"/>
                <a:gd name="T14" fmla="*/ 25 w 142"/>
                <a:gd name="T15" fmla="*/ 21 h 51"/>
                <a:gd name="T16" fmla="*/ 18 w 142"/>
                <a:gd name="T17" fmla="*/ 24 h 51"/>
                <a:gd name="T18" fmla="*/ 11 w 142"/>
                <a:gd name="T19" fmla="*/ 30 h 51"/>
                <a:gd name="T20" fmla="*/ 7 w 142"/>
                <a:gd name="T21" fmla="*/ 35 h 51"/>
                <a:gd name="T22" fmla="*/ 3 w 142"/>
                <a:gd name="T23" fmla="*/ 39 h 51"/>
                <a:gd name="T24" fmla="*/ 2 w 142"/>
                <a:gd name="T25" fmla="*/ 42 h 51"/>
                <a:gd name="T26" fmla="*/ 1 w 142"/>
                <a:gd name="T27" fmla="*/ 45 h 51"/>
                <a:gd name="T28" fmla="*/ 0 w 142"/>
                <a:gd name="T29" fmla="*/ 48 h 51"/>
                <a:gd name="T30" fmla="*/ 0 w 142"/>
                <a:gd name="T31" fmla="*/ 50 h 51"/>
                <a:gd name="T32" fmla="*/ 0 w 142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1">
                  <a:moveTo>
                    <a:pt x="141" y="0"/>
                  </a:moveTo>
                  <a:lnTo>
                    <a:pt x="116" y="1"/>
                  </a:lnTo>
                  <a:lnTo>
                    <a:pt x="94" y="2"/>
                  </a:lnTo>
                  <a:lnTo>
                    <a:pt x="75" y="5"/>
                  </a:lnTo>
                  <a:lnTo>
                    <a:pt x="59" y="8"/>
                  </a:lnTo>
                  <a:lnTo>
                    <a:pt x="45" y="13"/>
                  </a:lnTo>
                  <a:lnTo>
                    <a:pt x="34" y="16"/>
                  </a:lnTo>
                  <a:lnTo>
                    <a:pt x="25" y="21"/>
                  </a:lnTo>
                  <a:lnTo>
                    <a:pt x="18" y="24"/>
                  </a:lnTo>
                  <a:lnTo>
                    <a:pt x="11" y="30"/>
                  </a:lnTo>
                  <a:lnTo>
                    <a:pt x="7" y="35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6" name="Freeform 120"/>
            <p:cNvSpPr>
              <a:spLocks/>
            </p:cNvSpPr>
            <p:nvPr/>
          </p:nvSpPr>
          <p:spPr bwMode="auto">
            <a:xfrm>
              <a:off x="2096" y="3344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39 h 55"/>
                <a:gd name="T12" fmla="*/ 44 w 142"/>
                <a:gd name="T13" fmla="*/ 45 h 55"/>
                <a:gd name="T14" fmla="*/ 58 w 142"/>
                <a:gd name="T15" fmla="*/ 49 h 55"/>
                <a:gd name="T16" fmla="*/ 71 w 142"/>
                <a:gd name="T17" fmla="*/ 51 h 55"/>
                <a:gd name="T18" fmla="*/ 83 w 142"/>
                <a:gd name="T19" fmla="*/ 53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0 h 55"/>
                <a:gd name="T26" fmla="*/ 128 w 142"/>
                <a:gd name="T27" fmla="*/ 47 h 55"/>
                <a:gd name="T28" fmla="*/ 135 w 142"/>
                <a:gd name="T29" fmla="*/ 41 h 55"/>
                <a:gd name="T30" fmla="*/ 140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39"/>
                  </a:lnTo>
                  <a:lnTo>
                    <a:pt x="44" y="45"/>
                  </a:lnTo>
                  <a:lnTo>
                    <a:pt x="58" y="49"/>
                  </a:lnTo>
                  <a:lnTo>
                    <a:pt x="71" y="51"/>
                  </a:lnTo>
                  <a:lnTo>
                    <a:pt x="83" y="53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8" y="47"/>
                  </a:lnTo>
                  <a:lnTo>
                    <a:pt x="135" y="41"/>
                  </a:lnTo>
                  <a:lnTo>
                    <a:pt x="140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7" name="Freeform 121"/>
            <p:cNvSpPr>
              <a:spLocks/>
            </p:cNvSpPr>
            <p:nvPr/>
          </p:nvSpPr>
          <p:spPr bwMode="auto">
            <a:xfrm>
              <a:off x="2237" y="3294"/>
              <a:ext cx="135" cy="85"/>
            </a:xfrm>
            <a:custGeom>
              <a:avLst/>
              <a:gdLst>
                <a:gd name="T0" fmla="*/ 134 w 135"/>
                <a:gd name="T1" fmla="*/ 84 h 85"/>
                <a:gd name="T2" fmla="*/ 134 w 135"/>
                <a:gd name="T3" fmla="*/ 0 h 85"/>
                <a:gd name="T4" fmla="*/ 0 w 135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85">
                  <a:moveTo>
                    <a:pt x="134" y="84"/>
                  </a:moveTo>
                  <a:lnTo>
                    <a:pt x="134" y="0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8" name="Freeform 122"/>
            <p:cNvSpPr>
              <a:spLocks/>
            </p:cNvSpPr>
            <p:nvPr/>
          </p:nvSpPr>
          <p:spPr bwMode="auto">
            <a:xfrm>
              <a:off x="2096" y="3294"/>
              <a:ext cx="142" cy="51"/>
            </a:xfrm>
            <a:custGeom>
              <a:avLst/>
              <a:gdLst>
                <a:gd name="T0" fmla="*/ 141 w 142"/>
                <a:gd name="T1" fmla="*/ 0 h 51"/>
                <a:gd name="T2" fmla="*/ 116 w 142"/>
                <a:gd name="T3" fmla="*/ 1 h 51"/>
                <a:gd name="T4" fmla="*/ 94 w 142"/>
                <a:gd name="T5" fmla="*/ 2 h 51"/>
                <a:gd name="T6" fmla="*/ 75 w 142"/>
                <a:gd name="T7" fmla="*/ 5 h 51"/>
                <a:gd name="T8" fmla="*/ 59 w 142"/>
                <a:gd name="T9" fmla="*/ 8 h 51"/>
                <a:gd name="T10" fmla="*/ 45 w 142"/>
                <a:gd name="T11" fmla="*/ 13 h 51"/>
                <a:gd name="T12" fmla="*/ 34 w 142"/>
                <a:gd name="T13" fmla="*/ 16 h 51"/>
                <a:gd name="T14" fmla="*/ 25 w 142"/>
                <a:gd name="T15" fmla="*/ 21 h 51"/>
                <a:gd name="T16" fmla="*/ 18 w 142"/>
                <a:gd name="T17" fmla="*/ 24 h 51"/>
                <a:gd name="T18" fmla="*/ 11 w 142"/>
                <a:gd name="T19" fmla="*/ 30 h 51"/>
                <a:gd name="T20" fmla="*/ 7 w 142"/>
                <a:gd name="T21" fmla="*/ 35 h 51"/>
                <a:gd name="T22" fmla="*/ 3 w 142"/>
                <a:gd name="T23" fmla="*/ 39 h 51"/>
                <a:gd name="T24" fmla="*/ 2 w 142"/>
                <a:gd name="T25" fmla="*/ 42 h 51"/>
                <a:gd name="T26" fmla="*/ 1 w 142"/>
                <a:gd name="T27" fmla="*/ 45 h 51"/>
                <a:gd name="T28" fmla="*/ 0 w 142"/>
                <a:gd name="T29" fmla="*/ 48 h 51"/>
                <a:gd name="T30" fmla="*/ 0 w 142"/>
                <a:gd name="T31" fmla="*/ 50 h 51"/>
                <a:gd name="T32" fmla="*/ 0 w 142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1">
                  <a:moveTo>
                    <a:pt x="141" y="0"/>
                  </a:moveTo>
                  <a:lnTo>
                    <a:pt x="116" y="1"/>
                  </a:lnTo>
                  <a:lnTo>
                    <a:pt x="94" y="2"/>
                  </a:lnTo>
                  <a:lnTo>
                    <a:pt x="75" y="5"/>
                  </a:lnTo>
                  <a:lnTo>
                    <a:pt x="59" y="8"/>
                  </a:lnTo>
                  <a:lnTo>
                    <a:pt x="45" y="13"/>
                  </a:lnTo>
                  <a:lnTo>
                    <a:pt x="34" y="16"/>
                  </a:lnTo>
                  <a:lnTo>
                    <a:pt x="25" y="21"/>
                  </a:lnTo>
                  <a:lnTo>
                    <a:pt x="18" y="24"/>
                  </a:lnTo>
                  <a:lnTo>
                    <a:pt x="11" y="30"/>
                  </a:lnTo>
                  <a:lnTo>
                    <a:pt x="7" y="35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79" name="Freeform 123"/>
            <p:cNvSpPr>
              <a:spLocks/>
            </p:cNvSpPr>
            <p:nvPr/>
          </p:nvSpPr>
          <p:spPr bwMode="auto">
            <a:xfrm>
              <a:off x="2096" y="3344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39 h 55"/>
                <a:gd name="T12" fmla="*/ 44 w 142"/>
                <a:gd name="T13" fmla="*/ 45 h 55"/>
                <a:gd name="T14" fmla="*/ 58 w 142"/>
                <a:gd name="T15" fmla="*/ 49 h 55"/>
                <a:gd name="T16" fmla="*/ 71 w 142"/>
                <a:gd name="T17" fmla="*/ 51 h 55"/>
                <a:gd name="T18" fmla="*/ 83 w 142"/>
                <a:gd name="T19" fmla="*/ 53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0 h 55"/>
                <a:gd name="T26" fmla="*/ 128 w 142"/>
                <a:gd name="T27" fmla="*/ 47 h 55"/>
                <a:gd name="T28" fmla="*/ 135 w 142"/>
                <a:gd name="T29" fmla="*/ 41 h 55"/>
                <a:gd name="T30" fmla="*/ 140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39"/>
                  </a:lnTo>
                  <a:lnTo>
                    <a:pt x="44" y="45"/>
                  </a:lnTo>
                  <a:lnTo>
                    <a:pt x="58" y="49"/>
                  </a:lnTo>
                  <a:lnTo>
                    <a:pt x="71" y="51"/>
                  </a:lnTo>
                  <a:lnTo>
                    <a:pt x="83" y="53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8" y="47"/>
                  </a:lnTo>
                  <a:lnTo>
                    <a:pt x="135" y="41"/>
                  </a:lnTo>
                  <a:lnTo>
                    <a:pt x="140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0" name="Freeform 124"/>
            <p:cNvSpPr>
              <a:spLocks/>
            </p:cNvSpPr>
            <p:nvPr/>
          </p:nvSpPr>
          <p:spPr bwMode="auto">
            <a:xfrm>
              <a:off x="2268" y="3383"/>
              <a:ext cx="204" cy="121"/>
            </a:xfrm>
            <a:custGeom>
              <a:avLst/>
              <a:gdLst>
                <a:gd name="T0" fmla="*/ 0 w 204"/>
                <a:gd name="T1" fmla="*/ 0 h 121"/>
                <a:gd name="T2" fmla="*/ 203 w 204"/>
                <a:gd name="T3" fmla="*/ 0 h 121"/>
                <a:gd name="T4" fmla="*/ 203 w 204"/>
                <a:gd name="T5" fmla="*/ 120 h 121"/>
                <a:gd name="T6" fmla="*/ 0 w 204"/>
                <a:gd name="T7" fmla="*/ 120 h 121"/>
                <a:gd name="T8" fmla="*/ 0 w 204"/>
                <a:gd name="T9" fmla="*/ 0 h 121"/>
                <a:gd name="T10" fmla="*/ 0 w 204"/>
                <a:gd name="T11" fmla="*/ 0 h 121"/>
                <a:gd name="T12" fmla="*/ 0 w 204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21">
                  <a:moveTo>
                    <a:pt x="0" y="0"/>
                  </a:moveTo>
                  <a:lnTo>
                    <a:pt x="203" y="0"/>
                  </a:lnTo>
                  <a:lnTo>
                    <a:pt x="203" y="120"/>
                  </a:lnTo>
                  <a:lnTo>
                    <a:pt x="0" y="1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1" name="Freeform 125"/>
            <p:cNvSpPr>
              <a:spLocks/>
            </p:cNvSpPr>
            <p:nvPr/>
          </p:nvSpPr>
          <p:spPr bwMode="auto">
            <a:xfrm>
              <a:off x="2281" y="3404"/>
              <a:ext cx="179" cy="33"/>
            </a:xfrm>
            <a:custGeom>
              <a:avLst/>
              <a:gdLst>
                <a:gd name="T0" fmla="*/ 178 w 179"/>
                <a:gd name="T1" fmla="*/ 32 h 33"/>
                <a:gd name="T2" fmla="*/ 160 w 179"/>
                <a:gd name="T3" fmla="*/ 20 h 33"/>
                <a:gd name="T4" fmla="*/ 143 w 179"/>
                <a:gd name="T5" fmla="*/ 11 h 33"/>
                <a:gd name="T6" fmla="*/ 127 w 179"/>
                <a:gd name="T7" fmla="*/ 5 h 33"/>
                <a:gd name="T8" fmla="*/ 111 w 179"/>
                <a:gd name="T9" fmla="*/ 1 h 33"/>
                <a:gd name="T10" fmla="*/ 96 w 179"/>
                <a:gd name="T11" fmla="*/ 0 h 33"/>
                <a:gd name="T12" fmla="*/ 81 w 179"/>
                <a:gd name="T13" fmla="*/ 0 h 33"/>
                <a:gd name="T14" fmla="*/ 67 w 179"/>
                <a:gd name="T15" fmla="*/ 2 h 33"/>
                <a:gd name="T16" fmla="*/ 55 w 179"/>
                <a:gd name="T17" fmla="*/ 4 h 33"/>
                <a:gd name="T18" fmla="*/ 42 w 179"/>
                <a:gd name="T19" fmla="*/ 9 h 33"/>
                <a:gd name="T20" fmla="*/ 32 w 179"/>
                <a:gd name="T21" fmla="*/ 13 h 33"/>
                <a:gd name="T22" fmla="*/ 22 w 179"/>
                <a:gd name="T23" fmla="*/ 18 h 33"/>
                <a:gd name="T24" fmla="*/ 15 w 179"/>
                <a:gd name="T25" fmla="*/ 22 h 33"/>
                <a:gd name="T26" fmla="*/ 8 w 179"/>
                <a:gd name="T27" fmla="*/ 27 h 33"/>
                <a:gd name="T28" fmla="*/ 4 w 179"/>
                <a:gd name="T29" fmla="*/ 30 h 33"/>
                <a:gd name="T30" fmla="*/ 1 w 179"/>
                <a:gd name="T31" fmla="*/ 32 h 33"/>
                <a:gd name="T32" fmla="*/ 0 w 179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9" h="33">
                  <a:moveTo>
                    <a:pt x="178" y="32"/>
                  </a:moveTo>
                  <a:lnTo>
                    <a:pt x="160" y="20"/>
                  </a:lnTo>
                  <a:lnTo>
                    <a:pt x="143" y="11"/>
                  </a:lnTo>
                  <a:lnTo>
                    <a:pt x="127" y="5"/>
                  </a:lnTo>
                  <a:lnTo>
                    <a:pt x="111" y="1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55" y="4"/>
                  </a:lnTo>
                  <a:lnTo>
                    <a:pt x="42" y="9"/>
                  </a:lnTo>
                  <a:lnTo>
                    <a:pt x="32" y="13"/>
                  </a:lnTo>
                  <a:lnTo>
                    <a:pt x="22" y="18"/>
                  </a:lnTo>
                  <a:lnTo>
                    <a:pt x="15" y="22"/>
                  </a:lnTo>
                  <a:lnTo>
                    <a:pt x="8" y="27"/>
                  </a:lnTo>
                  <a:lnTo>
                    <a:pt x="4" y="30"/>
                  </a:lnTo>
                  <a:lnTo>
                    <a:pt x="1" y="32"/>
                  </a:lnTo>
                  <a:lnTo>
                    <a:pt x="0" y="3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2" name="Line 126"/>
            <p:cNvSpPr>
              <a:spLocks noChangeShapeType="1"/>
            </p:cNvSpPr>
            <p:nvPr/>
          </p:nvSpPr>
          <p:spPr bwMode="auto">
            <a:xfrm>
              <a:off x="2295" y="3405"/>
              <a:ext cx="51" cy="76"/>
            </a:xfrm>
            <a:prstGeom prst="line">
              <a:avLst/>
            </a:prstGeom>
            <a:noFill/>
            <a:ln w="1901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3" name="Line 127"/>
            <p:cNvSpPr>
              <a:spLocks noChangeShapeType="1"/>
            </p:cNvSpPr>
            <p:nvPr/>
          </p:nvSpPr>
          <p:spPr bwMode="auto">
            <a:xfrm>
              <a:off x="2295" y="3405"/>
              <a:ext cx="66" cy="99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4" name="Freeform 128"/>
            <p:cNvSpPr>
              <a:spLocks/>
            </p:cNvSpPr>
            <p:nvPr/>
          </p:nvSpPr>
          <p:spPr bwMode="auto">
            <a:xfrm>
              <a:off x="3103" y="3505"/>
              <a:ext cx="142" cy="54"/>
            </a:xfrm>
            <a:custGeom>
              <a:avLst/>
              <a:gdLst>
                <a:gd name="T0" fmla="*/ 141 w 142"/>
                <a:gd name="T1" fmla="*/ 27 h 54"/>
                <a:gd name="T2" fmla="*/ 139 w 142"/>
                <a:gd name="T3" fmla="*/ 19 h 54"/>
                <a:gd name="T4" fmla="*/ 135 w 142"/>
                <a:gd name="T5" fmla="*/ 12 h 54"/>
                <a:gd name="T6" fmla="*/ 127 w 142"/>
                <a:gd name="T7" fmla="*/ 7 h 54"/>
                <a:gd name="T8" fmla="*/ 119 w 142"/>
                <a:gd name="T9" fmla="*/ 3 h 54"/>
                <a:gd name="T10" fmla="*/ 108 w 142"/>
                <a:gd name="T11" fmla="*/ 1 h 54"/>
                <a:gd name="T12" fmla="*/ 96 w 142"/>
                <a:gd name="T13" fmla="*/ 0 h 54"/>
                <a:gd name="T14" fmla="*/ 82 w 142"/>
                <a:gd name="T15" fmla="*/ 1 h 54"/>
                <a:gd name="T16" fmla="*/ 70 w 142"/>
                <a:gd name="T17" fmla="*/ 2 h 54"/>
                <a:gd name="T18" fmla="*/ 57 w 142"/>
                <a:gd name="T19" fmla="*/ 6 h 54"/>
                <a:gd name="T20" fmla="*/ 44 w 142"/>
                <a:gd name="T21" fmla="*/ 9 h 54"/>
                <a:gd name="T22" fmla="*/ 32 w 142"/>
                <a:gd name="T23" fmla="*/ 15 h 54"/>
                <a:gd name="T24" fmla="*/ 22 w 142"/>
                <a:gd name="T25" fmla="*/ 20 h 54"/>
                <a:gd name="T26" fmla="*/ 12 w 142"/>
                <a:gd name="T27" fmla="*/ 28 h 54"/>
                <a:gd name="T28" fmla="*/ 6 w 142"/>
                <a:gd name="T29" fmla="*/ 35 h 54"/>
                <a:gd name="T30" fmla="*/ 1 w 142"/>
                <a:gd name="T31" fmla="*/ 44 h 54"/>
                <a:gd name="T32" fmla="*/ 0 w 142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141" y="27"/>
                  </a:moveTo>
                  <a:lnTo>
                    <a:pt x="139" y="19"/>
                  </a:lnTo>
                  <a:lnTo>
                    <a:pt x="135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6"/>
                  </a:lnTo>
                  <a:lnTo>
                    <a:pt x="44" y="9"/>
                  </a:lnTo>
                  <a:lnTo>
                    <a:pt x="32" y="15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6" y="35"/>
                  </a:lnTo>
                  <a:lnTo>
                    <a:pt x="1" y="44"/>
                  </a:lnTo>
                  <a:lnTo>
                    <a:pt x="0" y="5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5" name="Freeform 129"/>
            <p:cNvSpPr>
              <a:spLocks/>
            </p:cNvSpPr>
            <p:nvPr/>
          </p:nvSpPr>
          <p:spPr bwMode="auto">
            <a:xfrm>
              <a:off x="3103" y="3558"/>
              <a:ext cx="142" cy="51"/>
            </a:xfrm>
            <a:custGeom>
              <a:avLst/>
              <a:gdLst>
                <a:gd name="T0" fmla="*/ 0 w 142"/>
                <a:gd name="T1" fmla="*/ 0 h 51"/>
                <a:gd name="T2" fmla="*/ 1 w 142"/>
                <a:gd name="T3" fmla="*/ 9 h 51"/>
                <a:gd name="T4" fmla="*/ 6 w 142"/>
                <a:gd name="T5" fmla="*/ 17 h 51"/>
                <a:gd name="T6" fmla="*/ 12 w 142"/>
                <a:gd name="T7" fmla="*/ 24 h 51"/>
                <a:gd name="T8" fmla="*/ 22 w 142"/>
                <a:gd name="T9" fmla="*/ 29 h 51"/>
                <a:gd name="T10" fmla="*/ 32 w 142"/>
                <a:gd name="T11" fmla="*/ 34 h 51"/>
                <a:gd name="T12" fmla="*/ 44 w 142"/>
                <a:gd name="T13" fmla="*/ 38 h 51"/>
                <a:gd name="T14" fmla="*/ 57 w 142"/>
                <a:gd name="T15" fmla="*/ 42 h 51"/>
                <a:gd name="T16" fmla="*/ 70 w 142"/>
                <a:gd name="T17" fmla="*/ 45 h 51"/>
                <a:gd name="T18" fmla="*/ 82 w 142"/>
                <a:gd name="T19" fmla="*/ 47 h 51"/>
                <a:gd name="T20" fmla="*/ 96 w 142"/>
                <a:gd name="T21" fmla="*/ 48 h 51"/>
                <a:gd name="T22" fmla="*/ 108 w 142"/>
                <a:gd name="T23" fmla="*/ 50 h 51"/>
                <a:gd name="T24" fmla="*/ 119 w 142"/>
                <a:gd name="T25" fmla="*/ 50 h 51"/>
                <a:gd name="T26" fmla="*/ 127 w 142"/>
                <a:gd name="T27" fmla="*/ 50 h 51"/>
                <a:gd name="T28" fmla="*/ 135 w 142"/>
                <a:gd name="T29" fmla="*/ 50 h 51"/>
                <a:gd name="T30" fmla="*/ 139 w 142"/>
                <a:gd name="T31" fmla="*/ 50 h 51"/>
                <a:gd name="T32" fmla="*/ 141 w 142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1">
                  <a:moveTo>
                    <a:pt x="0" y="0"/>
                  </a:moveTo>
                  <a:lnTo>
                    <a:pt x="1" y="9"/>
                  </a:lnTo>
                  <a:lnTo>
                    <a:pt x="6" y="17"/>
                  </a:lnTo>
                  <a:lnTo>
                    <a:pt x="12" y="24"/>
                  </a:lnTo>
                  <a:lnTo>
                    <a:pt x="22" y="29"/>
                  </a:lnTo>
                  <a:lnTo>
                    <a:pt x="32" y="34"/>
                  </a:lnTo>
                  <a:lnTo>
                    <a:pt x="44" y="38"/>
                  </a:lnTo>
                  <a:lnTo>
                    <a:pt x="57" y="42"/>
                  </a:lnTo>
                  <a:lnTo>
                    <a:pt x="70" y="45"/>
                  </a:lnTo>
                  <a:lnTo>
                    <a:pt x="82" y="47"/>
                  </a:lnTo>
                  <a:lnTo>
                    <a:pt x="96" y="48"/>
                  </a:lnTo>
                  <a:lnTo>
                    <a:pt x="108" y="50"/>
                  </a:lnTo>
                  <a:lnTo>
                    <a:pt x="119" y="50"/>
                  </a:lnTo>
                  <a:lnTo>
                    <a:pt x="127" y="50"/>
                  </a:lnTo>
                  <a:lnTo>
                    <a:pt x="135" y="50"/>
                  </a:lnTo>
                  <a:lnTo>
                    <a:pt x="139" y="50"/>
                  </a:lnTo>
                  <a:lnTo>
                    <a:pt x="141" y="5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6" name="Freeform 130"/>
            <p:cNvSpPr>
              <a:spLocks/>
            </p:cNvSpPr>
            <p:nvPr/>
          </p:nvSpPr>
          <p:spPr bwMode="auto">
            <a:xfrm>
              <a:off x="3244" y="3514"/>
              <a:ext cx="134" cy="95"/>
            </a:xfrm>
            <a:custGeom>
              <a:avLst/>
              <a:gdLst>
                <a:gd name="T0" fmla="*/ 0 w 134"/>
                <a:gd name="T1" fmla="*/ 94 h 95"/>
                <a:gd name="T2" fmla="*/ 133 w 134"/>
                <a:gd name="T3" fmla="*/ 94 h 95"/>
                <a:gd name="T4" fmla="*/ 133 w 134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95">
                  <a:moveTo>
                    <a:pt x="0" y="94"/>
                  </a:moveTo>
                  <a:lnTo>
                    <a:pt x="133" y="94"/>
                  </a:lnTo>
                  <a:lnTo>
                    <a:pt x="133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7" name="Freeform 131"/>
            <p:cNvSpPr>
              <a:spLocks/>
            </p:cNvSpPr>
            <p:nvPr/>
          </p:nvSpPr>
          <p:spPr bwMode="auto">
            <a:xfrm>
              <a:off x="3103" y="3455"/>
              <a:ext cx="142" cy="52"/>
            </a:xfrm>
            <a:custGeom>
              <a:avLst/>
              <a:gdLst>
                <a:gd name="T0" fmla="*/ 141 w 142"/>
                <a:gd name="T1" fmla="*/ 27 h 52"/>
                <a:gd name="T2" fmla="*/ 139 w 142"/>
                <a:gd name="T3" fmla="*/ 19 h 52"/>
                <a:gd name="T4" fmla="*/ 135 w 142"/>
                <a:gd name="T5" fmla="*/ 12 h 52"/>
                <a:gd name="T6" fmla="*/ 127 w 142"/>
                <a:gd name="T7" fmla="*/ 6 h 52"/>
                <a:gd name="T8" fmla="*/ 119 w 142"/>
                <a:gd name="T9" fmla="*/ 3 h 52"/>
                <a:gd name="T10" fmla="*/ 108 w 142"/>
                <a:gd name="T11" fmla="*/ 1 h 52"/>
                <a:gd name="T12" fmla="*/ 96 w 142"/>
                <a:gd name="T13" fmla="*/ 0 h 52"/>
                <a:gd name="T14" fmla="*/ 82 w 142"/>
                <a:gd name="T15" fmla="*/ 0 h 52"/>
                <a:gd name="T16" fmla="*/ 70 w 142"/>
                <a:gd name="T17" fmla="*/ 1 h 52"/>
                <a:gd name="T18" fmla="*/ 57 w 142"/>
                <a:gd name="T19" fmla="*/ 5 h 52"/>
                <a:gd name="T20" fmla="*/ 44 w 142"/>
                <a:gd name="T21" fmla="*/ 8 h 52"/>
                <a:gd name="T22" fmla="*/ 32 w 142"/>
                <a:gd name="T23" fmla="*/ 14 h 52"/>
                <a:gd name="T24" fmla="*/ 22 w 142"/>
                <a:gd name="T25" fmla="*/ 19 h 52"/>
                <a:gd name="T26" fmla="*/ 12 w 142"/>
                <a:gd name="T27" fmla="*/ 27 h 52"/>
                <a:gd name="T28" fmla="*/ 6 w 142"/>
                <a:gd name="T29" fmla="*/ 34 h 52"/>
                <a:gd name="T30" fmla="*/ 1 w 142"/>
                <a:gd name="T31" fmla="*/ 42 h 52"/>
                <a:gd name="T32" fmla="*/ 0 w 142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2">
                  <a:moveTo>
                    <a:pt x="141" y="27"/>
                  </a:moveTo>
                  <a:lnTo>
                    <a:pt x="139" y="19"/>
                  </a:lnTo>
                  <a:lnTo>
                    <a:pt x="135" y="12"/>
                  </a:lnTo>
                  <a:lnTo>
                    <a:pt x="127" y="6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70" y="1"/>
                  </a:lnTo>
                  <a:lnTo>
                    <a:pt x="57" y="5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2" y="19"/>
                  </a:lnTo>
                  <a:lnTo>
                    <a:pt x="12" y="27"/>
                  </a:lnTo>
                  <a:lnTo>
                    <a:pt x="6" y="34"/>
                  </a:lnTo>
                  <a:lnTo>
                    <a:pt x="1" y="42"/>
                  </a:lnTo>
                  <a:lnTo>
                    <a:pt x="0" y="51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8" name="Freeform 132"/>
            <p:cNvSpPr>
              <a:spLocks/>
            </p:cNvSpPr>
            <p:nvPr/>
          </p:nvSpPr>
          <p:spPr bwMode="auto">
            <a:xfrm>
              <a:off x="3103" y="3506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2 h 55"/>
                <a:gd name="T18" fmla="*/ 82 w 142"/>
                <a:gd name="T19" fmla="*/ 54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5 w 142"/>
                <a:gd name="T29" fmla="*/ 42 h 55"/>
                <a:gd name="T30" fmla="*/ 139 w 142"/>
                <a:gd name="T31" fmla="*/ 35 h 55"/>
                <a:gd name="T32" fmla="*/ 141 w 142"/>
                <a:gd name="T33" fmla="*/ 26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2"/>
                  </a:lnTo>
                  <a:lnTo>
                    <a:pt x="82" y="54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5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89" name="Freeform 133"/>
            <p:cNvSpPr>
              <a:spLocks/>
            </p:cNvSpPr>
            <p:nvPr/>
          </p:nvSpPr>
          <p:spPr bwMode="auto">
            <a:xfrm>
              <a:off x="3103" y="3455"/>
              <a:ext cx="142" cy="52"/>
            </a:xfrm>
            <a:custGeom>
              <a:avLst/>
              <a:gdLst>
                <a:gd name="T0" fmla="*/ 141 w 142"/>
                <a:gd name="T1" fmla="*/ 27 h 52"/>
                <a:gd name="T2" fmla="*/ 139 w 142"/>
                <a:gd name="T3" fmla="*/ 19 h 52"/>
                <a:gd name="T4" fmla="*/ 135 w 142"/>
                <a:gd name="T5" fmla="*/ 12 h 52"/>
                <a:gd name="T6" fmla="*/ 127 w 142"/>
                <a:gd name="T7" fmla="*/ 6 h 52"/>
                <a:gd name="T8" fmla="*/ 119 w 142"/>
                <a:gd name="T9" fmla="*/ 3 h 52"/>
                <a:gd name="T10" fmla="*/ 108 w 142"/>
                <a:gd name="T11" fmla="*/ 1 h 52"/>
                <a:gd name="T12" fmla="*/ 96 w 142"/>
                <a:gd name="T13" fmla="*/ 0 h 52"/>
                <a:gd name="T14" fmla="*/ 82 w 142"/>
                <a:gd name="T15" fmla="*/ 0 h 52"/>
                <a:gd name="T16" fmla="*/ 70 w 142"/>
                <a:gd name="T17" fmla="*/ 1 h 52"/>
                <a:gd name="T18" fmla="*/ 57 w 142"/>
                <a:gd name="T19" fmla="*/ 5 h 52"/>
                <a:gd name="T20" fmla="*/ 44 w 142"/>
                <a:gd name="T21" fmla="*/ 8 h 52"/>
                <a:gd name="T22" fmla="*/ 32 w 142"/>
                <a:gd name="T23" fmla="*/ 14 h 52"/>
                <a:gd name="T24" fmla="*/ 22 w 142"/>
                <a:gd name="T25" fmla="*/ 19 h 52"/>
                <a:gd name="T26" fmla="*/ 12 w 142"/>
                <a:gd name="T27" fmla="*/ 27 h 52"/>
                <a:gd name="T28" fmla="*/ 6 w 142"/>
                <a:gd name="T29" fmla="*/ 34 h 52"/>
                <a:gd name="T30" fmla="*/ 1 w 142"/>
                <a:gd name="T31" fmla="*/ 42 h 52"/>
                <a:gd name="T32" fmla="*/ 0 w 142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2">
                  <a:moveTo>
                    <a:pt x="141" y="27"/>
                  </a:moveTo>
                  <a:lnTo>
                    <a:pt x="139" y="19"/>
                  </a:lnTo>
                  <a:lnTo>
                    <a:pt x="135" y="12"/>
                  </a:lnTo>
                  <a:lnTo>
                    <a:pt x="127" y="6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70" y="1"/>
                  </a:lnTo>
                  <a:lnTo>
                    <a:pt x="57" y="5"/>
                  </a:lnTo>
                  <a:lnTo>
                    <a:pt x="44" y="8"/>
                  </a:lnTo>
                  <a:lnTo>
                    <a:pt x="32" y="14"/>
                  </a:lnTo>
                  <a:lnTo>
                    <a:pt x="22" y="19"/>
                  </a:lnTo>
                  <a:lnTo>
                    <a:pt x="12" y="27"/>
                  </a:lnTo>
                  <a:lnTo>
                    <a:pt x="6" y="34"/>
                  </a:lnTo>
                  <a:lnTo>
                    <a:pt x="1" y="42"/>
                  </a:lnTo>
                  <a:lnTo>
                    <a:pt x="0" y="5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0" name="Freeform 134"/>
            <p:cNvSpPr>
              <a:spLocks/>
            </p:cNvSpPr>
            <p:nvPr/>
          </p:nvSpPr>
          <p:spPr bwMode="auto">
            <a:xfrm>
              <a:off x="3103" y="3506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2 h 55"/>
                <a:gd name="T18" fmla="*/ 82 w 142"/>
                <a:gd name="T19" fmla="*/ 54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5 w 142"/>
                <a:gd name="T29" fmla="*/ 42 h 55"/>
                <a:gd name="T30" fmla="*/ 139 w 142"/>
                <a:gd name="T31" fmla="*/ 35 h 55"/>
                <a:gd name="T32" fmla="*/ 141 w 142"/>
                <a:gd name="T33" fmla="*/ 26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2"/>
                  </a:lnTo>
                  <a:lnTo>
                    <a:pt x="82" y="54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5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1" name="Freeform 135"/>
            <p:cNvSpPr>
              <a:spLocks/>
            </p:cNvSpPr>
            <p:nvPr/>
          </p:nvSpPr>
          <p:spPr bwMode="auto">
            <a:xfrm>
              <a:off x="3103" y="3404"/>
              <a:ext cx="142" cy="53"/>
            </a:xfrm>
            <a:custGeom>
              <a:avLst/>
              <a:gdLst>
                <a:gd name="T0" fmla="*/ 141 w 142"/>
                <a:gd name="T1" fmla="*/ 27 h 53"/>
                <a:gd name="T2" fmla="*/ 139 w 142"/>
                <a:gd name="T3" fmla="*/ 19 h 53"/>
                <a:gd name="T4" fmla="*/ 135 w 142"/>
                <a:gd name="T5" fmla="*/ 12 h 53"/>
                <a:gd name="T6" fmla="*/ 127 w 142"/>
                <a:gd name="T7" fmla="*/ 7 h 53"/>
                <a:gd name="T8" fmla="*/ 119 w 142"/>
                <a:gd name="T9" fmla="*/ 3 h 53"/>
                <a:gd name="T10" fmla="*/ 108 w 142"/>
                <a:gd name="T11" fmla="*/ 1 h 53"/>
                <a:gd name="T12" fmla="*/ 96 w 142"/>
                <a:gd name="T13" fmla="*/ 0 h 53"/>
                <a:gd name="T14" fmla="*/ 82 w 142"/>
                <a:gd name="T15" fmla="*/ 1 h 53"/>
                <a:gd name="T16" fmla="*/ 70 w 142"/>
                <a:gd name="T17" fmla="*/ 2 h 53"/>
                <a:gd name="T18" fmla="*/ 57 w 142"/>
                <a:gd name="T19" fmla="*/ 5 h 53"/>
                <a:gd name="T20" fmla="*/ 44 w 142"/>
                <a:gd name="T21" fmla="*/ 9 h 53"/>
                <a:gd name="T22" fmla="*/ 32 w 142"/>
                <a:gd name="T23" fmla="*/ 15 h 53"/>
                <a:gd name="T24" fmla="*/ 22 w 142"/>
                <a:gd name="T25" fmla="*/ 20 h 53"/>
                <a:gd name="T26" fmla="*/ 12 w 142"/>
                <a:gd name="T27" fmla="*/ 27 h 53"/>
                <a:gd name="T28" fmla="*/ 6 w 142"/>
                <a:gd name="T29" fmla="*/ 35 h 53"/>
                <a:gd name="T30" fmla="*/ 1 w 142"/>
                <a:gd name="T31" fmla="*/ 43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7"/>
                  </a:moveTo>
                  <a:lnTo>
                    <a:pt x="139" y="19"/>
                  </a:lnTo>
                  <a:lnTo>
                    <a:pt x="135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5"/>
                  </a:lnTo>
                  <a:lnTo>
                    <a:pt x="44" y="9"/>
                  </a:lnTo>
                  <a:lnTo>
                    <a:pt x="32" y="15"/>
                  </a:lnTo>
                  <a:lnTo>
                    <a:pt x="22" y="20"/>
                  </a:lnTo>
                  <a:lnTo>
                    <a:pt x="12" y="27"/>
                  </a:lnTo>
                  <a:lnTo>
                    <a:pt x="6" y="35"/>
                  </a:lnTo>
                  <a:lnTo>
                    <a:pt x="1" y="43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2" name="Freeform 136"/>
            <p:cNvSpPr>
              <a:spLocks/>
            </p:cNvSpPr>
            <p:nvPr/>
          </p:nvSpPr>
          <p:spPr bwMode="auto">
            <a:xfrm>
              <a:off x="3103" y="3456"/>
              <a:ext cx="142" cy="54"/>
            </a:xfrm>
            <a:custGeom>
              <a:avLst/>
              <a:gdLst>
                <a:gd name="T0" fmla="*/ 0 w 142"/>
                <a:gd name="T1" fmla="*/ 0 h 54"/>
                <a:gd name="T2" fmla="*/ 1 w 142"/>
                <a:gd name="T3" fmla="*/ 9 h 54"/>
                <a:gd name="T4" fmla="*/ 6 w 142"/>
                <a:gd name="T5" fmla="*/ 17 h 54"/>
                <a:gd name="T6" fmla="*/ 12 w 142"/>
                <a:gd name="T7" fmla="*/ 26 h 54"/>
                <a:gd name="T8" fmla="*/ 22 w 142"/>
                <a:gd name="T9" fmla="*/ 33 h 54"/>
                <a:gd name="T10" fmla="*/ 32 w 142"/>
                <a:gd name="T11" fmla="*/ 39 h 54"/>
                <a:gd name="T12" fmla="*/ 44 w 142"/>
                <a:gd name="T13" fmla="*/ 44 h 54"/>
                <a:gd name="T14" fmla="*/ 57 w 142"/>
                <a:gd name="T15" fmla="*/ 48 h 54"/>
                <a:gd name="T16" fmla="*/ 70 w 142"/>
                <a:gd name="T17" fmla="*/ 50 h 54"/>
                <a:gd name="T18" fmla="*/ 82 w 142"/>
                <a:gd name="T19" fmla="*/ 53 h 54"/>
                <a:gd name="T20" fmla="*/ 96 w 142"/>
                <a:gd name="T21" fmla="*/ 53 h 54"/>
                <a:gd name="T22" fmla="*/ 108 w 142"/>
                <a:gd name="T23" fmla="*/ 53 h 54"/>
                <a:gd name="T24" fmla="*/ 119 w 142"/>
                <a:gd name="T25" fmla="*/ 50 h 54"/>
                <a:gd name="T26" fmla="*/ 127 w 142"/>
                <a:gd name="T27" fmla="*/ 47 h 54"/>
                <a:gd name="T28" fmla="*/ 135 w 142"/>
                <a:gd name="T29" fmla="*/ 41 h 54"/>
                <a:gd name="T30" fmla="*/ 139 w 142"/>
                <a:gd name="T31" fmla="*/ 35 h 54"/>
                <a:gd name="T32" fmla="*/ 141 w 142"/>
                <a:gd name="T33" fmla="*/ 26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0" y="0"/>
                  </a:moveTo>
                  <a:lnTo>
                    <a:pt x="1" y="9"/>
                  </a:lnTo>
                  <a:lnTo>
                    <a:pt x="6" y="17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39"/>
                  </a:lnTo>
                  <a:lnTo>
                    <a:pt x="44" y="44"/>
                  </a:lnTo>
                  <a:lnTo>
                    <a:pt x="57" y="48"/>
                  </a:lnTo>
                  <a:lnTo>
                    <a:pt x="70" y="50"/>
                  </a:lnTo>
                  <a:lnTo>
                    <a:pt x="82" y="53"/>
                  </a:lnTo>
                  <a:lnTo>
                    <a:pt x="96" y="53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5" y="41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3" name="Freeform 137"/>
            <p:cNvSpPr>
              <a:spLocks/>
            </p:cNvSpPr>
            <p:nvPr/>
          </p:nvSpPr>
          <p:spPr bwMode="auto">
            <a:xfrm>
              <a:off x="3103" y="3404"/>
              <a:ext cx="142" cy="53"/>
            </a:xfrm>
            <a:custGeom>
              <a:avLst/>
              <a:gdLst>
                <a:gd name="T0" fmla="*/ 141 w 142"/>
                <a:gd name="T1" fmla="*/ 27 h 53"/>
                <a:gd name="T2" fmla="*/ 139 w 142"/>
                <a:gd name="T3" fmla="*/ 19 h 53"/>
                <a:gd name="T4" fmla="*/ 135 w 142"/>
                <a:gd name="T5" fmla="*/ 12 h 53"/>
                <a:gd name="T6" fmla="*/ 127 w 142"/>
                <a:gd name="T7" fmla="*/ 7 h 53"/>
                <a:gd name="T8" fmla="*/ 119 w 142"/>
                <a:gd name="T9" fmla="*/ 3 h 53"/>
                <a:gd name="T10" fmla="*/ 108 w 142"/>
                <a:gd name="T11" fmla="*/ 1 h 53"/>
                <a:gd name="T12" fmla="*/ 96 w 142"/>
                <a:gd name="T13" fmla="*/ 0 h 53"/>
                <a:gd name="T14" fmla="*/ 82 w 142"/>
                <a:gd name="T15" fmla="*/ 1 h 53"/>
                <a:gd name="T16" fmla="*/ 70 w 142"/>
                <a:gd name="T17" fmla="*/ 2 h 53"/>
                <a:gd name="T18" fmla="*/ 57 w 142"/>
                <a:gd name="T19" fmla="*/ 5 h 53"/>
                <a:gd name="T20" fmla="*/ 44 w 142"/>
                <a:gd name="T21" fmla="*/ 9 h 53"/>
                <a:gd name="T22" fmla="*/ 32 w 142"/>
                <a:gd name="T23" fmla="*/ 15 h 53"/>
                <a:gd name="T24" fmla="*/ 22 w 142"/>
                <a:gd name="T25" fmla="*/ 20 h 53"/>
                <a:gd name="T26" fmla="*/ 12 w 142"/>
                <a:gd name="T27" fmla="*/ 27 h 53"/>
                <a:gd name="T28" fmla="*/ 6 w 142"/>
                <a:gd name="T29" fmla="*/ 35 h 53"/>
                <a:gd name="T30" fmla="*/ 1 w 142"/>
                <a:gd name="T31" fmla="*/ 43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7"/>
                  </a:moveTo>
                  <a:lnTo>
                    <a:pt x="139" y="19"/>
                  </a:lnTo>
                  <a:lnTo>
                    <a:pt x="135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5"/>
                  </a:lnTo>
                  <a:lnTo>
                    <a:pt x="44" y="9"/>
                  </a:lnTo>
                  <a:lnTo>
                    <a:pt x="32" y="15"/>
                  </a:lnTo>
                  <a:lnTo>
                    <a:pt x="22" y="20"/>
                  </a:lnTo>
                  <a:lnTo>
                    <a:pt x="12" y="27"/>
                  </a:lnTo>
                  <a:lnTo>
                    <a:pt x="6" y="35"/>
                  </a:lnTo>
                  <a:lnTo>
                    <a:pt x="1" y="43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4" name="Freeform 138"/>
            <p:cNvSpPr>
              <a:spLocks/>
            </p:cNvSpPr>
            <p:nvPr/>
          </p:nvSpPr>
          <p:spPr bwMode="auto">
            <a:xfrm>
              <a:off x="3103" y="3456"/>
              <a:ext cx="142" cy="54"/>
            </a:xfrm>
            <a:custGeom>
              <a:avLst/>
              <a:gdLst>
                <a:gd name="T0" fmla="*/ 0 w 142"/>
                <a:gd name="T1" fmla="*/ 0 h 54"/>
                <a:gd name="T2" fmla="*/ 1 w 142"/>
                <a:gd name="T3" fmla="*/ 9 h 54"/>
                <a:gd name="T4" fmla="*/ 6 w 142"/>
                <a:gd name="T5" fmla="*/ 17 h 54"/>
                <a:gd name="T6" fmla="*/ 12 w 142"/>
                <a:gd name="T7" fmla="*/ 26 h 54"/>
                <a:gd name="T8" fmla="*/ 22 w 142"/>
                <a:gd name="T9" fmla="*/ 33 h 54"/>
                <a:gd name="T10" fmla="*/ 32 w 142"/>
                <a:gd name="T11" fmla="*/ 39 h 54"/>
                <a:gd name="T12" fmla="*/ 44 w 142"/>
                <a:gd name="T13" fmla="*/ 44 h 54"/>
                <a:gd name="T14" fmla="*/ 57 w 142"/>
                <a:gd name="T15" fmla="*/ 48 h 54"/>
                <a:gd name="T16" fmla="*/ 70 w 142"/>
                <a:gd name="T17" fmla="*/ 50 h 54"/>
                <a:gd name="T18" fmla="*/ 82 w 142"/>
                <a:gd name="T19" fmla="*/ 53 h 54"/>
                <a:gd name="T20" fmla="*/ 96 w 142"/>
                <a:gd name="T21" fmla="*/ 53 h 54"/>
                <a:gd name="T22" fmla="*/ 108 w 142"/>
                <a:gd name="T23" fmla="*/ 53 h 54"/>
                <a:gd name="T24" fmla="*/ 119 w 142"/>
                <a:gd name="T25" fmla="*/ 50 h 54"/>
                <a:gd name="T26" fmla="*/ 127 w 142"/>
                <a:gd name="T27" fmla="*/ 47 h 54"/>
                <a:gd name="T28" fmla="*/ 135 w 142"/>
                <a:gd name="T29" fmla="*/ 41 h 54"/>
                <a:gd name="T30" fmla="*/ 139 w 142"/>
                <a:gd name="T31" fmla="*/ 35 h 54"/>
                <a:gd name="T32" fmla="*/ 141 w 142"/>
                <a:gd name="T33" fmla="*/ 26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0" y="0"/>
                  </a:moveTo>
                  <a:lnTo>
                    <a:pt x="1" y="9"/>
                  </a:lnTo>
                  <a:lnTo>
                    <a:pt x="6" y="17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39"/>
                  </a:lnTo>
                  <a:lnTo>
                    <a:pt x="44" y="44"/>
                  </a:lnTo>
                  <a:lnTo>
                    <a:pt x="57" y="48"/>
                  </a:lnTo>
                  <a:lnTo>
                    <a:pt x="70" y="50"/>
                  </a:lnTo>
                  <a:lnTo>
                    <a:pt x="82" y="53"/>
                  </a:lnTo>
                  <a:lnTo>
                    <a:pt x="96" y="53"/>
                  </a:lnTo>
                  <a:lnTo>
                    <a:pt x="108" y="53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5" y="41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5" name="Freeform 139"/>
            <p:cNvSpPr>
              <a:spLocks/>
            </p:cNvSpPr>
            <p:nvPr/>
          </p:nvSpPr>
          <p:spPr bwMode="auto">
            <a:xfrm>
              <a:off x="3103" y="3352"/>
              <a:ext cx="142" cy="54"/>
            </a:xfrm>
            <a:custGeom>
              <a:avLst/>
              <a:gdLst>
                <a:gd name="T0" fmla="*/ 141 w 142"/>
                <a:gd name="T1" fmla="*/ 28 h 54"/>
                <a:gd name="T2" fmla="*/ 139 w 142"/>
                <a:gd name="T3" fmla="*/ 20 h 54"/>
                <a:gd name="T4" fmla="*/ 135 w 142"/>
                <a:gd name="T5" fmla="*/ 13 h 54"/>
                <a:gd name="T6" fmla="*/ 127 w 142"/>
                <a:gd name="T7" fmla="*/ 7 h 54"/>
                <a:gd name="T8" fmla="*/ 119 w 142"/>
                <a:gd name="T9" fmla="*/ 4 h 54"/>
                <a:gd name="T10" fmla="*/ 108 w 142"/>
                <a:gd name="T11" fmla="*/ 2 h 54"/>
                <a:gd name="T12" fmla="*/ 96 w 142"/>
                <a:gd name="T13" fmla="*/ 0 h 54"/>
                <a:gd name="T14" fmla="*/ 82 w 142"/>
                <a:gd name="T15" fmla="*/ 2 h 54"/>
                <a:gd name="T16" fmla="*/ 70 w 142"/>
                <a:gd name="T17" fmla="*/ 2 h 54"/>
                <a:gd name="T18" fmla="*/ 57 w 142"/>
                <a:gd name="T19" fmla="*/ 6 h 54"/>
                <a:gd name="T20" fmla="*/ 44 w 142"/>
                <a:gd name="T21" fmla="*/ 11 h 54"/>
                <a:gd name="T22" fmla="*/ 32 w 142"/>
                <a:gd name="T23" fmla="*/ 16 h 54"/>
                <a:gd name="T24" fmla="*/ 22 w 142"/>
                <a:gd name="T25" fmla="*/ 21 h 54"/>
                <a:gd name="T26" fmla="*/ 12 w 142"/>
                <a:gd name="T27" fmla="*/ 29 h 54"/>
                <a:gd name="T28" fmla="*/ 6 w 142"/>
                <a:gd name="T29" fmla="*/ 36 h 54"/>
                <a:gd name="T30" fmla="*/ 1 w 142"/>
                <a:gd name="T31" fmla="*/ 45 h 54"/>
                <a:gd name="T32" fmla="*/ 0 w 142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141" y="28"/>
                  </a:moveTo>
                  <a:lnTo>
                    <a:pt x="139" y="20"/>
                  </a:lnTo>
                  <a:lnTo>
                    <a:pt x="135" y="13"/>
                  </a:lnTo>
                  <a:lnTo>
                    <a:pt x="127" y="7"/>
                  </a:lnTo>
                  <a:lnTo>
                    <a:pt x="119" y="4"/>
                  </a:lnTo>
                  <a:lnTo>
                    <a:pt x="108" y="2"/>
                  </a:lnTo>
                  <a:lnTo>
                    <a:pt x="96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7" y="6"/>
                  </a:lnTo>
                  <a:lnTo>
                    <a:pt x="44" y="11"/>
                  </a:lnTo>
                  <a:lnTo>
                    <a:pt x="32" y="16"/>
                  </a:lnTo>
                  <a:lnTo>
                    <a:pt x="22" y="21"/>
                  </a:lnTo>
                  <a:lnTo>
                    <a:pt x="12" y="29"/>
                  </a:lnTo>
                  <a:lnTo>
                    <a:pt x="6" y="36"/>
                  </a:lnTo>
                  <a:lnTo>
                    <a:pt x="1" y="45"/>
                  </a:lnTo>
                  <a:lnTo>
                    <a:pt x="0" y="53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6" name="Freeform 140"/>
            <p:cNvSpPr>
              <a:spLocks/>
            </p:cNvSpPr>
            <p:nvPr/>
          </p:nvSpPr>
          <p:spPr bwMode="auto">
            <a:xfrm>
              <a:off x="3103" y="3405"/>
              <a:ext cx="142" cy="56"/>
            </a:xfrm>
            <a:custGeom>
              <a:avLst/>
              <a:gdLst>
                <a:gd name="T0" fmla="*/ 0 w 142"/>
                <a:gd name="T1" fmla="*/ 0 h 56"/>
                <a:gd name="T2" fmla="*/ 1 w 142"/>
                <a:gd name="T3" fmla="*/ 10 h 56"/>
                <a:gd name="T4" fmla="*/ 6 w 142"/>
                <a:gd name="T5" fmla="*/ 19 h 56"/>
                <a:gd name="T6" fmla="*/ 12 w 142"/>
                <a:gd name="T7" fmla="*/ 27 h 56"/>
                <a:gd name="T8" fmla="*/ 22 w 142"/>
                <a:gd name="T9" fmla="*/ 34 h 56"/>
                <a:gd name="T10" fmla="*/ 32 w 142"/>
                <a:gd name="T11" fmla="*/ 40 h 56"/>
                <a:gd name="T12" fmla="*/ 44 w 142"/>
                <a:gd name="T13" fmla="*/ 45 h 56"/>
                <a:gd name="T14" fmla="*/ 57 w 142"/>
                <a:gd name="T15" fmla="*/ 49 h 56"/>
                <a:gd name="T16" fmla="*/ 70 w 142"/>
                <a:gd name="T17" fmla="*/ 51 h 56"/>
                <a:gd name="T18" fmla="*/ 82 w 142"/>
                <a:gd name="T19" fmla="*/ 54 h 56"/>
                <a:gd name="T20" fmla="*/ 96 w 142"/>
                <a:gd name="T21" fmla="*/ 55 h 56"/>
                <a:gd name="T22" fmla="*/ 108 w 142"/>
                <a:gd name="T23" fmla="*/ 53 h 56"/>
                <a:gd name="T24" fmla="*/ 119 w 142"/>
                <a:gd name="T25" fmla="*/ 51 h 56"/>
                <a:gd name="T26" fmla="*/ 127 w 142"/>
                <a:gd name="T27" fmla="*/ 48 h 56"/>
                <a:gd name="T28" fmla="*/ 135 w 142"/>
                <a:gd name="T29" fmla="*/ 42 h 56"/>
                <a:gd name="T30" fmla="*/ 139 w 142"/>
                <a:gd name="T31" fmla="*/ 35 h 56"/>
                <a:gd name="T32" fmla="*/ 141 w 142"/>
                <a:gd name="T33" fmla="*/ 2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6">
                  <a:moveTo>
                    <a:pt x="0" y="0"/>
                  </a:moveTo>
                  <a:lnTo>
                    <a:pt x="1" y="10"/>
                  </a:lnTo>
                  <a:lnTo>
                    <a:pt x="6" y="19"/>
                  </a:lnTo>
                  <a:lnTo>
                    <a:pt x="12" y="27"/>
                  </a:lnTo>
                  <a:lnTo>
                    <a:pt x="22" y="34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4"/>
                  </a:lnTo>
                  <a:lnTo>
                    <a:pt x="96" y="55"/>
                  </a:lnTo>
                  <a:lnTo>
                    <a:pt x="108" y="53"/>
                  </a:lnTo>
                  <a:lnTo>
                    <a:pt x="119" y="51"/>
                  </a:lnTo>
                  <a:lnTo>
                    <a:pt x="127" y="48"/>
                  </a:lnTo>
                  <a:lnTo>
                    <a:pt x="135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7" name="Freeform 141"/>
            <p:cNvSpPr>
              <a:spLocks/>
            </p:cNvSpPr>
            <p:nvPr/>
          </p:nvSpPr>
          <p:spPr bwMode="auto">
            <a:xfrm>
              <a:off x="3103" y="3352"/>
              <a:ext cx="142" cy="54"/>
            </a:xfrm>
            <a:custGeom>
              <a:avLst/>
              <a:gdLst>
                <a:gd name="T0" fmla="*/ 141 w 142"/>
                <a:gd name="T1" fmla="*/ 28 h 54"/>
                <a:gd name="T2" fmla="*/ 139 w 142"/>
                <a:gd name="T3" fmla="*/ 20 h 54"/>
                <a:gd name="T4" fmla="*/ 135 w 142"/>
                <a:gd name="T5" fmla="*/ 13 h 54"/>
                <a:gd name="T6" fmla="*/ 127 w 142"/>
                <a:gd name="T7" fmla="*/ 7 h 54"/>
                <a:gd name="T8" fmla="*/ 119 w 142"/>
                <a:gd name="T9" fmla="*/ 4 h 54"/>
                <a:gd name="T10" fmla="*/ 108 w 142"/>
                <a:gd name="T11" fmla="*/ 2 h 54"/>
                <a:gd name="T12" fmla="*/ 96 w 142"/>
                <a:gd name="T13" fmla="*/ 0 h 54"/>
                <a:gd name="T14" fmla="*/ 82 w 142"/>
                <a:gd name="T15" fmla="*/ 2 h 54"/>
                <a:gd name="T16" fmla="*/ 70 w 142"/>
                <a:gd name="T17" fmla="*/ 2 h 54"/>
                <a:gd name="T18" fmla="*/ 57 w 142"/>
                <a:gd name="T19" fmla="*/ 6 h 54"/>
                <a:gd name="T20" fmla="*/ 44 w 142"/>
                <a:gd name="T21" fmla="*/ 11 h 54"/>
                <a:gd name="T22" fmla="*/ 32 w 142"/>
                <a:gd name="T23" fmla="*/ 16 h 54"/>
                <a:gd name="T24" fmla="*/ 22 w 142"/>
                <a:gd name="T25" fmla="*/ 21 h 54"/>
                <a:gd name="T26" fmla="*/ 12 w 142"/>
                <a:gd name="T27" fmla="*/ 29 h 54"/>
                <a:gd name="T28" fmla="*/ 6 w 142"/>
                <a:gd name="T29" fmla="*/ 36 h 54"/>
                <a:gd name="T30" fmla="*/ 1 w 142"/>
                <a:gd name="T31" fmla="*/ 45 h 54"/>
                <a:gd name="T32" fmla="*/ 0 w 142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141" y="28"/>
                  </a:moveTo>
                  <a:lnTo>
                    <a:pt x="139" y="20"/>
                  </a:lnTo>
                  <a:lnTo>
                    <a:pt x="135" y="13"/>
                  </a:lnTo>
                  <a:lnTo>
                    <a:pt x="127" y="7"/>
                  </a:lnTo>
                  <a:lnTo>
                    <a:pt x="119" y="4"/>
                  </a:lnTo>
                  <a:lnTo>
                    <a:pt x="108" y="2"/>
                  </a:lnTo>
                  <a:lnTo>
                    <a:pt x="96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7" y="6"/>
                  </a:lnTo>
                  <a:lnTo>
                    <a:pt x="44" y="11"/>
                  </a:lnTo>
                  <a:lnTo>
                    <a:pt x="32" y="16"/>
                  </a:lnTo>
                  <a:lnTo>
                    <a:pt x="22" y="21"/>
                  </a:lnTo>
                  <a:lnTo>
                    <a:pt x="12" y="29"/>
                  </a:lnTo>
                  <a:lnTo>
                    <a:pt x="6" y="36"/>
                  </a:lnTo>
                  <a:lnTo>
                    <a:pt x="1" y="45"/>
                  </a:lnTo>
                  <a:lnTo>
                    <a:pt x="0" y="5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8" name="Freeform 142"/>
            <p:cNvSpPr>
              <a:spLocks/>
            </p:cNvSpPr>
            <p:nvPr/>
          </p:nvSpPr>
          <p:spPr bwMode="auto">
            <a:xfrm>
              <a:off x="3103" y="3405"/>
              <a:ext cx="142" cy="56"/>
            </a:xfrm>
            <a:custGeom>
              <a:avLst/>
              <a:gdLst>
                <a:gd name="T0" fmla="*/ 0 w 142"/>
                <a:gd name="T1" fmla="*/ 0 h 56"/>
                <a:gd name="T2" fmla="*/ 1 w 142"/>
                <a:gd name="T3" fmla="*/ 10 h 56"/>
                <a:gd name="T4" fmla="*/ 6 w 142"/>
                <a:gd name="T5" fmla="*/ 19 h 56"/>
                <a:gd name="T6" fmla="*/ 12 w 142"/>
                <a:gd name="T7" fmla="*/ 27 h 56"/>
                <a:gd name="T8" fmla="*/ 22 w 142"/>
                <a:gd name="T9" fmla="*/ 34 h 56"/>
                <a:gd name="T10" fmla="*/ 32 w 142"/>
                <a:gd name="T11" fmla="*/ 40 h 56"/>
                <a:gd name="T12" fmla="*/ 44 w 142"/>
                <a:gd name="T13" fmla="*/ 45 h 56"/>
                <a:gd name="T14" fmla="*/ 57 w 142"/>
                <a:gd name="T15" fmla="*/ 49 h 56"/>
                <a:gd name="T16" fmla="*/ 70 w 142"/>
                <a:gd name="T17" fmla="*/ 51 h 56"/>
                <a:gd name="T18" fmla="*/ 82 w 142"/>
                <a:gd name="T19" fmla="*/ 54 h 56"/>
                <a:gd name="T20" fmla="*/ 96 w 142"/>
                <a:gd name="T21" fmla="*/ 55 h 56"/>
                <a:gd name="T22" fmla="*/ 108 w 142"/>
                <a:gd name="T23" fmla="*/ 53 h 56"/>
                <a:gd name="T24" fmla="*/ 119 w 142"/>
                <a:gd name="T25" fmla="*/ 51 h 56"/>
                <a:gd name="T26" fmla="*/ 127 w 142"/>
                <a:gd name="T27" fmla="*/ 48 h 56"/>
                <a:gd name="T28" fmla="*/ 135 w 142"/>
                <a:gd name="T29" fmla="*/ 42 h 56"/>
                <a:gd name="T30" fmla="*/ 139 w 142"/>
                <a:gd name="T31" fmla="*/ 35 h 56"/>
                <a:gd name="T32" fmla="*/ 141 w 142"/>
                <a:gd name="T33" fmla="*/ 2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6">
                  <a:moveTo>
                    <a:pt x="0" y="0"/>
                  </a:moveTo>
                  <a:lnTo>
                    <a:pt x="1" y="10"/>
                  </a:lnTo>
                  <a:lnTo>
                    <a:pt x="6" y="19"/>
                  </a:lnTo>
                  <a:lnTo>
                    <a:pt x="12" y="27"/>
                  </a:lnTo>
                  <a:lnTo>
                    <a:pt x="22" y="34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4"/>
                  </a:lnTo>
                  <a:lnTo>
                    <a:pt x="96" y="55"/>
                  </a:lnTo>
                  <a:lnTo>
                    <a:pt x="108" y="53"/>
                  </a:lnTo>
                  <a:lnTo>
                    <a:pt x="119" y="51"/>
                  </a:lnTo>
                  <a:lnTo>
                    <a:pt x="127" y="48"/>
                  </a:lnTo>
                  <a:lnTo>
                    <a:pt x="135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299" name="Freeform 143"/>
            <p:cNvSpPr>
              <a:spLocks/>
            </p:cNvSpPr>
            <p:nvPr/>
          </p:nvSpPr>
          <p:spPr bwMode="auto">
            <a:xfrm>
              <a:off x="3103" y="3304"/>
              <a:ext cx="142" cy="51"/>
            </a:xfrm>
            <a:custGeom>
              <a:avLst/>
              <a:gdLst>
                <a:gd name="T0" fmla="*/ 141 w 142"/>
                <a:gd name="T1" fmla="*/ 0 h 51"/>
                <a:gd name="T2" fmla="*/ 116 w 142"/>
                <a:gd name="T3" fmla="*/ 1 h 51"/>
                <a:gd name="T4" fmla="*/ 94 w 142"/>
                <a:gd name="T5" fmla="*/ 3 h 51"/>
                <a:gd name="T6" fmla="*/ 75 w 142"/>
                <a:gd name="T7" fmla="*/ 6 h 51"/>
                <a:gd name="T8" fmla="*/ 59 w 142"/>
                <a:gd name="T9" fmla="*/ 9 h 51"/>
                <a:gd name="T10" fmla="*/ 45 w 142"/>
                <a:gd name="T11" fmla="*/ 13 h 51"/>
                <a:gd name="T12" fmla="*/ 34 w 142"/>
                <a:gd name="T13" fmla="*/ 16 h 51"/>
                <a:gd name="T14" fmla="*/ 24 w 142"/>
                <a:gd name="T15" fmla="*/ 21 h 51"/>
                <a:gd name="T16" fmla="*/ 18 w 142"/>
                <a:gd name="T17" fmla="*/ 25 h 51"/>
                <a:gd name="T18" fmla="*/ 11 w 142"/>
                <a:gd name="T19" fmla="*/ 31 h 51"/>
                <a:gd name="T20" fmla="*/ 7 w 142"/>
                <a:gd name="T21" fmla="*/ 35 h 51"/>
                <a:gd name="T22" fmla="*/ 4 w 142"/>
                <a:gd name="T23" fmla="*/ 40 h 51"/>
                <a:gd name="T24" fmla="*/ 2 w 142"/>
                <a:gd name="T25" fmla="*/ 43 h 51"/>
                <a:gd name="T26" fmla="*/ 1 w 142"/>
                <a:gd name="T27" fmla="*/ 46 h 51"/>
                <a:gd name="T28" fmla="*/ 0 w 142"/>
                <a:gd name="T29" fmla="*/ 48 h 51"/>
                <a:gd name="T30" fmla="*/ 0 w 142"/>
                <a:gd name="T31" fmla="*/ 50 h 51"/>
                <a:gd name="T32" fmla="*/ 0 w 142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1">
                  <a:moveTo>
                    <a:pt x="141" y="0"/>
                  </a:moveTo>
                  <a:lnTo>
                    <a:pt x="116" y="1"/>
                  </a:lnTo>
                  <a:lnTo>
                    <a:pt x="94" y="3"/>
                  </a:lnTo>
                  <a:lnTo>
                    <a:pt x="75" y="6"/>
                  </a:lnTo>
                  <a:lnTo>
                    <a:pt x="59" y="9"/>
                  </a:lnTo>
                  <a:lnTo>
                    <a:pt x="45" y="13"/>
                  </a:lnTo>
                  <a:lnTo>
                    <a:pt x="34" y="16"/>
                  </a:lnTo>
                  <a:lnTo>
                    <a:pt x="24" y="21"/>
                  </a:lnTo>
                  <a:lnTo>
                    <a:pt x="18" y="25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4" y="40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0" name="Freeform 144"/>
            <p:cNvSpPr>
              <a:spLocks/>
            </p:cNvSpPr>
            <p:nvPr/>
          </p:nvSpPr>
          <p:spPr bwMode="auto">
            <a:xfrm>
              <a:off x="3103" y="3354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9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2 h 55"/>
                <a:gd name="T18" fmla="*/ 82 w 142"/>
                <a:gd name="T19" fmla="*/ 54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5 w 142"/>
                <a:gd name="T29" fmla="*/ 42 h 55"/>
                <a:gd name="T30" fmla="*/ 139 w 142"/>
                <a:gd name="T31" fmla="*/ 35 h 55"/>
                <a:gd name="T32" fmla="*/ 141 w 142"/>
                <a:gd name="T33" fmla="*/ 26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9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2"/>
                  </a:lnTo>
                  <a:lnTo>
                    <a:pt x="82" y="54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5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1" name="Freeform 145"/>
            <p:cNvSpPr>
              <a:spLocks/>
            </p:cNvSpPr>
            <p:nvPr/>
          </p:nvSpPr>
          <p:spPr bwMode="auto">
            <a:xfrm>
              <a:off x="3244" y="3304"/>
              <a:ext cx="134" cy="85"/>
            </a:xfrm>
            <a:custGeom>
              <a:avLst/>
              <a:gdLst>
                <a:gd name="T0" fmla="*/ 133 w 134"/>
                <a:gd name="T1" fmla="*/ 84 h 85"/>
                <a:gd name="T2" fmla="*/ 133 w 134"/>
                <a:gd name="T3" fmla="*/ 0 h 85"/>
                <a:gd name="T4" fmla="*/ 0 w 134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85">
                  <a:moveTo>
                    <a:pt x="133" y="84"/>
                  </a:moveTo>
                  <a:lnTo>
                    <a:pt x="133" y="0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2" name="Freeform 146"/>
            <p:cNvSpPr>
              <a:spLocks/>
            </p:cNvSpPr>
            <p:nvPr/>
          </p:nvSpPr>
          <p:spPr bwMode="auto">
            <a:xfrm>
              <a:off x="3103" y="3304"/>
              <a:ext cx="142" cy="51"/>
            </a:xfrm>
            <a:custGeom>
              <a:avLst/>
              <a:gdLst>
                <a:gd name="T0" fmla="*/ 141 w 142"/>
                <a:gd name="T1" fmla="*/ 0 h 51"/>
                <a:gd name="T2" fmla="*/ 116 w 142"/>
                <a:gd name="T3" fmla="*/ 1 h 51"/>
                <a:gd name="T4" fmla="*/ 94 w 142"/>
                <a:gd name="T5" fmla="*/ 3 h 51"/>
                <a:gd name="T6" fmla="*/ 75 w 142"/>
                <a:gd name="T7" fmla="*/ 6 h 51"/>
                <a:gd name="T8" fmla="*/ 59 w 142"/>
                <a:gd name="T9" fmla="*/ 9 h 51"/>
                <a:gd name="T10" fmla="*/ 45 w 142"/>
                <a:gd name="T11" fmla="*/ 13 h 51"/>
                <a:gd name="T12" fmla="*/ 34 w 142"/>
                <a:gd name="T13" fmla="*/ 16 h 51"/>
                <a:gd name="T14" fmla="*/ 24 w 142"/>
                <a:gd name="T15" fmla="*/ 21 h 51"/>
                <a:gd name="T16" fmla="*/ 18 w 142"/>
                <a:gd name="T17" fmla="*/ 25 h 51"/>
                <a:gd name="T18" fmla="*/ 11 w 142"/>
                <a:gd name="T19" fmla="*/ 31 h 51"/>
                <a:gd name="T20" fmla="*/ 7 w 142"/>
                <a:gd name="T21" fmla="*/ 35 h 51"/>
                <a:gd name="T22" fmla="*/ 4 w 142"/>
                <a:gd name="T23" fmla="*/ 40 h 51"/>
                <a:gd name="T24" fmla="*/ 2 w 142"/>
                <a:gd name="T25" fmla="*/ 43 h 51"/>
                <a:gd name="T26" fmla="*/ 1 w 142"/>
                <a:gd name="T27" fmla="*/ 46 h 51"/>
                <a:gd name="T28" fmla="*/ 0 w 142"/>
                <a:gd name="T29" fmla="*/ 48 h 51"/>
                <a:gd name="T30" fmla="*/ 0 w 142"/>
                <a:gd name="T31" fmla="*/ 50 h 51"/>
                <a:gd name="T32" fmla="*/ 0 w 142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1">
                  <a:moveTo>
                    <a:pt x="141" y="0"/>
                  </a:moveTo>
                  <a:lnTo>
                    <a:pt x="116" y="1"/>
                  </a:lnTo>
                  <a:lnTo>
                    <a:pt x="94" y="3"/>
                  </a:lnTo>
                  <a:lnTo>
                    <a:pt x="75" y="6"/>
                  </a:lnTo>
                  <a:lnTo>
                    <a:pt x="59" y="9"/>
                  </a:lnTo>
                  <a:lnTo>
                    <a:pt x="45" y="13"/>
                  </a:lnTo>
                  <a:lnTo>
                    <a:pt x="34" y="16"/>
                  </a:lnTo>
                  <a:lnTo>
                    <a:pt x="24" y="21"/>
                  </a:lnTo>
                  <a:lnTo>
                    <a:pt x="18" y="25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4" y="40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3" name="Freeform 147"/>
            <p:cNvSpPr>
              <a:spLocks/>
            </p:cNvSpPr>
            <p:nvPr/>
          </p:nvSpPr>
          <p:spPr bwMode="auto">
            <a:xfrm>
              <a:off x="3103" y="3354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6 w 142"/>
                <a:gd name="T5" fmla="*/ 19 h 55"/>
                <a:gd name="T6" fmla="*/ 12 w 142"/>
                <a:gd name="T7" fmla="*/ 26 h 55"/>
                <a:gd name="T8" fmla="*/ 22 w 142"/>
                <a:gd name="T9" fmla="*/ 33 h 55"/>
                <a:gd name="T10" fmla="*/ 32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2 h 55"/>
                <a:gd name="T18" fmla="*/ 82 w 142"/>
                <a:gd name="T19" fmla="*/ 54 h 55"/>
                <a:gd name="T20" fmla="*/ 96 w 142"/>
                <a:gd name="T21" fmla="*/ 54 h 55"/>
                <a:gd name="T22" fmla="*/ 108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5 w 142"/>
                <a:gd name="T29" fmla="*/ 42 h 55"/>
                <a:gd name="T30" fmla="*/ 139 w 142"/>
                <a:gd name="T31" fmla="*/ 35 h 55"/>
                <a:gd name="T32" fmla="*/ 141 w 142"/>
                <a:gd name="T33" fmla="*/ 26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6" y="19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2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2"/>
                  </a:lnTo>
                  <a:lnTo>
                    <a:pt x="82" y="54"/>
                  </a:lnTo>
                  <a:lnTo>
                    <a:pt x="96" y="54"/>
                  </a:lnTo>
                  <a:lnTo>
                    <a:pt x="108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5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4" name="Freeform 148"/>
            <p:cNvSpPr>
              <a:spLocks/>
            </p:cNvSpPr>
            <p:nvPr/>
          </p:nvSpPr>
          <p:spPr bwMode="auto">
            <a:xfrm>
              <a:off x="3275" y="3393"/>
              <a:ext cx="204" cy="121"/>
            </a:xfrm>
            <a:custGeom>
              <a:avLst/>
              <a:gdLst>
                <a:gd name="T0" fmla="*/ 0 w 204"/>
                <a:gd name="T1" fmla="*/ 0 h 121"/>
                <a:gd name="T2" fmla="*/ 203 w 204"/>
                <a:gd name="T3" fmla="*/ 0 h 121"/>
                <a:gd name="T4" fmla="*/ 203 w 204"/>
                <a:gd name="T5" fmla="*/ 120 h 121"/>
                <a:gd name="T6" fmla="*/ 0 w 204"/>
                <a:gd name="T7" fmla="*/ 120 h 121"/>
                <a:gd name="T8" fmla="*/ 0 w 204"/>
                <a:gd name="T9" fmla="*/ 0 h 121"/>
                <a:gd name="T10" fmla="*/ 0 w 204"/>
                <a:gd name="T11" fmla="*/ 0 h 121"/>
                <a:gd name="T12" fmla="*/ 0 w 204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21">
                  <a:moveTo>
                    <a:pt x="0" y="0"/>
                  </a:moveTo>
                  <a:lnTo>
                    <a:pt x="203" y="0"/>
                  </a:lnTo>
                  <a:lnTo>
                    <a:pt x="203" y="120"/>
                  </a:lnTo>
                  <a:lnTo>
                    <a:pt x="0" y="1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5" name="Freeform 149"/>
            <p:cNvSpPr>
              <a:spLocks/>
            </p:cNvSpPr>
            <p:nvPr/>
          </p:nvSpPr>
          <p:spPr bwMode="auto">
            <a:xfrm>
              <a:off x="3288" y="3414"/>
              <a:ext cx="179" cy="33"/>
            </a:xfrm>
            <a:custGeom>
              <a:avLst/>
              <a:gdLst>
                <a:gd name="T0" fmla="*/ 178 w 179"/>
                <a:gd name="T1" fmla="*/ 32 h 33"/>
                <a:gd name="T2" fmla="*/ 160 w 179"/>
                <a:gd name="T3" fmla="*/ 20 h 33"/>
                <a:gd name="T4" fmla="*/ 144 w 179"/>
                <a:gd name="T5" fmla="*/ 11 h 33"/>
                <a:gd name="T6" fmla="*/ 127 w 179"/>
                <a:gd name="T7" fmla="*/ 5 h 33"/>
                <a:gd name="T8" fmla="*/ 111 w 179"/>
                <a:gd name="T9" fmla="*/ 1 h 33"/>
                <a:gd name="T10" fmla="*/ 95 w 179"/>
                <a:gd name="T11" fmla="*/ 0 h 33"/>
                <a:gd name="T12" fmla="*/ 81 w 179"/>
                <a:gd name="T13" fmla="*/ 1 h 33"/>
                <a:gd name="T14" fmla="*/ 67 w 179"/>
                <a:gd name="T15" fmla="*/ 3 h 33"/>
                <a:gd name="T16" fmla="*/ 54 w 179"/>
                <a:gd name="T17" fmla="*/ 5 h 33"/>
                <a:gd name="T18" fmla="*/ 42 w 179"/>
                <a:gd name="T19" fmla="*/ 9 h 33"/>
                <a:gd name="T20" fmla="*/ 32 w 179"/>
                <a:gd name="T21" fmla="*/ 13 h 33"/>
                <a:gd name="T22" fmla="*/ 22 w 179"/>
                <a:gd name="T23" fmla="*/ 18 h 33"/>
                <a:gd name="T24" fmla="*/ 15 w 179"/>
                <a:gd name="T25" fmla="*/ 22 h 33"/>
                <a:gd name="T26" fmla="*/ 8 w 179"/>
                <a:gd name="T27" fmla="*/ 27 h 33"/>
                <a:gd name="T28" fmla="*/ 4 w 179"/>
                <a:gd name="T29" fmla="*/ 30 h 33"/>
                <a:gd name="T30" fmla="*/ 1 w 179"/>
                <a:gd name="T31" fmla="*/ 32 h 33"/>
                <a:gd name="T32" fmla="*/ 0 w 179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9" h="33">
                  <a:moveTo>
                    <a:pt x="178" y="32"/>
                  </a:moveTo>
                  <a:lnTo>
                    <a:pt x="160" y="20"/>
                  </a:lnTo>
                  <a:lnTo>
                    <a:pt x="144" y="11"/>
                  </a:lnTo>
                  <a:lnTo>
                    <a:pt x="127" y="5"/>
                  </a:lnTo>
                  <a:lnTo>
                    <a:pt x="111" y="1"/>
                  </a:lnTo>
                  <a:lnTo>
                    <a:pt x="95" y="0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4" y="5"/>
                  </a:lnTo>
                  <a:lnTo>
                    <a:pt x="42" y="9"/>
                  </a:lnTo>
                  <a:lnTo>
                    <a:pt x="32" y="13"/>
                  </a:lnTo>
                  <a:lnTo>
                    <a:pt x="22" y="18"/>
                  </a:lnTo>
                  <a:lnTo>
                    <a:pt x="15" y="22"/>
                  </a:lnTo>
                  <a:lnTo>
                    <a:pt x="8" y="27"/>
                  </a:lnTo>
                  <a:lnTo>
                    <a:pt x="4" y="30"/>
                  </a:lnTo>
                  <a:lnTo>
                    <a:pt x="1" y="32"/>
                  </a:lnTo>
                  <a:lnTo>
                    <a:pt x="0" y="3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6" name="Line 150"/>
            <p:cNvSpPr>
              <a:spLocks noChangeShapeType="1"/>
            </p:cNvSpPr>
            <p:nvPr/>
          </p:nvSpPr>
          <p:spPr bwMode="auto">
            <a:xfrm flipH="1">
              <a:off x="3410" y="3415"/>
              <a:ext cx="50" cy="77"/>
            </a:xfrm>
            <a:prstGeom prst="line">
              <a:avLst/>
            </a:prstGeom>
            <a:noFill/>
            <a:ln w="1901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7" name="Line 151"/>
            <p:cNvSpPr>
              <a:spLocks noChangeShapeType="1"/>
            </p:cNvSpPr>
            <p:nvPr/>
          </p:nvSpPr>
          <p:spPr bwMode="auto">
            <a:xfrm flipH="1">
              <a:off x="3394" y="3415"/>
              <a:ext cx="66" cy="99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8" name="Freeform 152"/>
            <p:cNvSpPr>
              <a:spLocks/>
            </p:cNvSpPr>
            <p:nvPr/>
          </p:nvSpPr>
          <p:spPr bwMode="auto">
            <a:xfrm>
              <a:off x="1116" y="3500"/>
              <a:ext cx="142" cy="53"/>
            </a:xfrm>
            <a:custGeom>
              <a:avLst/>
              <a:gdLst>
                <a:gd name="T0" fmla="*/ 141 w 142"/>
                <a:gd name="T1" fmla="*/ 27 h 53"/>
                <a:gd name="T2" fmla="*/ 139 w 142"/>
                <a:gd name="T3" fmla="*/ 19 h 53"/>
                <a:gd name="T4" fmla="*/ 134 w 142"/>
                <a:gd name="T5" fmla="*/ 12 h 53"/>
                <a:gd name="T6" fmla="*/ 127 w 142"/>
                <a:gd name="T7" fmla="*/ 7 h 53"/>
                <a:gd name="T8" fmla="*/ 119 w 142"/>
                <a:gd name="T9" fmla="*/ 3 h 53"/>
                <a:gd name="T10" fmla="*/ 107 w 142"/>
                <a:gd name="T11" fmla="*/ 1 h 53"/>
                <a:gd name="T12" fmla="*/ 95 w 142"/>
                <a:gd name="T13" fmla="*/ 0 h 53"/>
                <a:gd name="T14" fmla="*/ 82 w 142"/>
                <a:gd name="T15" fmla="*/ 1 h 53"/>
                <a:gd name="T16" fmla="*/ 70 w 142"/>
                <a:gd name="T17" fmla="*/ 2 h 53"/>
                <a:gd name="T18" fmla="*/ 57 w 142"/>
                <a:gd name="T19" fmla="*/ 5 h 53"/>
                <a:gd name="T20" fmla="*/ 44 w 142"/>
                <a:gd name="T21" fmla="*/ 9 h 53"/>
                <a:gd name="T22" fmla="*/ 31 w 142"/>
                <a:gd name="T23" fmla="*/ 15 h 53"/>
                <a:gd name="T24" fmla="*/ 22 w 142"/>
                <a:gd name="T25" fmla="*/ 20 h 53"/>
                <a:gd name="T26" fmla="*/ 12 w 142"/>
                <a:gd name="T27" fmla="*/ 28 h 53"/>
                <a:gd name="T28" fmla="*/ 5 w 142"/>
                <a:gd name="T29" fmla="*/ 35 h 53"/>
                <a:gd name="T30" fmla="*/ 1 w 142"/>
                <a:gd name="T31" fmla="*/ 44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7"/>
                  </a:moveTo>
                  <a:lnTo>
                    <a:pt x="139" y="19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7" y="1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5"/>
                  </a:lnTo>
                  <a:lnTo>
                    <a:pt x="44" y="9"/>
                  </a:lnTo>
                  <a:lnTo>
                    <a:pt x="31" y="15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5" y="35"/>
                  </a:lnTo>
                  <a:lnTo>
                    <a:pt x="1" y="44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09" name="Freeform 153"/>
            <p:cNvSpPr>
              <a:spLocks/>
            </p:cNvSpPr>
            <p:nvPr/>
          </p:nvSpPr>
          <p:spPr bwMode="auto">
            <a:xfrm>
              <a:off x="1116" y="3552"/>
              <a:ext cx="142" cy="52"/>
            </a:xfrm>
            <a:custGeom>
              <a:avLst/>
              <a:gdLst>
                <a:gd name="T0" fmla="*/ 0 w 142"/>
                <a:gd name="T1" fmla="*/ 0 h 52"/>
                <a:gd name="T2" fmla="*/ 1 w 142"/>
                <a:gd name="T3" fmla="*/ 10 h 52"/>
                <a:gd name="T4" fmla="*/ 5 w 142"/>
                <a:gd name="T5" fmla="*/ 18 h 52"/>
                <a:gd name="T6" fmla="*/ 12 w 142"/>
                <a:gd name="T7" fmla="*/ 25 h 52"/>
                <a:gd name="T8" fmla="*/ 22 w 142"/>
                <a:gd name="T9" fmla="*/ 30 h 52"/>
                <a:gd name="T10" fmla="*/ 31 w 142"/>
                <a:gd name="T11" fmla="*/ 35 h 52"/>
                <a:gd name="T12" fmla="*/ 44 w 142"/>
                <a:gd name="T13" fmla="*/ 39 h 52"/>
                <a:gd name="T14" fmla="*/ 57 w 142"/>
                <a:gd name="T15" fmla="*/ 42 h 52"/>
                <a:gd name="T16" fmla="*/ 70 w 142"/>
                <a:gd name="T17" fmla="*/ 45 h 52"/>
                <a:gd name="T18" fmla="*/ 82 w 142"/>
                <a:gd name="T19" fmla="*/ 47 h 52"/>
                <a:gd name="T20" fmla="*/ 95 w 142"/>
                <a:gd name="T21" fmla="*/ 49 h 52"/>
                <a:gd name="T22" fmla="*/ 107 w 142"/>
                <a:gd name="T23" fmla="*/ 51 h 52"/>
                <a:gd name="T24" fmla="*/ 119 w 142"/>
                <a:gd name="T25" fmla="*/ 51 h 52"/>
                <a:gd name="T26" fmla="*/ 127 w 142"/>
                <a:gd name="T27" fmla="*/ 51 h 52"/>
                <a:gd name="T28" fmla="*/ 134 w 142"/>
                <a:gd name="T29" fmla="*/ 51 h 52"/>
                <a:gd name="T30" fmla="*/ 139 w 142"/>
                <a:gd name="T31" fmla="*/ 51 h 52"/>
                <a:gd name="T32" fmla="*/ 141 w 142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2">
                  <a:moveTo>
                    <a:pt x="0" y="0"/>
                  </a:moveTo>
                  <a:lnTo>
                    <a:pt x="1" y="10"/>
                  </a:lnTo>
                  <a:lnTo>
                    <a:pt x="5" y="18"/>
                  </a:lnTo>
                  <a:lnTo>
                    <a:pt x="12" y="25"/>
                  </a:lnTo>
                  <a:lnTo>
                    <a:pt x="22" y="30"/>
                  </a:lnTo>
                  <a:lnTo>
                    <a:pt x="31" y="35"/>
                  </a:lnTo>
                  <a:lnTo>
                    <a:pt x="44" y="39"/>
                  </a:lnTo>
                  <a:lnTo>
                    <a:pt x="57" y="42"/>
                  </a:lnTo>
                  <a:lnTo>
                    <a:pt x="70" y="45"/>
                  </a:lnTo>
                  <a:lnTo>
                    <a:pt x="82" y="47"/>
                  </a:lnTo>
                  <a:lnTo>
                    <a:pt x="95" y="49"/>
                  </a:lnTo>
                  <a:lnTo>
                    <a:pt x="107" y="51"/>
                  </a:lnTo>
                  <a:lnTo>
                    <a:pt x="119" y="51"/>
                  </a:lnTo>
                  <a:lnTo>
                    <a:pt x="127" y="51"/>
                  </a:lnTo>
                  <a:lnTo>
                    <a:pt x="134" y="51"/>
                  </a:lnTo>
                  <a:lnTo>
                    <a:pt x="139" y="51"/>
                  </a:lnTo>
                  <a:lnTo>
                    <a:pt x="141" y="51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0" name="Freeform 154"/>
            <p:cNvSpPr>
              <a:spLocks/>
            </p:cNvSpPr>
            <p:nvPr/>
          </p:nvSpPr>
          <p:spPr bwMode="auto">
            <a:xfrm>
              <a:off x="1257" y="3509"/>
              <a:ext cx="134" cy="95"/>
            </a:xfrm>
            <a:custGeom>
              <a:avLst/>
              <a:gdLst>
                <a:gd name="T0" fmla="*/ 0 w 134"/>
                <a:gd name="T1" fmla="*/ 94 h 95"/>
                <a:gd name="T2" fmla="*/ 133 w 134"/>
                <a:gd name="T3" fmla="*/ 94 h 95"/>
                <a:gd name="T4" fmla="*/ 133 w 134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95">
                  <a:moveTo>
                    <a:pt x="0" y="94"/>
                  </a:moveTo>
                  <a:lnTo>
                    <a:pt x="133" y="94"/>
                  </a:lnTo>
                  <a:lnTo>
                    <a:pt x="133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1" name="Freeform 155"/>
            <p:cNvSpPr>
              <a:spLocks/>
            </p:cNvSpPr>
            <p:nvPr/>
          </p:nvSpPr>
          <p:spPr bwMode="auto">
            <a:xfrm>
              <a:off x="1116" y="3449"/>
              <a:ext cx="142" cy="53"/>
            </a:xfrm>
            <a:custGeom>
              <a:avLst/>
              <a:gdLst>
                <a:gd name="T0" fmla="*/ 141 w 142"/>
                <a:gd name="T1" fmla="*/ 28 h 53"/>
                <a:gd name="T2" fmla="*/ 139 w 142"/>
                <a:gd name="T3" fmla="*/ 19 h 53"/>
                <a:gd name="T4" fmla="*/ 134 w 142"/>
                <a:gd name="T5" fmla="*/ 12 h 53"/>
                <a:gd name="T6" fmla="*/ 127 w 142"/>
                <a:gd name="T7" fmla="*/ 7 h 53"/>
                <a:gd name="T8" fmla="*/ 119 w 142"/>
                <a:gd name="T9" fmla="*/ 3 h 53"/>
                <a:gd name="T10" fmla="*/ 107 w 142"/>
                <a:gd name="T11" fmla="*/ 1 h 53"/>
                <a:gd name="T12" fmla="*/ 95 w 142"/>
                <a:gd name="T13" fmla="*/ 0 h 53"/>
                <a:gd name="T14" fmla="*/ 82 w 142"/>
                <a:gd name="T15" fmla="*/ 0 h 53"/>
                <a:gd name="T16" fmla="*/ 70 w 142"/>
                <a:gd name="T17" fmla="*/ 2 h 53"/>
                <a:gd name="T18" fmla="*/ 57 w 142"/>
                <a:gd name="T19" fmla="*/ 5 h 53"/>
                <a:gd name="T20" fmla="*/ 44 w 142"/>
                <a:gd name="T21" fmla="*/ 9 h 53"/>
                <a:gd name="T22" fmla="*/ 31 w 142"/>
                <a:gd name="T23" fmla="*/ 14 h 53"/>
                <a:gd name="T24" fmla="*/ 22 w 142"/>
                <a:gd name="T25" fmla="*/ 20 h 53"/>
                <a:gd name="T26" fmla="*/ 12 w 142"/>
                <a:gd name="T27" fmla="*/ 28 h 53"/>
                <a:gd name="T28" fmla="*/ 5 w 142"/>
                <a:gd name="T29" fmla="*/ 35 h 53"/>
                <a:gd name="T30" fmla="*/ 1 w 142"/>
                <a:gd name="T31" fmla="*/ 43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8"/>
                  </a:moveTo>
                  <a:lnTo>
                    <a:pt x="139" y="19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7" y="1"/>
                  </a:lnTo>
                  <a:lnTo>
                    <a:pt x="95" y="0"/>
                  </a:lnTo>
                  <a:lnTo>
                    <a:pt x="82" y="0"/>
                  </a:lnTo>
                  <a:lnTo>
                    <a:pt x="70" y="2"/>
                  </a:lnTo>
                  <a:lnTo>
                    <a:pt x="57" y="5"/>
                  </a:lnTo>
                  <a:lnTo>
                    <a:pt x="44" y="9"/>
                  </a:lnTo>
                  <a:lnTo>
                    <a:pt x="31" y="14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5" y="35"/>
                  </a:lnTo>
                  <a:lnTo>
                    <a:pt x="1" y="43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2" name="Freeform 156"/>
            <p:cNvSpPr>
              <a:spLocks/>
            </p:cNvSpPr>
            <p:nvPr/>
          </p:nvSpPr>
          <p:spPr bwMode="auto">
            <a:xfrm>
              <a:off x="1116" y="3501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1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2 h 55"/>
                <a:gd name="T18" fmla="*/ 82 w 142"/>
                <a:gd name="T19" fmla="*/ 54 h 55"/>
                <a:gd name="T20" fmla="*/ 95 w 142"/>
                <a:gd name="T21" fmla="*/ 54 h 55"/>
                <a:gd name="T22" fmla="*/ 107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4 w 142"/>
                <a:gd name="T29" fmla="*/ 42 h 55"/>
                <a:gd name="T30" fmla="*/ 139 w 142"/>
                <a:gd name="T31" fmla="*/ 35 h 55"/>
                <a:gd name="T32" fmla="*/ 141 w 142"/>
                <a:gd name="T33" fmla="*/ 26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1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2"/>
                  </a:lnTo>
                  <a:lnTo>
                    <a:pt x="82" y="54"/>
                  </a:lnTo>
                  <a:lnTo>
                    <a:pt x="95" y="54"/>
                  </a:lnTo>
                  <a:lnTo>
                    <a:pt x="107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4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3" name="Freeform 157"/>
            <p:cNvSpPr>
              <a:spLocks/>
            </p:cNvSpPr>
            <p:nvPr/>
          </p:nvSpPr>
          <p:spPr bwMode="auto">
            <a:xfrm>
              <a:off x="1116" y="3449"/>
              <a:ext cx="142" cy="53"/>
            </a:xfrm>
            <a:custGeom>
              <a:avLst/>
              <a:gdLst>
                <a:gd name="T0" fmla="*/ 141 w 142"/>
                <a:gd name="T1" fmla="*/ 28 h 53"/>
                <a:gd name="T2" fmla="*/ 139 w 142"/>
                <a:gd name="T3" fmla="*/ 19 h 53"/>
                <a:gd name="T4" fmla="*/ 134 w 142"/>
                <a:gd name="T5" fmla="*/ 12 h 53"/>
                <a:gd name="T6" fmla="*/ 127 w 142"/>
                <a:gd name="T7" fmla="*/ 7 h 53"/>
                <a:gd name="T8" fmla="*/ 119 w 142"/>
                <a:gd name="T9" fmla="*/ 3 h 53"/>
                <a:gd name="T10" fmla="*/ 107 w 142"/>
                <a:gd name="T11" fmla="*/ 1 h 53"/>
                <a:gd name="T12" fmla="*/ 95 w 142"/>
                <a:gd name="T13" fmla="*/ 0 h 53"/>
                <a:gd name="T14" fmla="*/ 82 w 142"/>
                <a:gd name="T15" fmla="*/ 0 h 53"/>
                <a:gd name="T16" fmla="*/ 70 w 142"/>
                <a:gd name="T17" fmla="*/ 2 h 53"/>
                <a:gd name="T18" fmla="*/ 57 w 142"/>
                <a:gd name="T19" fmla="*/ 5 h 53"/>
                <a:gd name="T20" fmla="*/ 44 w 142"/>
                <a:gd name="T21" fmla="*/ 9 h 53"/>
                <a:gd name="T22" fmla="*/ 31 w 142"/>
                <a:gd name="T23" fmla="*/ 14 h 53"/>
                <a:gd name="T24" fmla="*/ 22 w 142"/>
                <a:gd name="T25" fmla="*/ 20 h 53"/>
                <a:gd name="T26" fmla="*/ 12 w 142"/>
                <a:gd name="T27" fmla="*/ 28 h 53"/>
                <a:gd name="T28" fmla="*/ 5 w 142"/>
                <a:gd name="T29" fmla="*/ 35 h 53"/>
                <a:gd name="T30" fmla="*/ 1 w 142"/>
                <a:gd name="T31" fmla="*/ 43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8"/>
                  </a:moveTo>
                  <a:lnTo>
                    <a:pt x="139" y="19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7" y="1"/>
                  </a:lnTo>
                  <a:lnTo>
                    <a:pt x="95" y="0"/>
                  </a:lnTo>
                  <a:lnTo>
                    <a:pt x="82" y="0"/>
                  </a:lnTo>
                  <a:lnTo>
                    <a:pt x="70" y="2"/>
                  </a:lnTo>
                  <a:lnTo>
                    <a:pt x="57" y="5"/>
                  </a:lnTo>
                  <a:lnTo>
                    <a:pt x="44" y="9"/>
                  </a:lnTo>
                  <a:lnTo>
                    <a:pt x="31" y="14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5" y="35"/>
                  </a:lnTo>
                  <a:lnTo>
                    <a:pt x="1" y="43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4" name="Freeform 158"/>
            <p:cNvSpPr>
              <a:spLocks/>
            </p:cNvSpPr>
            <p:nvPr/>
          </p:nvSpPr>
          <p:spPr bwMode="auto">
            <a:xfrm>
              <a:off x="1116" y="3501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1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2 h 55"/>
                <a:gd name="T18" fmla="*/ 82 w 142"/>
                <a:gd name="T19" fmla="*/ 54 h 55"/>
                <a:gd name="T20" fmla="*/ 95 w 142"/>
                <a:gd name="T21" fmla="*/ 54 h 55"/>
                <a:gd name="T22" fmla="*/ 107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4 w 142"/>
                <a:gd name="T29" fmla="*/ 42 h 55"/>
                <a:gd name="T30" fmla="*/ 139 w 142"/>
                <a:gd name="T31" fmla="*/ 35 h 55"/>
                <a:gd name="T32" fmla="*/ 141 w 142"/>
                <a:gd name="T33" fmla="*/ 26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1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2"/>
                  </a:lnTo>
                  <a:lnTo>
                    <a:pt x="82" y="54"/>
                  </a:lnTo>
                  <a:lnTo>
                    <a:pt x="95" y="54"/>
                  </a:lnTo>
                  <a:lnTo>
                    <a:pt x="107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4" y="42"/>
                  </a:lnTo>
                  <a:lnTo>
                    <a:pt x="139" y="35"/>
                  </a:lnTo>
                  <a:lnTo>
                    <a:pt x="141" y="26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5" name="Freeform 159"/>
            <p:cNvSpPr>
              <a:spLocks/>
            </p:cNvSpPr>
            <p:nvPr/>
          </p:nvSpPr>
          <p:spPr bwMode="auto">
            <a:xfrm>
              <a:off x="1116" y="3398"/>
              <a:ext cx="142" cy="53"/>
            </a:xfrm>
            <a:custGeom>
              <a:avLst/>
              <a:gdLst>
                <a:gd name="T0" fmla="*/ 141 w 142"/>
                <a:gd name="T1" fmla="*/ 27 h 53"/>
                <a:gd name="T2" fmla="*/ 139 w 142"/>
                <a:gd name="T3" fmla="*/ 19 h 53"/>
                <a:gd name="T4" fmla="*/ 134 w 142"/>
                <a:gd name="T5" fmla="*/ 12 h 53"/>
                <a:gd name="T6" fmla="*/ 127 w 142"/>
                <a:gd name="T7" fmla="*/ 7 h 53"/>
                <a:gd name="T8" fmla="*/ 119 w 142"/>
                <a:gd name="T9" fmla="*/ 3 h 53"/>
                <a:gd name="T10" fmla="*/ 107 w 142"/>
                <a:gd name="T11" fmla="*/ 1 h 53"/>
                <a:gd name="T12" fmla="*/ 95 w 142"/>
                <a:gd name="T13" fmla="*/ 0 h 53"/>
                <a:gd name="T14" fmla="*/ 82 w 142"/>
                <a:gd name="T15" fmla="*/ 1 h 53"/>
                <a:gd name="T16" fmla="*/ 70 w 142"/>
                <a:gd name="T17" fmla="*/ 2 h 53"/>
                <a:gd name="T18" fmla="*/ 57 w 142"/>
                <a:gd name="T19" fmla="*/ 6 h 53"/>
                <a:gd name="T20" fmla="*/ 44 w 142"/>
                <a:gd name="T21" fmla="*/ 10 h 53"/>
                <a:gd name="T22" fmla="*/ 31 w 142"/>
                <a:gd name="T23" fmla="*/ 15 h 53"/>
                <a:gd name="T24" fmla="*/ 22 w 142"/>
                <a:gd name="T25" fmla="*/ 20 h 53"/>
                <a:gd name="T26" fmla="*/ 12 w 142"/>
                <a:gd name="T27" fmla="*/ 28 h 53"/>
                <a:gd name="T28" fmla="*/ 5 w 142"/>
                <a:gd name="T29" fmla="*/ 35 h 53"/>
                <a:gd name="T30" fmla="*/ 1 w 142"/>
                <a:gd name="T31" fmla="*/ 44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7"/>
                  </a:moveTo>
                  <a:lnTo>
                    <a:pt x="139" y="19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7" y="1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6"/>
                  </a:lnTo>
                  <a:lnTo>
                    <a:pt x="44" y="10"/>
                  </a:lnTo>
                  <a:lnTo>
                    <a:pt x="31" y="15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5" y="35"/>
                  </a:lnTo>
                  <a:lnTo>
                    <a:pt x="1" y="44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6" name="Freeform 160"/>
            <p:cNvSpPr>
              <a:spLocks/>
            </p:cNvSpPr>
            <p:nvPr/>
          </p:nvSpPr>
          <p:spPr bwMode="auto">
            <a:xfrm>
              <a:off x="1116" y="3450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8 h 55"/>
                <a:gd name="T6" fmla="*/ 12 w 142"/>
                <a:gd name="T7" fmla="*/ 27 h 55"/>
                <a:gd name="T8" fmla="*/ 22 w 142"/>
                <a:gd name="T9" fmla="*/ 33 h 55"/>
                <a:gd name="T10" fmla="*/ 31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1 h 55"/>
                <a:gd name="T18" fmla="*/ 82 w 142"/>
                <a:gd name="T19" fmla="*/ 54 h 55"/>
                <a:gd name="T20" fmla="*/ 95 w 142"/>
                <a:gd name="T21" fmla="*/ 54 h 55"/>
                <a:gd name="T22" fmla="*/ 107 w 142"/>
                <a:gd name="T23" fmla="*/ 54 h 55"/>
                <a:gd name="T24" fmla="*/ 119 w 142"/>
                <a:gd name="T25" fmla="*/ 51 h 55"/>
                <a:gd name="T26" fmla="*/ 127 w 142"/>
                <a:gd name="T27" fmla="*/ 48 h 55"/>
                <a:gd name="T28" fmla="*/ 134 w 142"/>
                <a:gd name="T29" fmla="*/ 42 h 55"/>
                <a:gd name="T30" fmla="*/ 139 w 142"/>
                <a:gd name="T31" fmla="*/ 36 h 55"/>
                <a:gd name="T32" fmla="*/ 141 w 142"/>
                <a:gd name="T33" fmla="*/ 2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8"/>
                  </a:lnTo>
                  <a:lnTo>
                    <a:pt x="12" y="27"/>
                  </a:lnTo>
                  <a:lnTo>
                    <a:pt x="22" y="33"/>
                  </a:lnTo>
                  <a:lnTo>
                    <a:pt x="31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4"/>
                  </a:lnTo>
                  <a:lnTo>
                    <a:pt x="95" y="54"/>
                  </a:lnTo>
                  <a:lnTo>
                    <a:pt x="107" y="54"/>
                  </a:lnTo>
                  <a:lnTo>
                    <a:pt x="119" y="51"/>
                  </a:lnTo>
                  <a:lnTo>
                    <a:pt x="127" y="48"/>
                  </a:lnTo>
                  <a:lnTo>
                    <a:pt x="134" y="42"/>
                  </a:lnTo>
                  <a:lnTo>
                    <a:pt x="139" y="36"/>
                  </a:lnTo>
                  <a:lnTo>
                    <a:pt x="141" y="27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7" name="Freeform 161"/>
            <p:cNvSpPr>
              <a:spLocks/>
            </p:cNvSpPr>
            <p:nvPr/>
          </p:nvSpPr>
          <p:spPr bwMode="auto">
            <a:xfrm>
              <a:off x="1116" y="3398"/>
              <a:ext cx="142" cy="53"/>
            </a:xfrm>
            <a:custGeom>
              <a:avLst/>
              <a:gdLst>
                <a:gd name="T0" fmla="*/ 141 w 142"/>
                <a:gd name="T1" fmla="*/ 27 h 53"/>
                <a:gd name="T2" fmla="*/ 139 w 142"/>
                <a:gd name="T3" fmla="*/ 19 h 53"/>
                <a:gd name="T4" fmla="*/ 134 w 142"/>
                <a:gd name="T5" fmla="*/ 12 h 53"/>
                <a:gd name="T6" fmla="*/ 127 w 142"/>
                <a:gd name="T7" fmla="*/ 7 h 53"/>
                <a:gd name="T8" fmla="*/ 119 w 142"/>
                <a:gd name="T9" fmla="*/ 3 h 53"/>
                <a:gd name="T10" fmla="*/ 107 w 142"/>
                <a:gd name="T11" fmla="*/ 1 h 53"/>
                <a:gd name="T12" fmla="*/ 95 w 142"/>
                <a:gd name="T13" fmla="*/ 0 h 53"/>
                <a:gd name="T14" fmla="*/ 82 w 142"/>
                <a:gd name="T15" fmla="*/ 1 h 53"/>
                <a:gd name="T16" fmla="*/ 70 w 142"/>
                <a:gd name="T17" fmla="*/ 2 h 53"/>
                <a:gd name="T18" fmla="*/ 57 w 142"/>
                <a:gd name="T19" fmla="*/ 6 h 53"/>
                <a:gd name="T20" fmla="*/ 44 w 142"/>
                <a:gd name="T21" fmla="*/ 10 h 53"/>
                <a:gd name="T22" fmla="*/ 31 w 142"/>
                <a:gd name="T23" fmla="*/ 15 h 53"/>
                <a:gd name="T24" fmla="*/ 22 w 142"/>
                <a:gd name="T25" fmla="*/ 20 h 53"/>
                <a:gd name="T26" fmla="*/ 12 w 142"/>
                <a:gd name="T27" fmla="*/ 28 h 53"/>
                <a:gd name="T28" fmla="*/ 5 w 142"/>
                <a:gd name="T29" fmla="*/ 35 h 53"/>
                <a:gd name="T30" fmla="*/ 1 w 142"/>
                <a:gd name="T31" fmla="*/ 44 h 53"/>
                <a:gd name="T32" fmla="*/ 0 w 14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3">
                  <a:moveTo>
                    <a:pt x="141" y="27"/>
                  </a:moveTo>
                  <a:lnTo>
                    <a:pt x="139" y="19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7" y="1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6"/>
                  </a:lnTo>
                  <a:lnTo>
                    <a:pt x="44" y="10"/>
                  </a:lnTo>
                  <a:lnTo>
                    <a:pt x="31" y="15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5" y="35"/>
                  </a:lnTo>
                  <a:lnTo>
                    <a:pt x="1" y="44"/>
                  </a:lnTo>
                  <a:lnTo>
                    <a:pt x="0" y="5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8" name="Freeform 162"/>
            <p:cNvSpPr>
              <a:spLocks/>
            </p:cNvSpPr>
            <p:nvPr/>
          </p:nvSpPr>
          <p:spPr bwMode="auto">
            <a:xfrm>
              <a:off x="1116" y="3450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8 h 55"/>
                <a:gd name="T6" fmla="*/ 12 w 142"/>
                <a:gd name="T7" fmla="*/ 27 h 55"/>
                <a:gd name="T8" fmla="*/ 22 w 142"/>
                <a:gd name="T9" fmla="*/ 33 h 55"/>
                <a:gd name="T10" fmla="*/ 31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1 h 55"/>
                <a:gd name="T18" fmla="*/ 82 w 142"/>
                <a:gd name="T19" fmla="*/ 54 h 55"/>
                <a:gd name="T20" fmla="*/ 95 w 142"/>
                <a:gd name="T21" fmla="*/ 54 h 55"/>
                <a:gd name="T22" fmla="*/ 107 w 142"/>
                <a:gd name="T23" fmla="*/ 54 h 55"/>
                <a:gd name="T24" fmla="*/ 119 w 142"/>
                <a:gd name="T25" fmla="*/ 51 h 55"/>
                <a:gd name="T26" fmla="*/ 127 w 142"/>
                <a:gd name="T27" fmla="*/ 48 h 55"/>
                <a:gd name="T28" fmla="*/ 134 w 142"/>
                <a:gd name="T29" fmla="*/ 42 h 55"/>
                <a:gd name="T30" fmla="*/ 139 w 142"/>
                <a:gd name="T31" fmla="*/ 36 h 55"/>
                <a:gd name="T32" fmla="*/ 141 w 142"/>
                <a:gd name="T33" fmla="*/ 2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8"/>
                  </a:lnTo>
                  <a:lnTo>
                    <a:pt x="12" y="27"/>
                  </a:lnTo>
                  <a:lnTo>
                    <a:pt x="22" y="33"/>
                  </a:lnTo>
                  <a:lnTo>
                    <a:pt x="31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4"/>
                  </a:lnTo>
                  <a:lnTo>
                    <a:pt x="95" y="54"/>
                  </a:lnTo>
                  <a:lnTo>
                    <a:pt x="107" y="54"/>
                  </a:lnTo>
                  <a:lnTo>
                    <a:pt x="119" y="51"/>
                  </a:lnTo>
                  <a:lnTo>
                    <a:pt x="127" y="48"/>
                  </a:lnTo>
                  <a:lnTo>
                    <a:pt x="134" y="42"/>
                  </a:lnTo>
                  <a:lnTo>
                    <a:pt x="139" y="36"/>
                  </a:lnTo>
                  <a:lnTo>
                    <a:pt x="141" y="27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19" name="Freeform 163"/>
            <p:cNvSpPr>
              <a:spLocks/>
            </p:cNvSpPr>
            <p:nvPr/>
          </p:nvSpPr>
          <p:spPr bwMode="auto">
            <a:xfrm>
              <a:off x="1116" y="3347"/>
              <a:ext cx="142" cy="54"/>
            </a:xfrm>
            <a:custGeom>
              <a:avLst/>
              <a:gdLst>
                <a:gd name="T0" fmla="*/ 141 w 142"/>
                <a:gd name="T1" fmla="*/ 27 h 54"/>
                <a:gd name="T2" fmla="*/ 139 w 142"/>
                <a:gd name="T3" fmla="*/ 19 h 54"/>
                <a:gd name="T4" fmla="*/ 134 w 142"/>
                <a:gd name="T5" fmla="*/ 12 h 54"/>
                <a:gd name="T6" fmla="*/ 127 w 142"/>
                <a:gd name="T7" fmla="*/ 7 h 54"/>
                <a:gd name="T8" fmla="*/ 119 w 142"/>
                <a:gd name="T9" fmla="*/ 3 h 54"/>
                <a:gd name="T10" fmla="*/ 107 w 142"/>
                <a:gd name="T11" fmla="*/ 1 h 54"/>
                <a:gd name="T12" fmla="*/ 95 w 142"/>
                <a:gd name="T13" fmla="*/ 0 h 54"/>
                <a:gd name="T14" fmla="*/ 82 w 142"/>
                <a:gd name="T15" fmla="*/ 1 h 54"/>
                <a:gd name="T16" fmla="*/ 70 w 142"/>
                <a:gd name="T17" fmla="*/ 2 h 54"/>
                <a:gd name="T18" fmla="*/ 57 w 142"/>
                <a:gd name="T19" fmla="*/ 6 h 54"/>
                <a:gd name="T20" fmla="*/ 44 w 142"/>
                <a:gd name="T21" fmla="*/ 10 h 54"/>
                <a:gd name="T22" fmla="*/ 31 w 142"/>
                <a:gd name="T23" fmla="*/ 16 h 54"/>
                <a:gd name="T24" fmla="*/ 22 w 142"/>
                <a:gd name="T25" fmla="*/ 21 h 54"/>
                <a:gd name="T26" fmla="*/ 12 w 142"/>
                <a:gd name="T27" fmla="*/ 28 h 54"/>
                <a:gd name="T28" fmla="*/ 5 w 142"/>
                <a:gd name="T29" fmla="*/ 36 h 54"/>
                <a:gd name="T30" fmla="*/ 1 w 142"/>
                <a:gd name="T31" fmla="*/ 45 h 54"/>
                <a:gd name="T32" fmla="*/ 0 w 142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141" y="27"/>
                  </a:moveTo>
                  <a:lnTo>
                    <a:pt x="139" y="19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7" y="1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6"/>
                  </a:lnTo>
                  <a:lnTo>
                    <a:pt x="44" y="10"/>
                  </a:lnTo>
                  <a:lnTo>
                    <a:pt x="31" y="16"/>
                  </a:lnTo>
                  <a:lnTo>
                    <a:pt x="22" y="21"/>
                  </a:lnTo>
                  <a:lnTo>
                    <a:pt x="12" y="28"/>
                  </a:lnTo>
                  <a:lnTo>
                    <a:pt x="5" y="36"/>
                  </a:lnTo>
                  <a:lnTo>
                    <a:pt x="1" y="45"/>
                  </a:lnTo>
                  <a:lnTo>
                    <a:pt x="0" y="53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0" name="Freeform 164"/>
            <p:cNvSpPr>
              <a:spLocks/>
            </p:cNvSpPr>
            <p:nvPr/>
          </p:nvSpPr>
          <p:spPr bwMode="auto">
            <a:xfrm>
              <a:off x="1116" y="3400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1 w 142"/>
                <a:gd name="T11" fmla="*/ 39 h 55"/>
                <a:gd name="T12" fmla="*/ 44 w 142"/>
                <a:gd name="T13" fmla="*/ 44 h 55"/>
                <a:gd name="T14" fmla="*/ 57 w 142"/>
                <a:gd name="T15" fmla="*/ 49 h 55"/>
                <a:gd name="T16" fmla="*/ 70 w 142"/>
                <a:gd name="T17" fmla="*/ 51 h 55"/>
                <a:gd name="T18" fmla="*/ 82 w 142"/>
                <a:gd name="T19" fmla="*/ 54 h 55"/>
                <a:gd name="T20" fmla="*/ 95 w 142"/>
                <a:gd name="T21" fmla="*/ 54 h 55"/>
                <a:gd name="T22" fmla="*/ 107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4 w 142"/>
                <a:gd name="T29" fmla="*/ 42 h 55"/>
                <a:gd name="T30" fmla="*/ 139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1" y="39"/>
                  </a:lnTo>
                  <a:lnTo>
                    <a:pt x="44" y="44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4"/>
                  </a:lnTo>
                  <a:lnTo>
                    <a:pt x="95" y="54"/>
                  </a:lnTo>
                  <a:lnTo>
                    <a:pt x="107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4" y="42"/>
                  </a:lnTo>
                  <a:lnTo>
                    <a:pt x="139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1" name="Freeform 165"/>
            <p:cNvSpPr>
              <a:spLocks/>
            </p:cNvSpPr>
            <p:nvPr/>
          </p:nvSpPr>
          <p:spPr bwMode="auto">
            <a:xfrm>
              <a:off x="1116" y="3347"/>
              <a:ext cx="142" cy="54"/>
            </a:xfrm>
            <a:custGeom>
              <a:avLst/>
              <a:gdLst>
                <a:gd name="T0" fmla="*/ 141 w 142"/>
                <a:gd name="T1" fmla="*/ 27 h 54"/>
                <a:gd name="T2" fmla="*/ 139 w 142"/>
                <a:gd name="T3" fmla="*/ 19 h 54"/>
                <a:gd name="T4" fmla="*/ 134 w 142"/>
                <a:gd name="T5" fmla="*/ 12 h 54"/>
                <a:gd name="T6" fmla="*/ 127 w 142"/>
                <a:gd name="T7" fmla="*/ 7 h 54"/>
                <a:gd name="T8" fmla="*/ 119 w 142"/>
                <a:gd name="T9" fmla="*/ 3 h 54"/>
                <a:gd name="T10" fmla="*/ 107 w 142"/>
                <a:gd name="T11" fmla="*/ 1 h 54"/>
                <a:gd name="T12" fmla="*/ 95 w 142"/>
                <a:gd name="T13" fmla="*/ 0 h 54"/>
                <a:gd name="T14" fmla="*/ 82 w 142"/>
                <a:gd name="T15" fmla="*/ 1 h 54"/>
                <a:gd name="T16" fmla="*/ 70 w 142"/>
                <a:gd name="T17" fmla="*/ 2 h 54"/>
                <a:gd name="T18" fmla="*/ 57 w 142"/>
                <a:gd name="T19" fmla="*/ 6 h 54"/>
                <a:gd name="T20" fmla="*/ 44 w 142"/>
                <a:gd name="T21" fmla="*/ 10 h 54"/>
                <a:gd name="T22" fmla="*/ 31 w 142"/>
                <a:gd name="T23" fmla="*/ 16 h 54"/>
                <a:gd name="T24" fmla="*/ 22 w 142"/>
                <a:gd name="T25" fmla="*/ 21 h 54"/>
                <a:gd name="T26" fmla="*/ 12 w 142"/>
                <a:gd name="T27" fmla="*/ 28 h 54"/>
                <a:gd name="T28" fmla="*/ 5 w 142"/>
                <a:gd name="T29" fmla="*/ 36 h 54"/>
                <a:gd name="T30" fmla="*/ 1 w 142"/>
                <a:gd name="T31" fmla="*/ 45 h 54"/>
                <a:gd name="T32" fmla="*/ 0 w 142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4">
                  <a:moveTo>
                    <a:pt x="141" y="27"/>
                  </a:moveTo>
                  <a:lnTo>
                    <a:pt x="139" y="19"/>
                  </a:lnTo>
                  <a:lnTo>
                    <a:pt x="134" y="12"/>
                  </a:lnTo>
                  <a:lnTo>
                    <a:pt x="127" y="7"/>
                  </a:lnTo>
                  <a:lnTo>
                    <a:pt x="119" y="3"/>
                  </a:lnTo>
                  <a:lnTo>
                    <a:pt x="107" y="1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70" y="2"/>
                  </a:lnTo>
                  <a:lnTo>
                    <a:pt x="57" y="6"/>
                  </a:lnTo>
                  <a:lnTo>
                    <a:pt x="44" y="10"/>
                  </a:lnTo>
                  <a:lnTo>
                    <a:pt x="31" y="16"/>
                  </a:lnTo>
                  <a:lnTo>
                    <a:pt x="22" y="21"/>
                  </a:lnTo>
                  <a:lnTo>
                    <a:pt x="12" y="28"/>
                  </a:lnTo>
                  <a:lnTo>
                    <a:pt x="5" y="36"/>
                  </a:lnTo>
                  <a:lnTo>
                    <a:pt x="1" y="45"/>
                  </a:lnTo>
                  <a:lnTo>
                    <a:pt x="0" y="5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2" name="Freeform 166"/>
            <p:cNvSpPr>
              <a:spLocks/>
            </p:cNvSpPr>
            <p:nvPr/>
          </p:nvSpPr>
          <p:spPr bwMode="auto">
            <a:xfrm>
              <a:off x="1116" y="3400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8 h 55"/>
                <a:gd name="T6" fmla="*/ 12 w 142"/>
                <a:gd name="T7" fmla="*/ 26 h 55"/>
                <a:gd name="T8" fmla="*/ 22 w 142"/>
                <a:gd name="T9" fmla="*/ 33 h 55"/>
                <a:gd name="T10" fmla="*/ 31 w 142"/>
                <a:gd name="T11" fmla="*/ 39 h 55"/>
                <a:gd name="T12" fmla="*/ 44 w 142"/>
                <a:gd name="T13" fmla="*/ 44 h 55"/>
                <a:gd name="T14" fmla="*/ 57 w 142"/>
                <a:gd name="T15" fmla="*/ 49 h 55"/>
                <a:gd name="T16" fmla="*/ 70 w 142"/>
                <a:gd name="T17" fmla="*/ 51 h 55"/>
                <a:gd name="T18" fmla="*/ 82 w 142"/>
                <a:gd name="T19" fmla="*/ 54 h 55"/>
                <a:gd name="T20" fmla="*/ 95 w 142"/>
                <a:gd name="T21" fmla="*/ 54 h 55"/>
                <a:gd name="T22" fmla="*/ 107 w 142"/>
                <a:gd name="T23" fmla="*/ 53 h 55"/>
                <a:gd name="T24" fmla="*/ 119 w 142"/>
                <a:gd name="T25" fmla="*/ 51 h 55"/>
                <a:gd name="T26" fmla="*/ 127 w 142"/>
                <a:gd name="T27" fmla="*/ 47 h 55"/>
                <a:gd name="T28" fmla="*/ 134 w 142"/>
                <a:gd name="T29" fmla="*/ 42 h 55"/>
                <a:gd name="T30" fmla="*/ 139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8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1" y="39"/>
                  </a:lnTo>
                  <a:lnTo>
                    <a:pt x="44" y="44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4"/>
                  </a:lnTo>
                  <a:lnTo>
                    <a:pt x="95" y="54"/>
                  </a:lnTo>
                  <a:lnTo>
                    <a:pt x="107" y="53"/>
                  </a:lnTo>
                  <a:lnTo>
                    <a:pt x="119" y="51"/>
                  </a:lnTo>
                  <a:lnTo>
                    <a:pt x="127" y="47"/>
                  </a:lnTo>
                  <a:lnTo>
                    <a:pt x="134" y="42"/>
                  </a:lnTo>
                  <a:lnTo>
                    <a:pt x="139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3" name="Freeform 167"/>
            <p:cNvSpPr>
              <a:spLocks/>
            </p:cNvSpPr>
            <p:nvPr/>
          </p:nvSpPr>
          <p:spPr bwMode="auto">
            <a:xfrm>
              <a:off x="1116" y="3299"/>
              <a:ext cx="142" cy="51"/>
            </a:xfrm>
            <a:custGeom>
              <a:avLst/>
              <a:gdLst>
                <a:gd name="T0" fmla="*/ 141 w 142"/>
                <a:gd name="T1" fmla="*/ 0 h 51"/>
                <a:gd name="T2" fmla="*/ 115 w 142"/>
                <a:gd name="T3" fmla="*/ 1 h 51"/>
                <a:gd name="T4" fmla="*/ 93 w 142"/>
                <a:gd name="T5" fmla="*/ 2 h 51"/>
                <a:gd name="T6" fmla="*/ 74 w 142"/>
                <a:gd name="T7" fmla="*/ 6 h 51"/>
                <a:gd name="T8" fmla="*/ 59 w 142"/>
                <a:gd name="T9" fmla="*/ 9 h 51"/>
                <a:gd name="T10" fmla="*/ 44 w 142"/>
                <a:gd name="T11" fmla="*/ 13 h 51"/>
                <a:gd name="T12" fmla="*/ 33 w 142"/>
                <a:gd name="T13" fmla="*/ 17 h 51"/>
                <a:gd name="T14" fmla="*/ 24 w 142"/>
                <a:gd name="T15" fmla="*/ 21 h 51"/>
                <a:gd name="T16" fmla="*/ 17 w 142"/>
                <a:gd name="T17" fmla="*/ 25 h 51"/>
                <a:gd name="T18" fmla="*/ 11 w 142"/>
                <a:gd name="T19" fmla="*/ 31 h 51"/>
                <a:gd name="T20" fmla="*/ 7 w 142"/>
                <a:gd name="T21" fmla="*/ 35 h 51"/>
                <a:gd name="T22" fmla="*/ 3 w 142"/>
                <a:gd name="T23" fmla="*/ 40 h 51"/>
                <a:gd name="T24" fmla="*/ 2 w 142"/>
                <a:gd name="T25" fmla="*/ 43 h 51"/>
                <a:gd name="T26" fmla="*/ 0 w 142"/>
                <a:gd name="T27" fmla="*/ 46 h 51"/>
                <a:gd name="T28" fmla="*/ 0 w 142"/>
                <a:gd name="T29" fmla="*/ 48 h 51"/>
                <a:gd name="T30" fmla="*/ 0 w 142"/>
                <a:gd name="T31" fmla="*/ 50 h 51"/>
                <a:gd name="T32" fmla="*/ 0 w 142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1">
                  <a:moveTo>
                    <a:pt x="141" y="0"/>
                  </a:moveTo>
                  <a:lnTo>
                    <a:pt x="115" y="1"/>
                  </a:lnTo>
                  <a:lnTo>
                    <a:pt x="93" y="2"/>
                  </a:lnTo>
                  <a:lnTo>
                    <a:pt x="74" y="6"/>
                  </a:lnTo>
                  <a:lnTo>
                    <a:pt x="59" y="9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4" y="21"/>
                  </a:lnTo>
                  <a:lnTo>
                    <a:pt x="17" y="25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3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4" name="Freeform 168"/>
            <p:cNvSpPr>
              <a:spLocks/>
            </p:cNvSpPr>
            <p:nvPr/>
          </p:nvSpPr>
          <p:spPr bwMode="auto">
            <a:xfrm>
              <a:off x="1116" y="3349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9 h 55"/>
                <a:gd name="T6" fmla="*/ 12 w 142"/>
                <a:gd name="T7" fmla="*/ 26 h 55"/>
                <a:gd name="T8" fmla="*/ 22 w 142"/>
                <a:gd name="T9" fmla="*/ 33 h 55"/>
                <a:gd name="T10" fmla="*/ 31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1 h 55"/>
                <a:gd name="T18" fmla="*/ 82 w 142"/>
                <a:gd name="T19" fmla="*/ 53 h 55"/>
                <a:gd name="T20" fmla="*/ 95 w 142"/>
                <a:gd name="T21" fmla="*/ 54 h 55"/>
                <a:gd name="T22" fmla="*/ 107 w 142"/>
                <a:gd name="T23" fmla="*/ 53 h 55"/>
                <a:gd name="T24" fmla="*/ 119 w 142"/>
                <a:gd name="T25" fmla="*/ 50 h 55"/>
                <a:gd name="T26" fmla="*/ 127 w 142"/>
                <a:gd name="T27" fmla="*/ 47 h 55"/>
                <a:gd name="T28" fmla="*/ 134 w 142"/>
                <a:gd name="T29" fmla="*/ 41 h 55"/>
                <a:gd name="T30" fmla="*/ 139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1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3"/>
                  </a:lnTo>
                  <a:lnTo>
                    <a:pt x="95" y="54"/>
                  </a:lnTo>
                  <a:lnTo>
                    <a:pt x="107" y="53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4" y="41"/>
                  </a:lnTo>
                  <a:lnTo>
                    <a:pt x="139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5" name="Freeform 169"/>
            <p:cNvSpPr>
              <a:spLocks/>
            </p:cNvSpPr>
            <p:nvPr/>
          </p:nvSpPr>
          <p:spPr bwMode="auto">
            <a:xfrm>
              <a:off x="1257" y="3299"/>
              <a:ext cx="134" cy="85"/>
            </a:xfrm>
            <a:custGeom>
              <a:avLst/>
              <a:gdLst>
                <a:gd name="T0" fmla="*/ 133 w 134"/>
                <a:gd name="T1" fmla="*/ 84 h 85"/>
                <a:gd name="T2" fmla="*/ 133 w 134"/>
                <a:gd name="T3" fmla="*/ 0 h 85"/>
                <a:gd name="T4" fmla="*/ 0 w 134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85">
                  <a:moveTo>
                    <a:pt x="133" y="84"/>
                  </a:moveTo>
                  <a:lnTo>
                    <a:pt x="133" y="0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6" name="Freeform 170"/>
            <p:cNvSpPr>
              <a:spLocks/>
            </p:cNvSpPr>
            <p:nvPr/>
          </p:nvSpPr>
          <p:spPr bwMode="auto">
            <a:xfrm>
              <a:off x="1116" y="3299"/>
              <a:ext cx="142" cy="51"/>
            </a:xfrm>
            <a:custGeom>
              <a:avLst/>
              <a:gdLst>
                <a:gd name="T0" fmla="*/ 141 w 142"/>
                <a:gd name="T1" fmla="*/ 0 h 51"/>
                <a:gd name="T2" fmla="*/ 115 w 142"/>
                <a:gd name="T3" fmla="*/ 1 h 51"/>
                <a:gd name="T4" fmla="*/ 93 w 142"/>
                <a:gd name="T5" fmla="*/ 2 h 51"/>
                <a:gd name="T6" fmla="*/ 74 w 142"/>
                <a:gd name="T7" fmla="*/ 6 h 51"/>
                <a:gd name="T8" fmla="*/ 59 w 142"/>
                <a:gd name="T9" fmla="*/ 9 h 51"/>
                <a:gd name="T10" fmla="*/ 44 w 142"/>
                <a:gd name="T11" fmla="*/ 13 h 51"/>
                <a:gd name="T12" fmla="*/ 33 w 142"/>
                <a:gd name="T13" fmla="*/ 17 h 51"/>
                <a:gd name="T14" fmla="*/ 24 w 142"/>
                <a:gd name="T15" fmla="*/ 21 h 51"/>
                <a:gd name="T16" fmla="*/ 17 w 142"/>
                <a:gd name="T17" fmla="*/ 25 h 51"/>
                <a:gd name="T18" fmla="*/ 11 w 142"/>
                <a:gd name="T19" fmla="*/ 31 h 51"/>
                <a:gd name="T20" fmla="*/ 7 w 142"/>
                <a:gd name="T21" fmla="*/ 35 h 51"/>
                <a:gd name="T22" fmla="*/ 3 w 142"/>
                <a:gd name="T23" fmla="*/ 40 h 51"/>
                <a:gd name="T24" fmla="*/ 2 w 142"/>
                <a:gd name="T25" fmla="*/ 43 h 51"/>
                <a:gd name="T26" fmla="*/ 0 w 142"/>
                <a:gd name="T27" fmla="*/ 46 h 51"/>
                <a:gd name="T28" fmla="*/ 0 w 142"/>
                <a:gd name="T29" fmla="*/ 48 h 51"/>
                <a:gd name="T30" fmla="*/ 0 w 142"/>
                <a:gd name="T31" fmla="*/ 50 h 51"/>
                <a:gd name="T32" fmla="*/ 0 w 142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1">
                  <a:moveTo>
                    <a:pt x="141" y="0"/>
                  </a:moveTo>
                  <a:lnTo>
                    <a:pt x="115" y="1"/>
                  </a:lnTo>
                  <a:lnTo>
                    <a:pt x="93" y="2"/>
                  </a:lnTo>
                  <a:lnTo>
                    <a:pt x="74" y="6"/>
                  </a:lnTo>
                  <a:lnTo>
                    <a:pt x="59" y="9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4" y="21"/>
                  </a:lnTo>
                  <a:lnTo>
                    <a:pt x="17" y="25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3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7" name="Freeform 171"/>
            <p:cNvSpPr>
              <a:spLocks/>
            </p:cNvSpPr>
            <p:nvPr/>
          </p:nvSpPr>
          <p:spPr bwMode="auto">
            <a:xfrm>
              <a:off x="1116" y="3349"/>
              <a:ext cx="142" cy="55"/>
            </a:xfrm>
            <a:custGeom>
              <a:avLst/>
              <a:gdLst>
                <a:gd name="T0" fmla="*/ 0 w 142"/>
                <a:gd name="T1" fmla="*/ 0 h 55"/>
                <a:gd name="T2" fmla="*/ 1 w 142"/>
                <a:gd name="T3" fmla="*/ 10 h 55"/>
                <a:gd name="T4" fmla="*/ 5 w 142"/>
                <a:gd name="T5" fmla="*/ 19 h 55"/>
                <a:gd name="T6" fmla="*/ 12 w 142"/>
                <a:gd name="T7" fmla="*/ 26 h 55"/>
                <a:gd name="T8" fmla="*/ 22 w 142"/>
                <a:gd name="T9" fmla="*/ 33 h 55"/>
                <a:gd name="T10" fmla="*/ 31 w 142"/>
                <a:gd name="T11" fmla="*/ 40 h 55"/>
                <a:gd name="T12" fmla="*/ 44 w 142"/>
                <a:gd name="T13" fmla="*/ 45 h 55"/>
                <a:gd name="T14" fmla="*/ 57 w 142"/>
                <a:gd name="T15" fmla="*/ 49 h 55"/>
                <a:gd name="T16" fmla="*/ 70 w 142"/>
                <a:gd name="T17" fmla="*/ 51 h 55"/>
                <a:gd name="T18" fmla="*/ 82 w 142"/>
                <a:gd name="T19" fmla="*/ 53 h 55"/>
                <a:gd name="T20" fmla="*/ 95 w 142"/>
                <a:gd name="T21" fmla="*/ 54 h 55"/>
                <a:gd name="T22" fmla="*/ 107 w 142"/>
                <a:gd name="T23" fmla="*/ 53 h 55"/>
                <a:gd name="T24" fmla="*/ 119 w 142"/>
                <a:gd name="T25" fmla="*/ 50 h 55"/>
                <a:gd name="T26" fmla="*/ 127 w 142"/>
                <a:gd name="T27" fmla="*/ 47 h 55"/>
                <a:gd name="T28" fmla="*/ 134 w 142"/>
                <a:gd name="T29" fmla="*/ 41 h 55"/>
                <a:gd name="T30" fmla="*/ 139 w 142"/>
                <a:gd name="T31" fmla="*/ 35 h 55"/>
                <a:gd name="T32" fmla="*/ 141 w 142"/>
                <a:gd name="T33" fmla="*/ 2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55">
                  <a:moveTo>
                    <a:pt x="0" y="0"/>
                  </a:moveTo>
                  <a:lnTo>
                    <a:pt x="1" y="10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2" y="33"/>
                  </a:lnTo>
                  <a:lnTo>
                    <a:pt x="31" y="40"/>
                  </a:lnTo>
                  <a:lnTo>
                    <a:pt x="44" y="45"/>
                  </a:lnTo>
                  <a:lnTo>
                    <a:pt x="57" y="49"/>
                  </a:lnTo>
                  <a:lnTo>
                    <a:pt x="70" y="51"/>
                  </a:lnTo>
                  <a:lnTo>
                    <a:pt x="82" y="53"/>
                  </a:lnTo>
                  <a:lnTo>
                    <a:pt x="95" y="54"/>
                  </a:lnTo>
                  <a:lnTo>
                    <a:pt x="107" y="53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4" y="41"/>
                  </a:lnTo>
                  <a:lnTo>
                    <a:pt x="139" y="35"/>
                  </a:lnTo>
                  <a:lnTo>
                    <a:pt x="141" y="25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8" name="Freeform 172"/>
            <p:cNvSpPr>
              <a:spLocks/>
            </p:cNvSpPr>
            <p:nvPr/>
          </p:nvSpPr>
          <p:spPr bwMode="auto">
            <a:xfrm>
              <a:off x="1288" y="3388"/>
              <a:ext cx="203" cy="121"/>
            </a:xfrm>
            <a:custGeom>
              <a:avLst/>
              <a:gdLst>
                <a:gd name="T0" fmla="*/ 0 w 203"/>
                <a:gd name="T1" fmla="*/ 0 h 121"/>
                <a:gd name="T2" fmla="*/ 202 w 203"/>
                <a:gd name="T3" fmla="*/ 0 h 121"/>
                <a:gd name="T4" fmla="*/ 202 w 203"/>
                <a:gd name="T5" fmla="*/ 120 h 121"/>
                <a:gd name="T6" fmla="*/ 0 w 203"/>
                <a:gd name="T7" fmla="*/ 120 h 121"/>
                <a:gd name="T8" fmla="*/ 0 w 203"/>
                <a:gd name="T9" fmla="*/ 0 h 121"/>
                <a:gd name="T10" fmla="*/ 0 w 203"/>
                <a:gd name="T11" fmla="*/ 0 h 121"/>
                <a:gd name="T12" fmla="*/ 0 w 203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3" h="121">
                  <a:moveTo>
                    <a:pt x="0" y="0"/>
                  </a:moveTo>
                  <a:lnTo>
                    <a:pt x="202" y="0"/>
                  </a:lnTo>
                  <a:lnTo>
                    <a:pt x="202" y="120"/>
                  </a:lnTo>
                  <a:lnTo>
                    <a:pt x="0" y="1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29" name="Freeform 173"/>
            <p:cNvSpPr>
              <a:spLocks/>
            </p:cNvSpPr>
            <p:nvPr/>
          </p:nvSpPr>
          <p:spPr bwMode="auto">
            <a:xfrm>
              <a:off x="1301" y="3409"/>
              <a:ext cx="178" cy="33"/>
            </a:xfrm>
            <a:custGeom>
              <a:avLst/>
              <a:gdLst>
                <a:gd name="T0" fmla="*/ 177 w 178"/>
                <a:gd name="T1" fmla="*/ 32 h 33"/>
                <a:gd name="T2" fmla="*/ 159 w 178"/>
                <a:gd name="T3" fmla="*/ 20 h 33"/>
                <a:gd name="T4" fmla="*/ 143 w 178"/>
                <a:gd name="T5" fmla="*/ 11 h 33"/>
                <a:gd name="T6" fmla="*/ 126 w 178"/>
                <a:gd name="T7" fmla="*/ 5 h 33"/>
                <a:gd name="T8" fmla="*/ 111 w 178"/>
                <a:gd name="T9" fmla="*/ 1 h 33"/>
                <a:gd name="T10" fmla="*/ 95 w 178"/>
                <a:gd name="T11" fmla="*/ 0 h 33"/>
                <a:gd name="T12" fmla="*/ 80 w 178"/>
                <a:gd name="T13" fmla="*/ 0 h 33"/>
                <a:gd name="T14" fmla="*/ 66 w 178"/>
                <a:gd name="T15" fmla="*/ 2 h 33"/>
                <a:gd name="T16" fmla="*/ 54 w 178"/>
                <a:gd name="T17" fmla="*/ 4 h 33"/>
                <a:gd name="T18" fmla="*/ 41 w 178"/>
                <a:gd name="T19" fmla="*/ 9 h 33"/>
                <a:gd name="T20" fmla="*/ 31 w 178"/>
                <a:gd name="T21" fmla="*/ 13 h 33"/>
                <a:gd name="T22" fmla="*/ 22 w 178"/>
                <a:gd name="T23" fmla="*/ 18 h 33"/>
                <a:gd name="T24" fmla="*/ 14 w 178"/>
                <a:gd name="T25" fmla="*/ 22 h 33"/>
                <a:gd name="T26" fmla="*/ 7 w 178"/>
                <a:gd name="T27" fmla="*/ 27 h 33"/>
                <a:gd name="T28" fmla="*/ 3 w 178"/>
                <a:gd name="T29" fmla="*/ 30 h 33"/>
                <a:gd name="T30" fmla="*/ 0 w 178"/>
                <a:gd name="T31" fmla="*/ 32 h 33"/>
                <a:gd name="T32" fmla="*/ 0 w 178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8" h="33">
                  <a:moveTo>
                    <a:pt x="177" y="32"/>
                  </a:moveTo>
                  <a:lnTo>
                    <a:pt x="159" y="20"/>
                  </a:lnTo>
                  <a:lnTo>
                    <a:pt x="143" y="11"/>
                  </a:lnTo>
                  <a:lnTo>
                    <a:pt x="126" y="5"/>
                  </a:lnTo>
                  <a:lnTo>
                    <a:pt x="111" y="1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4" y="4"/>
                  </a:lnTo>
                  <a:lnTo>
                    <a:pt x="41" y="9"/>
                  </a:lnTo>
                  <a:lnTo>
                    <a:pt x="31" y="13"/>
                  </a:lnTo>
                  <a:lnTo>
                    <a:pt x="22" y="18"/>
                  </a:lnTo>
                  <a:lnTo>
                    <a:pt x="14" y="22"/>
                  </a:lnTo>
                  <a:lnTo>
                    <a:pt x="7" y="27"/>
                  </a:lnTo>
                  <a:lnTo>
                    <a:pt x="3" y="30"/>
                  </a:lnTo>
                  <a:lnTo>
                    <a:pt x="0" y="32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0" name="Line 174"/>
            <p:cNvSpPr>
              <a:spLocks noChangeShapeType="1"/>
            </p:cNvSpPr>
            <p:nvPr/>
          </p:nvSpPr>
          <p:spPr bwMode="auto">
            <a:xfrm flipH="1">
              <a:off x="1422" y="3410"/>
              <a:ext cx="51" cy="77"/>
            </a:xfrm>
            <a:prstGeom prst="line">
              <a:avLst/>
            </a:prstGeom>
            <a:noFill/>
            <a:ln w="1901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1" name="Line 175"/>
            <p:cNvSpPr>
              <a:spLocks noChangeShapeType="1"/>
            </p:cNvSpPr>
            <p:nvPr/>
          </p:nvSpPr>
          <p:spPr bwMode="auto">
            <a:xfrm flipH="1">
              <a:off x="1407" y="3410"/>
              <a:ext cx="66" cy="98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2" name="Freeform 176"/>
            <p:cNvSpPr>
              <a:spLocks/>
            </p:cNvSpPr>
            <p:nvPr/>
          </p:nvSpPr>
          <p:spPr bwMode="auto">
            <a:xfrm>
              <a:off x="1048" y="2523"/>
              <a:ext cx="378" cy="258"/>
            </a:xfrm>
            <a:custGeom>
              <a:avLst/>
              <a:gdLst>
                <a:gd name="T0" fmla="*/ 0 w 378"/>
                <a:gd name="T1" fmla="*/ 257 h 258"/>
                <a:gd name="T2" fmla="*/ 1 w 378"/>
                <a:gd name="T3" fmla="*/ 255 h 258"/>
                <a:gd name="T4" fmla="*/ 8 w 378"/>
                <a:gd name="T5" fmla="*/ 246 h 258"/>
                <a:gd name="T6" fmla="*/ 18 w 378"/>
                <a:gd name="T7" fmla="*/ 234 h 258"/>
                <a:gd name="T8" fmla="*/ 32 w 378"/>
                <a:gd name="T9" fmla="*/ 217 h 258"/>
                <a:gd name="T10" fmla="*/ 48 w 378"/>
                <a:gd name="T11" fmla="*/ 198 h 258"/>
                <a:gd name="T12" fmla="*/ 68 w 378"/>
                <a:gd name="T13" fmla="*/ 176 h 258"/>
                <a:gd name="T14" fmla="*/ 91 w 378"/>
                <a:gd name="T15" fmla="*/ 154 h 258"/>
                <a:gd name="T16" fmla="*/ 117 w 378"/>
                <a:gd name="T17" fmla="*/ 129 h 258"/>
                <a:gd name="T18" fmla="*/ 144 w 378"/>
                <a:gd name="T19" fmla="*/ 105 h 258"/>
                <a:gd name="T20" fmla="*/ 174 w 378"/>
                <a:gd name="T21" fmla="*/ 82 h 258"/>
                <a:gd name="T22" fmla="*/ 205 w 378"/>
                <a:gd name="T23" fmla="*/ 60 h 258"/>
                <a:gd name="T24" fmla="*/ 238 w 378"/>
                <a:gd name="T25" fmla="*/ 41 h 258"/>
                <a:gd name="T26" fmla="*/ 272 w 378"/>
                <a:gd name="T27" fmla="*/ 25 h 258"/>
                <a:gd name="T28" fmla="*/ 306 w 378"/>
                <a:gd name="T29" fmla="*/ 12 h 258"/>
                <a:gd name="T30" fmla="*/ 341 w 378"/>
                <a:gd name="T31" fmla="*/ 4 h 258"/>
                <a:gd name="T32" fmla="*/ 377 w 378"/>
                <a:gd name="T33" fmla="*/ 0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8" h="258">
                  <a:moveTo>
                    <a:pt x="0" y="257"/>
                  </a:moveTo>
                  <a:lnTo>
                    <a:pt x="1" y="255"/>
                  </a:lnTo>
                  <a:lnTo>
                    <a:pt x="8" y="246"/>
                  </a:lnTo>
                  <a:lnTo>
                    <a:pt x="18" y="234"/>
                  </a:lnTo>
                  <a:lnTo>
                    <a:pt x="32" y="217"/>
                  </a:lnTo>
                  <a:lnTo>
                    <a:pt x="48" y="198"/>
                  </a:lnTo>
                  <a:lnTo>
                    <a:pt x="68" y="176"/>
                  </a:lnTo>
                  <a:lnTo>
                    <a:pt x="91" y="154"/>
                  </a:lnTo>
                  <a:lnTo>
                    <a:pt x="117" y="129"/>
                  </a:lnTo>
                  <a:lnTo>
                    <a:pt x="144" y="105"/>
                  </a:lnTo>
                  <a:lnTo>
                    <a:pt x="174" y="82"/>
                  </a:lnTo>
                  <a:lnTo>
                    <a:pt x="205" y="60"/>
                  </a:lnTo>
                  <a:lnTo>
                    <a:pt x="238" y="41"/>
                  </a:lnTo>
                  <a:lnTo>
                    <a:pt x="272" y="25"/>
                  </a:lnTo>
                  <a:lnTo>
                    <a:pt x="306" y="12"/>
                  </a:lnTo>
                  <a:lnTo>
                    <a:pt x="341" y="4"/>
                  </a:lnTo>
                  <a:lnTo>
                    <a:pt x="377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3" name="Freeform 177"/>
            <p:cNvSpPr>
              <a:spLocks/>
            </p:cNvSpPr>
            <p:nvPr/>
          </p:nvSpPr>
          <p:spPr bwMode="auto">
            <a:xfrm>
              <a:off x="1425" y="2523"/>
              <a:ext cx="756" cy="614"/>
            </a:xfrm>
            <a:custGeom>
              <a:avLst/>
              <a:gdLst>
                <a:gd name="T0" fmla="*/ 0 w 756"/>
                <a:gd name="T1" fmla="*/ 0 h 614"/>
                <a:gd name="T2" fmla="*/ 70 w 756"/>
                <a:gd name="T3" fmla="*/ 7 h 614"/>
                <a:gd name="T4" fmla="*/ 140 w 756"/>
                <a:gd name="T5" fmla="*/ 27 h 614"/>
                <a:gd name="T6" fmla="*/ 210 w 756"/>
                <a:gd name="T7" fmla="*/ 57 h 614"/>
                <a:gd name="T8" fmla="*/ 277 w 756"/>
                <a:gd name="T9" fmla="*/ 96 h 614"/>
                <a:gd name="T10" fmla="*/ 342 w 756"/>
                <a:gd name="T11" fmla="*/ 143 h 614"/>
                <a:gd name="T12" fmla="*/ 405 w 756"/>
                <a:gd name="T13" fmla="*/ 194 h 614"/>
                <a:gd name="T14" fmla="*/ 463 w 756"/>
                <a:gd name="T15" fmla="*/ 250 h 614"/>
                <a:gd name="T16" fmla="*/ 519 w 756"/>
                <a:gd name="T17" fmla="*/ 307 h 614"/>
                <a:gd name="T18" fmla="*/ 570 w 756"/>
                <a:gd name="T19" fmla="*/ 365 h 614"/>
                <a:gd name="T20" fmla="*/ 615 w 756"/>
                <a:gd name="T21" fmla="*/ 420 h 614"/>
                <a:gd name="T22" fmla="*/ 656 w 756"/>
                <a:gd name="T23" fmla="*/ 472 h 614"/>
                <a:gd name="T24" fmla="*/ 690 w 756"/>
                <a:gd name="T25" fmla="*/ 518 h 614"/>
                <a:gd name="T26" fmla="*/ 717 w 756"/>
                <a:gd name="T27" fmla="*/ 558 h 614"/>
                <a:gd name="T28" fmla="*/ 738 w 756"/>
                <a:gd name="T29" fmla="*/ 588 h 614"/>
                <a:gd name="T30" fmla="*/ 751 w 756"/>
                <a:gd name="T31" fmla="*/ 607 h 614"/>
                <a:gd name="T32" fmla="*/ 755 w 756"/>
                <a:gd name="T33" fmla="*/ 613 h 6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6" h="614">
                  <a:moveTo>
                    <a:pt x="0" y="0"/>
                  </a:moveTo>
                  <a:lnTo>
                    <a:pt x="70" y="7"/>
                  </a:lnTo>
                  <a:lnTo>
                    <a:pt x="140" y="27"/>
                  </a:lnTo>
                  <a:lnTo>
                    <a:pt x="210" y="57"/>
                  </a:lnTo>
                  <a:lnTo>
                    <a:pt x="277" y="96"/>
                  </a:lnTo>
                  <a:lnTo>
                    <a:pt x="342" y="143"/>
                  </a:lnTo>
                  <a:lnTo>
                    <a:pt x="405" y="194"/>
                  </a:lnTo>
                  <a:lnTo>
                    <a:pt x="463" y="250"/>
                  </a:lnTo>
                  <a:lnTo>
                    <a:pt x="519" y="307"/>
                  </a:lnTo>
                  <a:lnTo>
                    <a:pt x="570" y="365"/>
                  </a:lnTo>
                  <a:lnTo>
                    <a:pt x="615" y="420"/>
                  </a:lnTo>
                  <a:lnTo>
                    <a:pt x="656" y="472"/>
                  </a:lnTo>
                  <a:lnTo>
                    <a:pt x="690" y="518"/>
                  </a:lnTo>
                  <a:lnTo>
                    <a:pt x="717" y="558"/>
                  </a:lnTo>
                  <a:lnTo>
                    <a:pt x="738" y="588"/>
                  </a:lnTo>
                  <a:lnTo>
                    <a:pt x="751" y="607"/>
                  </a:lnTo>
                  <a:lnTo>
                    <a:pt x="755" y="613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4" name="Freeform 178"/>
            <p:cNvSpPr>
              <a:spLocks/>
            </p:cNvSpPr>
            <p:nvPr/>
          </p:nvSpPr>
          <p:spPr bwMode="auto">
            <a:xfrm>
              <a:off x="2180" y="2523"/>
              <a:ext cx="756" cy="614"/>
            </a:xfrm>
            <a:custGeom>
              <a:avLst/>
              <a:gdLst>
                <a:gd name="T0" fmla="*/ 0 w 756"/>
                <a:gd name="T1" fmla="*/ 613 h 614"/>
                <a:gd name="T2" fmla="*/ 4 w 756"/>
                <a:gd name="T3" fmla="*/ 607 h 614"/>
                <a:gd name="T4" fmla="*/ 17 w 756"/>
                <a:gd name="T5" fmla="*/ 588 h 614"/>
                <a:gd name="T6" fmla="*/ 37 w 756"/>
                <a:gd name="T7" fmla="*/ 558 h 614"/>
                <a:gd name="T8" fmla="*/ 64 w 756"/>
                <a:gd name="T9" fmla="*/ 518 h 614"/>
                <a:gd name="T10" fmla="*/ 98 w 756"/>
                <a:gd name="T11" fmla="*/ 472 h 614"/>
                <a:gd name="T12" fmla="*/ 139 w 756"/>
                <a:gd name="T13" fmla="*/ 420 h 614"/>
                <a:gd name="T14" fmla="*/ 185 w 756"/>
                <a:gd name="T15" fmla="*/ 365 h 614"/>
                <a:gd name="T16" fmla="*/ 236 w 756"/>
                <a:gd name="T17" fmla="*/ 307 h 614"/>
                <a:gd name="T18" fmla="*/ 291 w 756"/>
                <a:gd name="T19" fmla="*/ 250 h 614"/>
                <a:gd name="T20" fmla="*/ 350 w 756"/>
                <a:gd name="T21" fmla="*/ 194 h 614"/>
                <a:gd name="T22" fmla="*/ 412 w 756"/>
                <a:gd name="T23" fmla="*/ 143 h 614"/>
                <a:gd name="T24" fmla="*/ 478 w 756"/>
                <a:gd name="T25" fmla="*/ 96 h 614"/>
                <a:gd name="T26" fmla="*/ 545 w 756"/>
                <a:gd name="T27" fmla="*/ 57 h 614"/>
                <a:gd name="T28" fmla="*/ 614 w 756"/>
                <a:gd name="T29" fmla="*/ 27 h 614"/>
                <a:gd name="T30" fmla="*/ 684 w 756"/>
                <a:gd name="T31" fmla="*/ 7 h 614"/>
                <a:gd name="T32" fmla="*/ 755 w 756"/>
                <a:gd name="T33" fmla="*/ 0 h 6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6" h="614">
                  <a:moveTo>
                    <a:pt x="0" y="613"/>
                  </a:moveTo>
                  <a:lnTo>
                    <a:pt x="4" y="607"/>
                  </a:lnTo>
                  <a:lnTo>
                    <a:pt x="17" y="588"/>
                  </a:lnTo>
                  <a:lnTo>
                    <a:pt x="37" y="558"/>
                  </a:lnTo>
                  <a:lnTo>
                    <a:pt x="64" y="518"/>
                  </a:lnTo>
                  <a:lnTo>
                    <a:pt x="98" y="472"/>
                  </a:lnTo>
                  <a:lnTo>
                    <a:pt x="139" y="420"/>
                  </a:lnTo>
                  <a:lnTo>
                    <a:pt x="185" y="365"/>
                  </a:lnTo>
                  <a:lnTo>
                    <a:pt x="236" y="307"/>
                  </a:lnTo>
                  <a:lnTo>
                    <a:pt x="291" y="250"/>
                  </a:lnTo>
                  <a:lnTo>
                    <a:pt x="350" y="194"/>
                  </a:lnTo>
                  <a:lnTo>
                    <a:pt x="412" y="143"/>
                  </a:lnTo>
                  <a:lnTo>
                    <a:pt x="478" y="96"/>
                  </a:lnTo>
                  <a:lnTo>
                    <a:pt x="545" y="57"/>
                  </a:lnTo>
                  <a:lnTo>
                    <a:pt x="614" y="27"/>
                  </a:lnTo>
                  <a:lnTo>
                    <a:pt x="684" y="7"/>
                  </a:lnTo>
                  <a:lnTo>
                    <a:pt x="755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5" name="Freeform 179"/>
            <p:cNvSpPr>
              <a:spLocks/>
            </p:cNvSpPr>
            <p:nvPr/>
          </p:nvSpPr>
          <p:spPr bwMode="auto">
            <a:xfrm>
              <a:off x="2935" y="2523"/>
              <a:ext cx="374" cy="258"/>
            </a:xfrm>
            <a:custGeom>
              <a:avLst/>
              <a:gdLst>
                <a:gd name="T0" fmla="*/ 0 w 374"/>
                <a:gd name="T1" fmla="*/ 0 h 258"/>
                <a:gd name="T2" fmla="*/ 35 w 374"/>
                <a:gd name="T3" fmla="*/ 4 h 258"/>
                <a:gd name="T4" fmla="*/ 70 w 374"/>
                <a:gd name="T5" fmla="*/ 12 h 258"/>
                <a:gd name="T6" fmla="*/ 104 w 374"/>
                <a:gd name="T7" fmla="*/ 25 h 258"/>
                <a:gd name="T8" fmla="*/ 138 w 374"/>
                <a:gd name="T9" fmla="*/ 41 h 258"/>
                <a:gd name="T10" fmla="*/ 169 w 374"/>
                <a:gd name="T11" fmla="*/ 60 h 258"/>
                <a:gd name="T12" fmla="*/ 200 w 374"/>
                <a:gd name="T13" fmla="*/ 82 h 258"/>
                <a:gd name="T14" fmla="*/ 230 w 374"/>
                <a:gd name="T15" fmla="*/ 105 h 258"/>
                <a:gd name="T16" fmla="*/ 257 w 374"/>
                <a:gd name="T17" fmla="*/ 129 h 258"/>
                <a:gd name="T18" fmla="*/ 282 w 374"/>
                <a:gd name="T19" fmla="*/ 154 h 258"/>
                <a:gd name="T20" fmla="*/ 304 w 374"/>
                <a:gd name="T21" fmla="*/ 176 h 258"/>
                <a:gd name="T22" fmla="*/ 324 w 374"/>
                <a:gd name="T23" fmla="*/ 198 h 258"/>
                <a:gd name="T24" fmla="*/ 341 w 374"/>
                <a:gd name="T25" fmla="*/ 217 h 258"/>
                <a:gd name="T26" fmla="*/ 354 w 374"/>
                <a:gd name="T27" fmla="*/ 234 h 258"/>
                <a:gd name="T28" fmla="*/ 364 w 374"/>
                <a:gd name="T29" fmla="*/ 246 h 258"/>
                <a:gd name="T30" fmla="*/ 370 w 374"/>
                <a:gd name="T31" fmla="*/ 255 h 258"/>
                <a:gd name="T32" fmla="*/ 373 w 374"/>
                <a:gd name="T33" fmla="*/ 257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4" h="258">
                  <a:moveTo>
                    <a:pt x="0" y="0"/>
                  </a:moveTo>
                  <a:lnTo>
                    <a:pt x="35" y="4"/>
                  </a:lnTo>
                  <a:lnTo>
                    <a:pt x="70" y="12"/>
                  </a:lnTo>
                  <a:lnTo>
                    <a:pt x="104" y="25"/>
                  </a:lnTo>
                  <a:lnTo>
                    <a:pt x="138" y="41"/>
                  </a:lnTo>
                  <a:lnTo>
                    <a:pt x="169" y="60"/>
                  </a:lnTo>
                  <a:lnTo>
                    <a:pt x="200" y="82"/>
                  </a:lnTo>
                  <a:lnTo>
                    <a:pt x="230" y="105"/>
                  </a:lnTo>
                  <a:lnTo>
                    <a:pt x="257" y="129"/>
                  </a:lnTo>
                  <a:lnTo>
                    <a:pt x="282" y="154"/>
                  </a:lnTo>
                  <a:lnTo>
                    <a:pt x="304" y="176"/>
                  </a:lnTo>
                  <a:lnTo>
                    <a:pt x="324" y="198"/>
                  </a:lnTo>
                  <a:lnTo>
                    <a:pt x="341" y="217"/>
                  </a:lnTo>
                  <a:lnTo>
                    <a:pt x="354" y="234"/>
                  </a:lnTo>
                  <a:lnTo>
                    <a:pt x="364" y="246"/>
                  </a:lnTo>
                  <a:lnTo>
                    <a:pt x="370" y="255"/>
                  </a:lnTo>
                  <a:lnTo>
                    <a:pt x="373" y="257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336" name="Text Box 180"/>
            <p:cNvSpPr txBox="1">
              <a:spLocks noChangeArrowheads="1"/>
            </p:cNvSpPr>
            <p:nvPr/>
          </p:nvSpPr>
          <p:spPr bwMode="auto">
            <a:xfrm>
              <a:off x="1278" y="3161"/>
              <a:ext cx="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altLang="en-US" sz="2200">
                <a:latin typeface="Times New Roman" pitchFamily="18" charset="0"/>
              </a:endParaRPr>
            </a:p>
          </p:txBody>
        </p:sp>
        <p:sp>
          <p:nvSpPr>
            <p:cNvPr id="337" name="Text Box 181"/>
            <p:cNvSpPr txBox="1">
              <a:spLocks noChangeArrowheads="1"/>
            </p:cNvSpPr>
            <p:nvPr/>
          </p:nvSpPr>
          <p:spPr bwMode="auto">
            <a:xfrm>
              <a:off x="2254" y="3164"/>
              <a:ext cx="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altLang="en-US" sz="2200" dirty="0">
                <a:latin typeface="Times New Roman" pitchFamily="18" charset="0"/>
              </a:endParaRPr>
            </a:p>
          </p:txBody>
        </p:sp>
        <p:sp>
          <p:nvSpPr>
            <p:cNvPr id="338" name="Text Box 182"/>
            <p:cNvSpPr txBox="1">
              <a:spLocks noChangeArrowheads="1"/>
            </p:cNvSpPr>
            <p:nvPr/>
          </p:nvSpPr>
          <p:spPr bwMode="auto">
            <a:xfrm>
              <a:off x="3266" y="3162"/>
              <a:ext cx="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altLang="en-US" sz="2200">
                <a:latin typeface="Times New Roman" pitchFamily="18" charset="0"/>
              </a:endParaRPr>
            </a:p>
          </p:txBody>
        </p:sp>
        <p:sp>
          <p:nvSpPr>
            <p:cNvPr id="339" name="Text Box 183"/>
            <p:cNvSpPr txBox="1">
              <a:spLocks noChangeArrowheads="1"/>
            </p:cNvSpPr>
            <p:nvPr/>
          </p:nvSpPr>
          <p:spPr bwMode="auto">
            <a:xfrm>
              <a:off x="1046" y="2808"/>
              <a:ext cx="31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Helvetica" pitchFamily="34" charset="0"/>
                </a:rPr>
                <a:t>Signal</a:t>
              </a:r>
              <a:endParaRPr lang="en-US" altLang="en-US" sz="2200" dirty="0">
                <a:latin typeface="Times New Roman" pitchFamily="18" charset="0"/>
              </a:endParaRPr>
            </a:p>
          </p:txBody>
        </p:sp>
        <p:sp>
          <p:nvSpPr>
            <p:cNvPr id="340" name="Text Box 184"/>
            <p:cNvSpPr txBox="1">
              <a:spLocks noChangeArrowheads="1"/>
            </p:cNvSpPr>
            <p:nvPr/>
          </p:nvSpPr>
          <p:spPr bwMode="auto">
            <a:xfrm>
              <a:off x="1046" y="2923"/>
              <a:ext cx="46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423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3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3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3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Helvetica" pitchFamily="34" charset="0"/>
                </a:rPr>
                <a:t>response</a:t>
              </a:r>
              <a:endParaRPr lang="en-US" altLang="en-US" sz="2200" dirty="0">
                <a:latin typeface="Times New Roman" pitchFamily="18" charset="0"/>
              </a:endParaRPr>
            </a:p>
          </p:txBody>
        </p:sp>
      </p:grpSp>
      <p:sp>
        <p:nvSpPr>
          <p:cNvPr id="341" name="Text Box 17"/>
          <p:cNvSpPr txBox="1">
            <a:spLocks noChangeArrowheads="1"/>
          </p:cNvSpPr>
          <p:nvPr/>
        </p:nvSpPr>
        <p:spPr bwMode="auto">
          <a:xfrm>
            <a:off x="1088290" y="4711830"/>
            <a:ext cx="67754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3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23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3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3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3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n-US" altLang="en-US" sz="2500" dirty="0">
                <a:solidFill>
                  <a:schemeClr val="bg1"/>
                </a:solidFill>
              </a:rPr>
              <a:t>Different aerial orientations </a:t>
            </a:r>
            <a:r>
              <a:rPr lang="en-US" altLang="en-US" sz="2500" dirty="0" smtClean="0">
                <a:solidFill>
                  <a:schemeClr val="bg1"/>
                </a:solidFill>
              </a:rPr>
              <a:t>can</a:t>
            </a:r>
          </a:p>
          <a:p>
            <a:pPr algn="ctr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n-US" altLang="en-US" sz="2500" dirty="0">
                <a:solidFill>
                  <a:schemeClr val="bg1"/>
                </a:solidFill>
              </a:rPr>
              <a:t>b</a:t>
            </a:r>
            <a:r>
              <a:rPr lang="en-US" altLang="en-US" sz="2500" dirty="0" smtClean="0">
                <a:solidFill>
                  <a:schemeClr val="bg1"/>
                </a:solidFill>
              </a:rPr>
              <a:t>e used </a:t>
            </a:r>
            <a:r>
              <a:rPr lang="en-US" altLang="en-US" sz="2500" dirty="0">
                <a:solidFill>
                  <a:schemeClr val="bg1"/>
                </a:solidFill>
              </a:rPr>
              <a:t>for different </a:t>
            </a:r>
            <a:r>
              <a:rPr lang="en-US" altLang="en-US" sz="2500" dirty="0" smtClean="0">
                <a:solidFill>
                  <a:schemeClr val="bg1"/>
                </a:solidFill>
              </a:rPr>
              <a:t>responses</a:t>
            </a:r>
            <a:endParaRPr lang="en-US" altLang="en-US" sz="25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6661" y="3810000"/>
            <a:ext cx="170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Peak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2292" y="3810000"/>
            <a:ext cx="194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Null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Distortion - Peak or Null Antennas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080" y="621792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  <p:pic>
        <p:nvPicPr>
          <p:cNvPr id="342" name="Picture 3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0" y="1490119"/>
            <a:ext cx="6555898" cy="45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640" y="975360"/>
            <a:ext cx="759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a clean electro-magnetic field, the peak and null antennas agree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80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Distortion - Peak or Null Antennas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080" y="621792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1500692"/>
            <a:ext cx="6562249" cy="459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2640" y="853440"/>
            <a:ext cx="759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a distorted electro-magnetic field, the peak and null antennas do not agree, and the peak is always more accurate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99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Distortion - Congestion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080" y="621792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" y="1087120"/>
            <a:ext cx="7609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Congestion creates a distorted field, which effects locate accuracy, depth estimation and current measurement.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Congestion can be created by a nearby line carrying the signal, a “T” in the line, a bend in the line or a change in the depth of the pipe.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Take your current and depth readings where peak and null agree and move several paces away from a bend or a “T” when taking your reading.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02" y="3231694"/>
            <a:ext cx="4033681" cy="282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Distortion – Frequency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365760" y="1651000"/>
            <a:ext cx="4114800" cy="3977640"/>
          </a:xfrm>
          <a:prstGeom prst="rect">
            <a:avLst/>
          </a:prstGeom>
        </p:spPr>
        <p:txBody>
          <a:bodyPr/>
          <a:lstStyle/>
          <a:p>
            <a:pPr>
              <a:buNone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To enable coating defects to be located the PCM+ uses very low frequency signal</a:t>
            </a:r>
          </a:p>
          <a:p>
            <a:pPr>
              <a:buFont typeface="Wingdings" pitchFamily="2" charset="2"/>
              <a:buNone/>
              <a:tabLst>
                <a:tab pos="261938" algn="l"/>
              </a:tabLst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4hz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Almost DC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Sticks to the pipeline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Less bleed off or coupling to other utilities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Increased distance (up to 19 Miles)</a:t>
            </a:r>
          </a:p>
          <a:p>
            <a:pPr>
              <a:buFont typeface="Wingdings" pitchFamily="2" charset="2"/>
              <a:buChar char="§"/>
              <a:tabLst>
                <a:tab pos="261938" algn="l"/>
              </a:tabLst>
            </a:pPr>
            <a:endParaRPr lang="en-US" dirty="0" smtClean="0"/>
          </a:p>
        </p:txBody>
      </p:sp>
      <p:pic>
        <p:nvPicPr>
          <p:cNvPr id="11" name="Picture 2" descr="F:\DCIM\100KM020\PICT0297.JPG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1966859"/>
            <a:ext cx="4114800" cy="3088112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2194560" y="997466"/>
            <a:ext cx="412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bg1"/>
                </a:solidFill>
              </a:rPr>
              <a:t>Why Do We Use 4Hz ?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0800"/>
            <a:ext cx="7772400" cy="660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Benefits of Low Frequency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185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62485"/>
              </p:ext>
            </p:extLst>
          </p:nvPr>
        </p:nvGraphicFramePr>
        <p:xfrm>
          <a:off x="1130300" y="809625"/>
          <a:ext cx="6781800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5" name="Drawing" r:id="rId3" imgW="376730" imgH="1303683" progId="FLW3Drawing">
                  <p:embed/>
                </p:oleObj>
              </mc:Choice>
              <mc:Fallback>
                <p:oleObj name="Drawing" r:id="rId3" imgW="376730" imgH="1303683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809625"/>
                        <a:ext cx="6781800" cy="529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4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Transmitter Settings – Output Frequency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365125" y="933450"/>
            <a:ext cx="4286250" cy="49377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</a:p>
          <a:p>
            <a:pPr>
              <a:tabLst>
                <a:tab pos="261938" algn="l"/>
              </a:tabLs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ELF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Extra low frequency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4Hz &amp; 98Hz / 128Hz</a:t>
            </a:r>
          </a:p>
          <a:p>
            <a:pPr>
              <a:tabLst>
                <a:tab pos="261938" algn="l"/>
              </a:tabLst>
            </a:pPr>
            <a:endParaRPr lang="en-GB" sz="2000" b="1" dirty="0" smtClean="0">
              <a:solidFill>
                <a:schemeClr val="tx1"/>
              </a:solidFill>
            </a:endParaRPr>
          </a:p>
          <a:p>
            <a:pPr>
              <a:tabLst>
                <a:tab pos="261938" algn="l"/>
              </a:tabLs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ELCD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Extra low frequency &amp; current direction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	4Hz, 8Hz &amp; 98Hz / 128Hz</a:t>
            </a:r>
          </a:p>
          <a:p>
            <a:pPr>
              <a:tabLst>
                <a:tab pos="261938" algn="l"/>
              </a:tabLst>
            </a:pPr>
            <a:endParaRPr lang="en-GB" sz="2000" dirty="0">
              <a:solidFill>
                <a:schemeClr val="bg1"/>
              </a:solidFill>
            </a:endParaRPr>
          </a:p>
          <a:p>
            <a:pPr>
              <a:tabLst>
                <a:tab pos="261938" algn="l"/>
              </a:tabLs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LFCD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Low frequency &amp; current direction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4hz, 8hz &amp; 512hz / 640hz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 descr="F:\DCIM\100KM020\PICT0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027819"/>
            <a:ext cx="4114800" cy="30881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171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Transmitter Settings – Signal Output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518160" y="1375410"/>
            <a:ext cx="4114800" cy="33794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Constant current output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>
                <a:solidFill>
                  <a:schemeClr val="bg1"/>
                </a:solidFill>
              </a:rPr>
              <a:t>100mA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>
                <a:solidFill>
                  <a:schemeClr val="bg1"/>
                </a:solidFill>
              </a:rPr>
              <a:t>300mA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>
                <a:solidFill>
                  <a:schemeClr val="bg1"/>
                </a:solidFill>
              </a:rPr>
              <a:t>600mA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>
                <a:solidFill>
                  <a:schemeClr val="bg1"/>
                </a:solidFill>
              </a:rPr>
              <a:t>1A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>
                <a:solidFill>
                  <a:schemeClr val="bg1"/>
                </a:solidFill>
              </a:rPr>
              <a:t>2A</a:t>
            </a:r>
          </a:p>
          <a:p>
            <a:pPr marL="342900" indent="-342900">
              <a:buFont typeface="Arial" pitchFamily="34" charset="0"/>
              <a:buChar char="•"/>
              <a:tabLst>
                <a:tab pos="261938" algn="l"/>
              </a:tabLst>
            </a:pPr>
            <a:r>
              <a:rPr lang="en-GB" sz="2000" dirty="0">
                <a:solidFill>
                  <a:schemeClr val="bg1"/>
                </a:solidFill>
              </a:rPr>
              <a:t>3A</a:t>
            </a: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2" name="Picture 2" descr="F:\DCIM\100KM020\PICT0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1550299"/>
            <a:ext cx="4114800" cy="30881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16662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Taking Current Attenuation Measurements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  <p:pic>
        <p:nvPicPr>
          <p:cNvPr id="11" name="Picture 5" descr="H:\Marketing Communications\PCM plus\Photos and Graphics\KeypadClose-upSmall.tif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483" y="1330960"/>
            <a:ext cx="2924175" cy="3916362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533400" y="1635760"/>
            <a:ext cx="50850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 an independent ground and try to mimic your CP circuit when possible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Take your first measurement at least 150 feet from your connection point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Make sure rectifiers are not influencing the signal (turn off </a:t>
            </a:r>
            <a:r>
              <a:rPr lang="en-US" sz="2000" i="1" dirty="0" smtClean="0"/>
              <a:t>AND</a:t>
            </a:r>
            <a:r>
              <a:rPr lang="en-US" sz="2000" dirty="0" smtClean="0"/>
              <a:t> disconnect if necessary)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Isolate your circuit whenever possible (disconnect bonds for better surveys)</a:t>
            </a:r>
          </a:p>
        </p:txBody>
      </p:sp>
    </p:spTree>
    <p:extLst>
      <p:ext uri="{BB962C8B-B14F-4D97-AF65-F5344CB8AC3E}">
        <p14:creationId xmlns:p14="http://schemas.microsoft.com/office/powerpoint/2010/main" val="22552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Taking Current Attenuation Measurements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  <p:pic>
        <p:nvPicPr>
          <p:cNvPr id="11" name="Picture 5" descr="H:\Marketing Communications\PCM plus\Photos and Graphics\KeypadClose-upSmall.tif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1471613"/>
            <a:ext cx="2924175" cy="3916362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645160" y="1554479"/>
            <a:ext cx="5034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Take readings at equal distances and record your distances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Every 50 feet is a good standard </a:t>
            </a:r>
            <a:r>
              <a:rPr lang="en-US" sz="2000" dirty="0" smtClean="0"/>
              <a:t>(others </a:t>
            </a:r>
            <a:r>
              <a:rPr lang="en-US" sz="2000" dirty="0"/>
              <a:t>can be used dependent on location)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it as a macro tool and depth of cover tool (use A-frame for micro)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Look for anomalies with more than a 5% change normally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sure unit is upright and perpendicular to the </a:t>
            </a:r>
            <a:r>
              <a:rPr lang="en-US" sz="2000" dirty="0" smtClean="0"/>
              <a:t>pipe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7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33740" y="1284232"/>
            <a:ext cx="8116888" cy="34604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Tahoma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Tahoma" pitchFamily="34" charset="0"/>
              </a:rPr>
              <a:t>The PCM Performs Three Broad Functions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ahoma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chemeClr val="bg1"/>
              </a:solidFill>
              <a:cs typeface="Tahoma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ahoma" pitchFamily="34" charset="0"/>
              </a:rPr>
              <a:t>Locating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ahoma" pitchFamily="34" charset="0"/>
              </a:rPr>
              <a:t> Pipes and Cables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baseline="0" dirty="0" smtClean="0">
                <a:solidFill>
                  <a:schemeClr val="bg1"/>
                </a:solidFill>
                <a:cs typeface="Tahoma" pitchFamily="34" charset="0"/>
              </a:rPr>
              <a:t>Current</a:t>
            </a:r>
            <a:r>
              <a:rPr lang="en-US" kern="0" dirty="0" smtClean="0">
                <a:solidFill>
                  <a:schemeClr val="bg1"/>
                </a:solidFill>
                <a:cs typeface="Tahoma" pitchFamily="34" charset="0"/>
              </a:rPr>
              <a:t> Attenuation Surveys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ahoma" pitchFamily="34" charset="0"/>
              </a:rPr>
              <a:t>ACVG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ahoma" pitchFamily="34" charset="0"/>
              </a:rPr>
              <a:t> Surveys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8" descr="H:\Marketing\Marketing Communications\6. Product Portfolios &amp; Launch Documents\1. Cable &amp; Pipe Locators\PCM plus\Photos and Graphics\JPEGs + TIFs\PCM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43" y="2259387"/>
            <a:ext cx="3671892" cy="2790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8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Taking Current Attenuation Measurements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  <p:pic>
        <p:nvPicPr>
          <p:cNvPr id="11" name="Picture 5" descr="H:\Marketing Communications\PCM plus\Photos and Graphics\KeypadClose-upSmall.tif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1825" y="1465897"/>
            <a:ext cx="2924175" cy="3916362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604520" y="1808479"/>
            <a:ext cx="5328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Stay on Peak and check peak and null readings and verify depth when readings are suspect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Take multiple readings in one location if you are suspect of the accuracy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Know what is in the area of your pipe and what it’s connected to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current direction to verify that signal is flowing back toward transmitter on pipe</a:t>
            </a:r>
          </a:p>
        </p:txBody>
      </p:sp>
    </p:spTree>
    <p:extLst>
      <p:ext uri="{BB962C8B-B14F-4D97-AF65-F5344CB8AC3E}">
        <p14:creationId xmlns:p14="http://schemas.microsoft.com/office/powerpoint/2010/main" val="25073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Practical Example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7769626"/>
              </p:ext>
            </p:extLst>
          </p:nvPr>
        </p:nvGraphicFramePr>
        <p:xfrm>
          <a:off x="365125" y="1143001"/>
          <a:ext cx="820737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0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2" descr="s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683"/>
            <a:ext cx="9108915" cy="596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1760" y="50800"/>
            <a:ext cx="5118100" cy="6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Attenuation Graph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75840" y="774120"/>
            <a:ext cx="3327400" cy="50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Actual PCM Results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514600" y="2362200"/>
            <a:ext cx="609600" cy="609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24200" y="1524000"/>
            <a:ext cx="289560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3 steps are different looking in mA but nearly identical in dB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191000" y="2667000"/>
            <a:ext cx="0" cy="2286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19600" y="2667000"/>
            <a:ext cx="914400" cy="2667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Current 1kHz vs. 4Hz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2347B2-18F2-6345-AC24-44C1ABD2248F}" type="datetime4">
              <a:rPr lang="en-US" smtClean="0"/>
              <a:pPr/>
              <a:t>January 8,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114223"/>
              </p:ext>
            </p:extLst>
          </p:nvPr>
        </p:nvGraphicFramePr>
        <p:xfrm>
          <a:off x="1260764" y="911609"/>
          <a:ext cx="6830291" cy="503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Drawing" r:id="rId3" imgW="1256400" imgH="1346400" progId="FLW3Drawing">
                  <p:embed/>
                </p:oleObj>
              </mc:Choice>
              <mc:Fallback>
                <p:oleObj name="Drawing" r:id="rId3" imgW="1256400" imgH="1346400" progId="FLW3Drawing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764" y="911609"/>
                        <a:ext cx="6830291" cy="5039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178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Frequencies Go To The Short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B0AE6492-335E-4D3B-A1EE-3E3CB0162734}" type="datetime1">
              <a:rPr lang="en-US" smtClean="0"/>
              <a:pPr>
                <a:defRPr/>
              </a:pPr>
              <a:t>1/8/2016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0F81372-3912-482B-AB55-D60025883E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6" y="1164139"/>
            <a:ext cx="8382727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37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ACVG Is Used to Pinpoint Defect Location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67360" y="1143000"/>
            <a:ext cx="4114800" cy="48577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rgbClr val="646464"/>
              </a:solidFill>
              <a:cs typeface="Tahoma" pitchFamily="34" charset="0"/>
            </a:endParaRPr>
          </a:p>
          <a:p>
            <a:r>
              <a:rPr lang="en-GB" sz="2000" dirty="0" smtClean="0">
                <a:solidFill>
                  <a:srgbClr val="646464"/>
                </a:solidFill>
                <a:cs typeface="Tahoma" pitchFamily="34" charset="0"/>
              </a:rPr>
              <a:t>Once survey is complete, use the A-Frame accessory to pinpoint defects</a:t>
            </a:r>
          </a:p>
          <a:p>
            <a:endParaRPr lang="en-GB" sz="2000" dirty="0" smtClean="0">
              <a:solidFill>
                <a:srgbClr val="646464"/>
              </a:solidFill>
              <a:cs typeface="Tahoma" pitchFamily="34" charset="0"/>
            </a:endParaRPr>
          </a:p>
          <a:p>
            <a:r>
              <a:rPr lang="en-GB" sz="2000" dirty="0" smtClean="0">
                <a:solidFill>
                  <a:srgbClr val="646464"/>
                </a:solidFill>
                <a:cs typeface="Tahoma" pitchFamily="34" charset="0"/>
              </a:rPr>
              <a:t>Connect the A-Frame to the locator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646464"/>
                </a:solidFill>
                <a:cs typeface="Tahoma" pitchFamily="34" charset="0"/>
              </a:rPr>
              <a:t>Set locator to ACVG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646464"/>
                </a:solidFill>
                <a:cs typeface="Tahoma" pitchFamily="34" charset="0"/>
              </a:rPr>
              <a:t>Must use either ELCD or LFCD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12" name="Picture 6" descr="PCM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51" y="1099185"/>
            <a:ext cx="350487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23314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Transmitter Connections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sp>
        <p:nvSpPr>
          <p:cNvPr id="9" name="Text Box 284"/>
          <p:cNvSpPr txBox="1">
            <a:spLocks noChangeArrowheads="1"/>
          </p:cNvSpPr>
          <p:nvPr/>
        </p:nvSpPr>
        <p:spPr bwMode="auto">
          <a:xfrm>
            <a:off x="669925" y="2554288"/>
            <a:ext cx="189943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Rectifier</a:t>
            </a:r>
          </a:p>
          <a:p>
            <a:pPr eaLnBrk="0" hangingPunct="0">
              <a:buFontTx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Test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Station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396114" y="1301156"/>
            <a:ext cx="4997450" cy="4459288"/>
            <a:chOff x="2822" y="1402"/>
            <a:chExt cx="2910" cy="2291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5081" y="3112"/>
              <a:ext cx="4" cy="306"/>
            </a:xfrm>
            <a:prstGeom prst="rect">
              <a:avLst/>
            </a:prstGeom>
            <a:solidFill>
              <a:srgbClr val="5C5A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098" y="3112"/>
              <a:ext cx="4" cy="306"/>
            </a:xfrm>
            <a:prstGeom prst="rect">
              <a:avLst/>
            </a:prstGeom>
            <a:solidFill>
              <a:srgbClr val="96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784" y="2090"/>
              <a:ext cx="4" cy="23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4786" y="2090"/>
              <a:ext cx="4" cy="239"/>
            </a:xfrm>
            <a:prstGeom prst="rect">
              <a:avLst/>
            </a:prstGeom>
            <a:solidFill>
              <a:srgbClr val="201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792" y="2090"/>
              <a:ext cx="5" cy="239"/>
            </a:xfrm>
            <a:prstGeom prst="rect">
              <a:avLst/>
            </a:prstGeom>
            <a:solidFill>
              <a:srgbClr val="2824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809" y="2090"/>
              <a:ext cx="5" cy="239"/>
            </a:xfrm>
            <a:prstGeom prst="rect">
              <a:avLst/>
            </a:prstGeom>
            <a:solidFill>
              <a:srgbClr val="3A36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816" y="2090"/>
              <a:ext cx="4" cy="239"/>
            </a:xfrm>
            <a:prstGeom prst="rect">
              <a:avLst/>
            </a:prstGeom>
            <a:solidFill>
              <a:srgbClr val="3E3B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818" y="2090"/>
              <a:ext cx="4" cy="239"/>
            </a:xfrm>
            <a:prstGeom prst="rect">
              <a:avLst/>
            </a:prstGeom>
            <a:solidFill>
              <a:srgbClr val="403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824" y="2090"/>
              <a:ext cx="5" cy="239"/>
            </a:xfrm>
            <a:prstGeom prst="rect">
              <a:avLst/>
            </a:prstGeom>
            <a:solidFill>
              <a:srgbClr val="4643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833" y="2090"/>
              <a:ext cx="4" cy="239"/>
            </a:xfrm>
            <a:prstGeom prst="rect">
              <a:avLst/>
            </a:prstGeom>
            <a:solidFill>
              <a:srgbClr val="4D4A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841" y="2090"/>
              <a:ext cx="5" cy="239"/>
            </a:xfrm>
            <a:prstGeom prst="rect">
              <a:avLst/>
            </a:prstGeom>
            <a:solidFill>
              <a:srgbClr val="5351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4848" y="2090"/>
              <a:ext cx="4" cy="239"/>
            </a:xfrm>
            <a:prstGeom prst="rect">
              <a:avLst/>
            </a:prstGeom>
            <a:solidFill>
              <a:srgbClr val="5855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4850" y="2090"/>
              <a:ext cx="4" cy="239"/>
            </a:xfrm>
            <a:prstGeom prst="rect">
              <a:avLst/>
            </a:prstGeom>
            <a:solidFill>
              <a:srgbClr val="5A585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4856" y="2090"/>
              <a:ext cx="5" cy="239"/>
            </a:xfrm>
            <a:prstGeom prst="rect">
              <a:avLst/>
            </a:prstGeom>
            <a:solidFill>
              <a:srgbClr val="5E5C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4865" y="2090"/>
              <a:ext cx="4" cy="239"/>
            </a:xfrm>
            <a:prstGeom prst="rect">
              <a:avLst/>
            </a:prstGeom>
            <a:solidFill>
              <a:srgbClr val="6563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4873" y="2090"/>
              <a:ext cx="5" cy="239"/>
            </a:xfrm>
            <a:prstGeom prst="rect">
              <a:avLst/>
            </a:prstGeom>
            <a:solidFill>
              <a:srgbClr val="6C6A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4880" y="2090"/>
              <a:ext cx="4" cy="239"/>
            </a:xfrm>
            <a:prstGeom prst="rect">
              <a:avLst/>
            </a:prstGeom>
            <a:solidFill>
              <a:srgbClr val="706E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4882" y="2090"/>
              <a:ext cx="4" cy="239"/>
            </a:xfrm>
            <a:prstGeom prst="rect">
              <a:avLst/>
            </a:prstGeom>
            <a:solidFill>
              <a:srgbClr val="716F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4888" y="2090"/>
              <a:ext cx="5" cy="239"/>
            </a:xfrm>
            <a:prstGeom prst="rect">
              <a:avLst/>
            </a:prstGeom>
            <a:solidFill>
              <a:srgbClr val="7674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905" y="2090"/>
              <a:ext cx="5" cy="239"/>
            </a:xfrm>
            <a:prstGeom prst="rect">
              <a:avLst/>
            </a:prstGeom>
            <a:solidFill>
              <a:srgbClr val="8281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4912" y="2090"/>
              <a:ext cx="4" cy="239"/>
            </a:xfrm>
            <a:prstGeom prst="rect">
              <a:avLst/>
            </a:prstGeom>
            <a:solidFill>
              <a:srgbClr val="87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4914" y="2090"/>
              <a:ext cx="4" cy="239"/>
            </a:xfrm>
            <a:prstGeom prst="rect">
              <a:avLst/>
            </a:prstGeom>
            <a:solidFill>
              <a:srgbClr val="89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4920" y="2090"/>
              <a:ext cx="5" cy="239"/>
            </a:xfrm>
            <a:prstGeom prst="rect">
              <a:avLst/>
            </a:prstGeom>
            <a:solidFill>
              <a:srgbClr val="8C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4929" y="2090"/>
              <a:ext cx="4" cy="239"/>
            </a:xfrm>
            <a:prstGeom prst="rect">
              <a:avLst/>
            </a:prstGeom>
            <a:solidFill>
              <a:srgbClr val="939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4937" y="2090"/>
              <a:ext cx="5" cy="239"/>
            </a:xfrm>
            <a:prstGeom prst="rect">
              <a:avLst/>
            </a:prstGeom>
            <a:solidFill>
              <a:srgbClr val="9A9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944" y="2090"/>
              <a:ext cx="4" cy="239"/>
            </a:xfrm>
            <a:prstGeom prst="rect">
              <a:avLst/>
            </a:prstGeom>
            <a:solidFill>
              <a:srgbClr val="A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4946" y="2090"/>
              <a:ext cx="4" cy="239"/>
            </a:xfrm>
            <a:prstGeom prst="rect">
              <a:avLst/>
            </a:prstGeom>
            <a:solidFill>
              <a:srgbClr val="A1A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4952" y="2090"/>
              <a:ext cx="5" cy="239"/>
            </a:xfrm>
            <a:prstGeom prst="rect">
              <a:avLst/>
            </a:prstGeom>
            <a:solidFill>
              <a:srgbClr val="A6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4961" y="2090"/>
              <a:ext cx="4" cy="239"/>
            </a:xfrm>
            <a:prstGeom prst="rect">
              <a:avLst/>
            </a:prstGeom>
            <a:solidFill>
              <a:srgbClr val="ADAC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4970" y="2090"/>
              <a:ext cx="4" cy="239"/>
            </a:xfrm>
            <a:prstGeom prst="rect">
              <a:avLst/>
            </a:prstGeom>
            <a:solidFill>
              <a:srgbClr val="B6B6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4976" y="2090"/>
              <a:ext cx="6" cy="239"/>
            </a:xfrm>
            <a:prstGeom prst="rect">
              <a:avLst/>
            </a:prstGeom>
            <a:solidFill>
              <a:srgbClr val="BCBC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4984" y="2090"/>
              <a:ext cx="5" cy="239"/>
            </a:xfrm>
            <a:prstGeom prst="rect">
              <a:avLst/>
            </a:prstGeom>
            <a:solidFill>
              <a:srgbClr val="C3C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5002" y="2090"/>
              <a:ext cx="4" cy="239"/>
            </a:xfrm>
            <a:prstGeom prst="rect">
              <a:avLst/>
            </a:prstGeom>
            <a:solidFill>
              <a:srgbClr val="B5B5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5008" y="2090"/>
              <a:ext cx="4" cy="239"/>
            </a:xfrm>
            <a:prstGeom prst="rect">
              <a:avLst/>
            </a:prstGeom>
            <a:solidFill>
              <a:srgbClr val="B0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5010" y="2090"/>
              <a:ext cx="4" cy="239"/>
            </a:xfrm>
            <a:prstGeom prst="rect">
              <a:avLst/>
            </a:prstGeom>
            <a:solidFill>
              <a:srgbClr val="AE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5016" y="2090"/>
              <a:ext cx="5" cy="239"/>
            </a:xfrm>
            <a:prstGeom prst="rect">
              <a:avLst/>
            </a:prstGeom>
            <a:solidFill>
              <a:srgbClr val="AA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5025" y="2090"/>
              <a:ext cx="4" cy="239"/>
            </a:xfrm>
            <a:prstGeom prst="rect">
              <a:avLst/>
            </a:prstGeom>
            <a:solidFill>
              <a:srgbClr val="A4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5034" y="2090"/>
              <a:ext cx="4" cy="239"/>
            </a:xfrm>
            <a:prstGeom prst="rect">
              <a:avLst/>
            </a:prstGeom>
            <a:solidFill>
              <a:srgbClr val="9F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5040" y="2090"/>
              <a:ext cx="4" cy="239"/>
            </a:xfrm>
            <a:prstGeom prst="rect">
              <a:avLst/>
            </a:prstGeom>
            <a:solidFill>
              <a:srgbClr val="9A9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5042" y="2090"/>
              <a:ext cx="4" cy="239"/>
            </a:xfrm>
            <a:prstGeom prst="rect">
              <a:avLst/>
            </a:prstGeom>
            <a:solidFill>
              <a:srgbClr val="9A9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5049" y="2090"/>
              <a:ext cx="4" cy="239"/>
            </a:xfrm>
            <a:prstGeom prst="rect">
              <a:avLst/>
            </a:prstGeom>
            <a:solidFill>
              <a:srgbClr val="95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5057" y="2090"/>
              <a:ext cx="4" cy="239"/>
            </a:xfrm>
            <a:prstGeom prst="rect">
              <a:avLst/>
            </a:prstGeom>
            <a:solidFill>
              <a:srgbClr val="908F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5066" y="2090"/>
              <a:ext cx="4" cy="239"/>
            </a:xfrm>
            <a:prstGeom prst="rect">
              <a:avLst/>
            </a:prstGeom>
            <a:solidFill>
              <a:srgbClr val="8B8A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5072" y="2090"/>
              <a:ext cx="4" cy="239"/>
            </a:xfrm>
            <a:prstGeom prst="rect">
              <a:avLst/>
            </a:prstGeom>
            <a:solidFill>
              <a:srgbClr val="8887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5074" y="2090"/>
              <a:ext cx="4" cy="239"/>
            </a:xfrm>
            <a:prstGeom prst="rect">
              <a:avLst/>
            </a:prstGeom>
            <a:solidFill>
              <a:srgbClr val="8786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5081" y="2090"/>
              <a:ext cx="4" cy="239"/>
            </a:xfrm>
            <a:prstGeom prst="rect">
              <a:avLst/>
            </a:prstGeom>
            <a:solidFill>
              <a:srgbClr val="8382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5098" y="2090"/>
              <a:ext cx="4" cy="239"/>
            </a:xfrm>
            <a:prstGeom prst="rect">
              <a:avLst/>
            </a:prstGeom>
            <a:solidFill>
              <a:srgbClr val="7977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5104" y="2090"/>
              <a:ext cx="4" cy="239"/>
            </a:xfrm>
            <a:prstGeom prst="rect">
              <a:avLst/>
            </a:prstGeom>
            <a:solidFill>
              <a:srgbClr val="7574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5106" y="2090"/>
              <a:ext cx="4" cy="239"/>
            </a:xfrm>
            <a:prstGeom prst="rect">
              <a:avLst/>
            </a:prstGeom>
            <a:solidFill>
              <a:srgbClr val="7472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5121" y="2090"/>
              <a:ext cx="4" cy="239"/>
            </a:xfrm>
            <a:prstGeom prst="rect">
              <a:avLst/>
            </a:prstGeom>
            <a:solidFill>
              <a:srgbClr val="6C6A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5128" y="2090"/>
              <a:ext cx="4" cy="239"/>
            </a:xfrm>
            <a:prstGeom prst="rect">
              <a:avLst/>
            </a:prstGeom>
            <a:solidFill>
              <a:srgbClr val="696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5130" y="2090"/>
              <a:ext cx="4" cy="239"/>
            </a:xfrm>
            <a:prstGeom prst="rect">
              <a:avLst/>
            </a:prstGeom>
            <a:solidFill>
              <a:srgbClr val="6765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5136" y="2090"/>
              <a:ext cx="4" cy="239"/>
            </a:xfrm>
            <a:prstGeom prst="rect">
              <a:avLst/>
            </a:prstGeom>
            <a:solidFill>
              <a:srgbClr val="6462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5138" y="2090"/>
              <a:ext cx="4" cy="239"/>
            </a:xfrm>
            <a:prstGeom prst="rect">
              <a:avLst/>
            </a:prstGeom>
            <a:solidFill>
              <a:srgbClr val="626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5145" y="2090"/>
              <a:ext cx="4" cy="239"/>
            </a:xfrm>
            <a:prstGeom prst="rect">
              <a:avLst/>
            </a:prstGeom>
            <a:solidFill>
              <a:srgbClr val="5D5B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5153" y="2090"/>
              <a:ext cx="4" cy="239"/>
            </a:xfrm>
            <a:prstGeom prst="rect">
              <a:avLst/>
            </a:prstGeom>
            <a:solidFill>
              <a:srgbClr val="5A57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5160" y="2090"/>
              <a:ext cx="4" cy="239"/>
            </a:xfrm>
            <a:prstGeom prst="rect">
              <a:avLst/>
            </a:prstGeom>
            <a:solidFill>
              <a:srgbClr val="5653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5162" y="2090"/>
              <a:ext cx="4" cy="239"/>
            </a:xfrm>
            <a:prstGeom prst="rect">
              <a:avLst/>
            </a:prstGeom>
            <a:solidFill>
              <a:srgbClr val="5552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5168" y="2090"/>
              <a:ext cx="4" cy="239"/>
            </a:xfrm>
            <a:prstGeom prst="rect">
              <a:avLst/>
            </a:prstGeom>
            <a:solidFill>
              <a:srgbClr val="514E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5170" y="2090"/>
              <a:ext cx="4" cy="239"/>
            </a:xfrm>
            <a:prstGeom prst="rect">
              <a:avLst/>
            </a:prstGeom>
            <a:solidFill>
              <a:srgbClr val="4F4D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5177" y="2090"/>
              <a:ext cx="4" cy="239"/>
            </a:xfrm>
            <a:prstGeom prst="rect">
              <a:avLst/>
            </a:prstGeom>
            <a:solidFill>
              <a:srgbClr val="4C49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5192" y="2090"/>
              <a:ext cx="4" cy="239"/>
            </a:xfrm>
            <a:prstGeom prst="rect">
              <a:avLst/>
            </a:prstGeom>
            <a:solidFill>
              <a:srgbClr val="413E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6" name="Rectangle 66"/>
            <p:cNvSpPr>
              <a:spLocks noChangeArrowheads="1"/>
            </p:cNvSpPr>
            <p:nvPr/>
          </p:nvSpPr>
          <p:spPr bwMode="auto">
            <a:xfrm>
              <a:off x="5194" y="2090"/>
              <a:ext cx="4" cy="239"/>
            </a:xfrm>
            <a:prstGeom prst="rect">
              <a:avLst/>
            </a:prstGeom>
            <a:solidFill>
              <a:srgbClr val="403D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5200" y="2090"/>
              <a:ext cx="4" cy="239"/>
            </a:xfrm>
            <a:prstGeom prst="rect">
              <a:avLst/>
            </a:prstGeom>
            <a:solidFill>
              <a:srgbClr val="3C3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8" name="Rectangle 68"/>
            <p:cNvSpPr>
              <a:spLocks noChangeArrowheads="1"/>
            </p:cNvSpPr>
            <p:nvPr/>
          </p:nvSpPr>
          <p:spPr bwMode="auto">
            <a:xfrm>
              <a:off x="5217" y="2090"/>
              <a:ext cx="4" cy="239"/>
            </a:xfrm>
            <a:prstGeom prst="rect">
              <a:avLst/>
            </a:prstGeom>
            <a:solidFill>
              <a:srgbClr val="302C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5224" y="2090"/>
              <a:ext cx="4" cy="239"/>
            </a:xfrm>
            <a:prstGeom prst="rect">
              <a:avLst/>
            </a:prstGeom>
            <a:solidFill>
              <a:srgbClr val="2C272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5226" y="2090"/>
              <a:ext cx="4" cy="239"/>
            </a:xfrm>
            <a:prstGeom prst="rect">
              <a:avLst/>
            </a:prstGeom>
            <a:solidFill>
              <a:srgbClr val="2A25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5232" y="2090"/>
              <a:ext cx="2" cy="23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82" name="Group 72"/>
            <p:cNvGrpSpPr>
              <a:grpSpLocks/>
            </p:cNvGrpSpPr>
            <p:nvPr/>
          </p:nvGrpSpPr>
          <p:grpSpPr bwMode="auto">
            <a:xfrm>
              <a:off x="2822" y="1620"/>
              <a:ext cx="2666" cy="1872"/>
              <a:chOff x="2939" y="1307"/>
              <a:chExt cx="2666" cy="1872"/>
            </a:xfrm>
          </p:grpSpPr>
          <p:grpSp>
            <p:nvGrpSpPr>
              <p:cNvPr id="91" name="Group 73"/>
              <p:cNvGrpSpPr>
                <a:grpSpLocks/>
              </p:cNvGrpSpPr>
              <p:nvPr/>
            </p:nvGrpSpPr>
            <p:grpSpPr bwMode="auto">
              <a:xfrm>
                <a:off x="2939" y="1307"/>
                <a:ext cx="2666" cy="1872"/>
                <a:chOff x="2939" y="1307"/>
                <a:chExt cx="2666" cy="1872"/>
              </a:xfrm>
            </p:grpSpPr>
            <p:pic>
              <p:nvPicPr>
                <p:cNvPr id="93" name="Picture 7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992" y="2547"/>
                  <a:ext cx="1349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4" name="Picture 7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54" y="2547"/>
                  <a:ext cx="1349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5" name="Rectangle 76"/>
                <p:cNvSpPr>
                  <a:spLocks noChangeArrowheads="1"/>
                </p:cNvSpPr>
                <p:nvPr/>
              </p:nvSpPr>
              <p:spPr bwMode="auto">
                <a:xfrm>
                  <a:off x="5097" y="2720"/>
                  <a:ext cx="212" cy="4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6" name="Rectangle 77"/>
                <p:cNvSpPr>
                  <a:spLocks noChangeArrowheads="1"/>
                </p:cNvSpPr>
                <p:nvPr/>
              </p:nvSpPr>
              <p:spPr bwMode="auto">
                <a:xfrm>
                  <a:off x="5097" y="2720"/>
                  <a:ext cx="212" cy="449"/>
                </a:xfrm>
                <a:prstGeom prst="rect">
                  <a:avLst/>
                </a:prstGeom>
                <a:noFill/>
                <a:ln w="6350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pic>
              <p:nvPicPr>
                <p:cNvPr id="97" name="Picture 7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099" y="2769"/>
                  <a:ext cx="212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8" name="Freeform 79"/>
                <p:cNvSpPr>
                  <a:spLocks/>
                </p:cNvSpPr>
                <p:nvPr/>
              </p:nvSpPr>
              <p:spPr bwMode="auto">
                <a:xfrm>
                  <a:off x="5099" y="2769"/>
                  <a:ext cx="210" cy="398"/>
                </a:xfrm>
                <a:custGeom>
                  <a:avLst/>
                  <a:gdLst>
                    <a:gd name="T0" fmla="*/ 0 w 210"/>
                    <a:gd name="T1" fmla="*/ 13 h 398"/>
                    <a:gd name="T2" fmla="*/ 7 w 210"/>
                    <a:gd name="T3" fmla="*/ 15 h 398"/>
                    <a:gd name="T4" fmla="*/ 11 w 210"/>
                    <a:gd name="T5" fmla="*/ 15 h 398"/>
                    <a:gd name="T6" fmla="*/ 15 w 210"/>
                    <a:gd name="T7" fmla="*/ 15 h 398"/>
                    <a:gd name="T8" fmla="*/ 20 w 210"/>
                    <a:gd name="T9" fmla="*/ 11 h 398"/>
                    <a:gd name="T10" fmla="*/ 26 w 210"/>
                    <a:gd name="T11" fmla="*/ 7 h 398"/>
                    <a:gd name="T12" fmla="*/ 34 w 210"/>
                    <a:gd name="T13" fmla="*/ 0 h 398"/>
                    <a:gd name="T14" fmla="*/ 39 w 210"/>
                    <a:gd name="T15" fmla="*/ 9 h 398"/>
                    <a:gd name="T16" fmla="*/ 47 w 210"/>
                    <a:gd name="T17" fmla="*/ 13 h 398"/>
                    <a:gd name="T18" fmla="*/ 54 w 210"/>
                    <a:gd name="T19" fmla="*/ 13 h 398"/>
                    <a:gd name="T20" fmla="*/ 62 w 210"/>
                    <a:gd name="T21" fmla="*/ 11 h 398"/>
                    <a:gd name="T22" fmla="*/ 69 w 210"/>
                    <a:gd name="T23" fmla="*/ 7 h 398"/>
                    <a:gd name="T24" fmla="*/ 77 w 210"/>
                    <a:gd name="T25" fmla="*/ 5 h 398"/>
                    <a:gd name="T26" fmla="*/ 84 w 210"/>
                    <a:gd name="T27" fmla="*/ 5 h 398"/>
                    <a:gd name="T28" fmla="*/ 88 w 210"/>
                    <a:gd name="T29" fmla="*/ 7 h 398"/>
                    <a:gd name="T30" fmla="*/ 101 w 210"/>
                    <a:gd name="T31" fmla="*/ 9 h 398"/>
                    <a:gd name="T32" fmla="*/ 109 w 210"/>
                    <a:gd name="T33" fmla="*/ 11 h 398"/>
                    <a:gd name="T34" fmla="*/ 116 w 210"/>
                    <a:gd name="T35" fmla="*/ 15 h 398"/>
                    <a:gd name="T36" fmla="*/ 120 w 210"/>
                    <a:gd name="T37" fmla="*/ 20 h 398"/>
                    <a:gd name="T38" fmla="*/ 126 w 210"/>
                    <a:gd name="T39" fmla="*/ 24 h 398"/>
                    <a:gd name="T40" fmla="*/ 131 w 210"/>
                    <a:gd name="T41" fmla="*/ 28 h 398"/>
                    <a:gd name="T42" fmla="*/ 139 w 210"/>
                    <a:gd name="T43" fmla="*/ 32 h 398"/>
                    <a:gd name="T44" fmla="*/ 150 w 210"/>
                    <a:gd name="T45" fmla="*/ 35 h 398"/>
                    <a:gd name="T46" fmla="*/ 150 w 210"/>
                    <a:gd name="T47" fmla="*/ 30 h 398"/>
                    <a:gd name="T48" fmla="*/ 152 w 210"/>
                    <a:gd name="T49" fmla="*/ 26 h 398"/>
                    <a:gd name="T50" fmla="*/ 154 w 210"/>
                    <a:gd name="T51" fmla="*/ 20 h 398"/>
                    <a:gd name="T52" fmla="*/ 158 w 210"/>
                    <a:gd name="T53" fmla="*/ 17 h 398"/>
                    <a:gd name="T54" fmla="*/ 163 w 210"/>
                    <a:gd name="T55" fmla="*/ 17 h 398"/>
                    <a:gd name="T56" fmla="*/ 169 w 210"/>
                    <a:gd name="T57" fmla="*/ 22 h 398"/>
                    <a:gd name="T58" fmla="*/ 175 w 210"/>
                    <a:gd name="T59" fmla="*/ 28 h 398"/>
                    <a:gd name="T60" fmla="*/ 184 w 210"/>
                    <a:gd name="T61" fmla="*/ 41 h 398"/>
                    <a:gd name="T62" fmla="*/ 190 w 210"/>
                    <a:gd name="T63" fmla="*/ 35 h 398"/>
                    <a:gd name="T64" fmla="*/ 199 w 210"/>
                    <a:gd name="T65" fmla="*/ 26 h 398"/>
                    <a:gd name="T66" fmla="*/ 205 w 210"/>
                    <a:gd name="T67" fmla="*/ 17 h 398"/>
                    <a:gd name="T68" fmla="*/ 210 w 210"/>
                    <a:gd name="T69" fmla="*/ 7 h 398"/>
                    <a:gd name="T70" fmla="*/ 210 w 210"/>
                    <a:gd name="T71" fmla="*/ 398 h 398"/>
                    <a:gd name="T72" fmla="*/ 0 w 210"/>
                    <a:gd name="T73" fmla="*/ 398 h 398"/>
                    <a:gd name="T74" fmla="*/ 0 w 210"/>
                    <a:gd name="T75" fmla="*/ 351 h 398"/>
                    <a:gd name="T76" fmla="*/ 0 w 210"/>
                    <a:gd name="T77" fmla="*/ 301 h 398"/>
                    <a:gd name="T78" fmla="*/ 0 w 210"/>
                    <a:gd name="T79" fmla="*/ 254 h 398"/>
                    <a:gd name="T80" fmla="*/ 0 w 210"/>
                    <a:gd name="T81" fmla="*/ 205 h 398"/>
                    <a:gd name="T82" fmla="*/ 0 w 210"/>
                    <a:gd name="T83" fmla="*/ 158 h 398"/>
                    <a:gd name="T84" fmla="*/ 0 w 210"/>
                    <a:gd name="T85" fmla="*/ 109 h 398"/>
                    <a:gd name="T86" fmla="*/ 0 w 210"/>
                    <a:gd name="T87" fmla="*/ 62 h 398"/>
                    <a:gd name="T88" fmla="*/ 0 w 210"/>
                    <a:gd name="T89" fmla="*/ 13 h 39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0"/>
                    <a:gd name="T136" fmla="*/ 0 h 398"/>
                    <a:gd name="T137" fmla="*/ 210 w 210"/>
                    <a:gd name="T138" fmla="*/ 398 h 39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0" h="398">
                      <a:moveTo>
                        <a:pt x="0" y="13"/>
                      </a:move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5" y="15"/>
                      </a:lnTo>
                      <a:lnTo>
                        <a:pt x="20" y="11"/>
                      </a:lnTo>
                      <a:lnTo>
                        <a:pt x="26" y="7"/>
                      </a:lnTo>
                      <a:lnTo>
                        <a:pt x="34" y="0"/>
                      </a:lnTo>
                      <a:lnTo>
                        <a:pt x="39" y="9"/>
                      </a:lnTo>
                      <a:lnTo>
                        <a:pt x="47" y="13"/>
                      </a:lnTo>
                      <a:lnTo>
                        <a:pt x="54" y="13"/>
                      </a:lnTo>
                      <a:lnTo>
                        <a:pt x="62" y="11"/>
                      </a:lnTo>
                      <a:lnTo>
                        <a:pt x="69" y="7"/>
                      </a:lnTo>
                      <a:lnTo>
                        <a:pt x="77" y="5"/>
                      </a:lnTo>
                      <a:lnTo>
                        <a:pt x="84" y="5"/>
                      </a:lnTo>
                      <a:lnTo>
                        <a:pt x="88" y="7"/>
                      </a:lnTo>
                      <a:lnTo>
                        <a:pt x="101" y="9"/>
                      </a:lnTo>
                      <a:lnTo>
                        <a:pt x="109" y="11"/>
                      </a:lnTo>
                      <a:lnTo>
                        <a:pt x="116" y="15"/>
                      </a:lnTo>
                      <a:lnTo>
                        <a:pt x="120" y="20"/>
                      </a:lnTo>
                      <a:lnTo>
                        <a:pt x="126" y="24"/>
                      </a:lnTo>
                      <a:lnTo>
                        <a:pt x="131" y="28"/>
                      </a:lnTo>
                      <a:lnTo>
                        <a:pt x="139" y="32"/>
                      </a:lnTo>
                      <a:lnTo>
                        <a:pt x="150" y="35"/>
                      </a:lnTo>
                      <a:lnTo>
                        <a:pt x="150" y="30"/>
                      </a:lnTo>
                      <a:lnTo>
                        <a:pt x="152" y="26"/>
                      </a:lnTo>
                      <a:lnTo>
                        <a:pt x="154" y="20"/>
                      </a:lnTo>
                      <a:lnTo>
                        <a:pt x="158" y="17"/>
                      </a:lnTo>
                      <a:lnTo>
                        <a:pt x="163" y="17"/>
                      </a:lnTo>
                      <a:lnTo>
                        <a:pt x="169" y="22"/>
                      </a:lnTo>
                      <a:lnTo>
                        <a:pt x="175" y="28"/>
                      </a:lnTo>
                      <a:lnTo>
                        <a:pt x="184" y="41"/>
                      </a:lnTo>
                      <a:lnTo>
                        <a:pt x="190" y="35"/>
                      </a:lnTo>
                      <a:lnTo>
                        <a:pt x="199" y="26"/>
                      </a:lnTo>
                      <a:lnTo>
                        <a:pt x="205" y="17"/>
                      </a:lnTo>
                      <a:lnTo>
                        <a:pt x="210" y="7"/>
                      </a:lnTo>
                      <a:lnTo>
                        <a:pt x="210" y="398"/>
                      </a:lnTo>
                      <a:lnTo>
                        <a:pt x="0" y="398"/>
                      </a:lnTo>
                      <a:lnTo>
                        <a:pt x="0" y="351"/>
                      </a:lnTo>
                      <a:lnTo>
                        <a:pt x="0" y="301"/>
                      </a:lnTo>
                      <a:lnTo>
                        <a:pt x="0" y="254"/>
                      </a:lnTo>
                      <a:lnTo>
                        <a:pt x="0" y="205"/>
                      </a:lnTo>
                      <a:lnTo>
                        <a:pt x="0" y="158"/>
                      </a:lnTo>
                      <a:lnTo>
                        <a:pt x="0" y="109"/>
                      </a:lnTo>
                      <a:lnTo>
                        <a:pt x="0" y="6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9" name="Rectangle 80"/>
                <p:cNvSpPr>
                  <a:spLocks noChangeArrowheads="1"/>
                </p:cNvSpPr>
                <p:nvPr/>
              </p:nvSpPr>
              <p:spPr bwMode="auto">
                <a:xfrm>
                  <a:off x="5200" y="2722"/>
                  <a:ext cx="17" cy="10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0" name="Freeform 81"/>
                <p:cNvSpPr>
                  <a:spLocks/>
                </p:cNvSpPr>
                <p:nvPr/>
              </p:nvSpPr>
              <p:spPr bwMode="auto">
                <a:xfrm>
                  <a:off x="5183" y="2808"/>
                  <a:ext cx="2" cy="290"/>
                </a:xfrm>
                <a:custGeom>
                  <a:avLst/>
                  <a:gdLst>
                    <a:gd name="T0" fmla="*/ 0 w 2"/>
                    <a:gd name="T1" fmla="*/ 282 h 290"/>
                    <a:gd name="T2" fmla="*/ 0 w 2"/>
                    <a:gd name="T3" fmla="*/ 6 h 290"/>
                    <a:gd name="T4" fmla="*/ 0 w 2"/>
                    <a:gd name="T5" fmla="*/ 2 h 290"/>
                    <a:gd name="T6" fmla="*/ 2 w 2"/>
                    <a:gd name="T7" fmla="*/ 0 h 290"/>
                    <a:gd name="T8" fmla="*/ 2 w 2"/>
                    <a:gd name="T9" fmla="*/ 290 h 290"/>
                    <a:gd name="T10" fmla="*/ 0 w 2"/>
                    <a:gd name="T11" fmla="*/ 286 h 290"/>
                    <a:gd name="T12" fmla="*/ 0 w 2"/>
                    <a:gd name="T13" fmla="*/ 282 h 2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90"/>
                    <a:gd name="T23" fmla="*/ 2 w 2"/>
                    <a:gd name="T24" fmla="*/ 290 h 2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90">
                      <a:moveTo>
                        <a:pt x="0" y="282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90"/>
                      </a:lnTo>
                      <a:lnTo>
                        <a:pt x="0" y="286"/>
                      </a:lnTo>
                      <a:lnTo>
                        <a:pt x="0" y="28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1" name="Freeform 82"/>
                <p:cNvSpPr>
                  <a:spLocks/>
                </p:cNvSpPr>
                <p:nvPr/>
              </p:nvSpPr>
              <p:spPr bwMode="auto">
                <a:xfrm>
                  <a:off x="5183" y="2804"/>
                  <a:ext cx="4" cy="296"/>
                </a:xfrm>
                <a:custGeom>
                  <a:avLst/>
                  <a:gdLst>
                    <a:gd name="T0" fmla="*/ 0 w 4"/>
                    <a:gd name="T1" fmla="*/ 286 h 296"/>
                    <a:gd name="T2" fmla="*/ 0 w 4"/>
                    <a:gd name="T3" fmla="*/ 10 h 296"/>
                    <a:gd name="T4" fmla="*/ 0 w 4"/>
                    <a:gd name="T5" fmla="*/ 4 h 296"/>
                    <a:gd name="T6" fmla="*/ 4 w 4"/>
                    <a:gd name="T7" fmla="*/ 0 h 296"/>
                    <a:gd name="T8" fmla="*/ 4 w 4"/>
                    <a:gd name="T9" fmla="*/ 296 h 296"/>
                    <a:gd name="T10" fmla="*/ 0 w 4"/>
                    <a:gd name="T11" fmla="*/ 292 h 296"/>
                    <a:gd name="T12" fmla="*/ 0 w 4"/>
                    <a:gd name="T13" fmla="*/ 286 h 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96"/>
                    <a:gd name="T23" fmla="*/ 4 w 4"/>
                    <a:gd name="T24" fmla="*/ 296 h 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96">
                      <a:moveTo>
                        <a:pt x="0" y="286"/>
                      </a:move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296"/>
                      </a:lnTo>
                      <a:lnTo>
                        <a:pt x="0" y="292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2" name="Freeform 83"/>
                <p:cNvSpPr>
                  <a:spLocks/>
                </p:cNvSpPr>
                <p:nvPr/>
              </p:nvSpPr>
              <p:spPr bwMode="auto">
                <a:xfrm>
                  <a:off x="5185" y="2801"/>
                  <a:ext cx="4" cy="301"/>
                </a:xfrm>
                <a:custGeom>
                  <a:avLst/>
                  <a:gdLst>
                    <a:gd name="T0" fmla="*/ 0 w 4"/>
                    <a:gd name="T1" fmla="*/ 297 h 301"/>
                    <a:gd name="T2" fmla="*/ 0 w 4"/>
                    <a:gd name="T3" fmla="*/ 7 h 301"/>
                    <a:gd name="T4" fmla="*/ 0 w 4"/>
                    <a:gd name="T5" fmla="*/ 3 h 301"/>
                    <a:gd name="T6" fmla="*/ 4 w 4"/>
                    <a:gd name="T7" fmla="*/ 0 h 301"/>
                    <a:gd name="T8" fmla="*/ 4 w 4"/>
                    <a:gd name="T9" fmla="*/ 301 h 301"/>
                    <a:gd name="T10" fmla="*/ 0 w 4"/>
                    <a:gd name="T11" fmla="*/ 299 h 301"/>
                    <a:gd name="T12" fmla="*/ 0 w 4"/>
                    <a:gd name="T13" fmla="*/ 297 h 3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301"/>
                    <a:gd name="T23" fmla="*/ 4 w 4"/>
                    <a:gd name="T24" fmla="*/ 301 h 3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301">
                      <a:moveTo>
                        <a:pt x="0" y="297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301"/>
                      </a:lnTo>
                      <a:lnTo>
                        <a:pt x="0" y="299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2C27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3" name="Freeform 84"/>
                <p:cNvSpPr>
                  <a:spLocks/>
                </p:cNvSpPr>
                <p:nvPr/>
              </p:nvSpPr>
              <p:spPr bwMode="auto">
                <a:xfrm>
                  <a:off x="5187" y="2801"/>
                  <a:ext cx="4" cy="304"/>
                </a:xfrm>
                <a:custGeom>
                  <a:avLst/>
                  <a:gdLst>
                    <a:gd name="T0" fmla="*/ 0 w 4"/>
                    <a:gd name="T1" fmla="*/ 299 h 304"/>
                    <a:gd name="T2" fmla="*/ 0 w 4"/>
                    <a:gd name="T3" fmla="*/ 3 h 304"/>
                    <a:gd name="T4" fmla="*/ 2 w 4"/>
                    <a:gd name="T5" fmla="*/ 3 h 304"/>
                    <a:gd name="T6" fmla="*/ 4 w 4"/>
                    <a:gd name="T7" fmla="*/ 0 h 304"/>
                    <a:gd name="T8" fmla="*/ 4 w 4"/>
                    <a:gd name="T9" fmla="*/ 304 h 304"/>
                    <a:gd name="T10" fmla="*/ 2 w 4"/>
                    <a:gd name="T11" fmla="*/ 301 h 304"/>
                    <a:gd name="T12" fmla="*/ 0 w 4"/>
                    <a:gd name="T13" fmla="*/ 299 h 3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304"/>
                    <a:gd name="T23" fmla="*/ 4 w 4"/>
                    <a:gd name="T24" fmla="*/ 304 h 3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304">
                      <a:moveTo>
                        <a:pt x="0" y="299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4" y="304"/>
                      </a:lnTo>
                      <a:lnTo>
                        <a:pt x="2" y="301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3532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4" name="Freeform 85"/>
                <p:cNvSpPr>
                  <a:spLocks/>
                </p:cNvSpPr>
                <p:nvPr/>
              </p:nvSpPr>
              <p:spPr bwMode="auto">
                <a:xfrm>
                  <a:off x="5189" y="2801"/>
                  <a:ext cx="4" cy="304"/>
                </a:xfrm>
                <a:custGeom>
                  <a:avLst/>
                  <a:gdLst>
                    <a:gd name="T0" fmla="*/ 0 w 4"/>
                    <a:gd name="T1" fmla="*/ 301 h 304"/>
                    <a:gd name="T2" fmla="*/ 0 w 4"/>
                    <a:gd name="T3" fmla="*/ 0 h 304"/>
                    <a:gd name="T4" fmla="*/ 2 w 4"/>
                    <a:gd name="T5" fmla="*/ 0 h 304"/>
                    <a:gd name="T6" fmla="*/ 4 w 4"/>
                    <a:gd name="T7" fmla="*/ 0 h 304"/>
                    <a:gd name="T8" fmla="*/ 4 w 4"/>
                    <a:gd name="T9" fmla="*/ 304 h 304"/>
                    <a:gd name="T10" fmla="*/ 2 w 4"/>
                    <a:gd name="T11" fmla="*/ 304 h 304"/>
                    <a:gd name="T12" fmla="*/ 0 w 4"/>
                    <a:gd name="T13" fmla="*/ 301 h 3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304"/>
                    <a:gd name="T23" fmla="*/ 4 w 4"/>
                    <a:gd name="T24" fmla="*/ 304 h 3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304">
                      <a:moveTo>
                        <a:pt x="0" y="30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304"/>
                      </a:lnTo>
                      <a:lnTo>
                        <a:pt x="2" y="304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3D3A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5" name="Freeform 86"/>
                <p:cNvSpPr>
                  <a:spLocks/>
                </p:cNvSpPr>
                <p:nvPr/>
              </p:nvSpPr>
              <p:spPr bwMode="auto">
                <a:xfrm>
                  <a:off x="5191" y="2799"/>
                  <a:ext cx="4" cy="306"/>
                </a:xfrm>
                <a:custGeom>
                  <a:avLst/>
                  <a:gdLst>
                    <a:gd name="T0" fmla="*/ 0 w 4"/>
                    <a:gd name="T1" fmla="*/ 306 h 306"/>
                    <a:gd name="T2" fmla="*/ 0 w 4"/>
                    <a:gd name="T3" fmla="*/ 2 h 306"/>
                    <a:gd name="T4" fmla="*/ 2 w 4"/>
                    <a:gd name="T5" fmla="*/ 2 h 306"/>
                    <a:gd name="T6" fmla="*/ 4 w 4"/>
                    <a:gd name="T7" fmla="*/ 0 h 306"/>
                    <a:gd name="T8" fmla="*/ 4 w 4"/>
                    <a:gd name="T9" fmla="*/ 306 h 306"/>
                    <a:gd name="T10" fmla="*/ 2 w 4"/>
                    <a:gd name="T11" fmla="*/ 306 h 306"/>
                    <a:gd name="T12" fmla="*/ 0 w 4"/>
                    <a:gd name="T13" fmla="*/ 306 h 3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306"/>
                    <a:gd name="T23" fmla="*/ 4 w 4"/>
                    <a:gd name="T24" fmla="*/ 306 h 3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306">
                      <a:moveTo>
                        <a:pt x="0" y="306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306"/>
                      </a:lnTo>
                      <a:lnTo>
                        <a:pt x="2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454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6" name="Freeform 87"/>
                <p:cNvSpPr>
                  <a:spLocks/>
                </p:cNvSpPr>
                <p:nvPr/>
              </p:nvSpPr>
              <p:spPr bwMode="auto">
                <a:xfrm>
                  <a:off x="5193" y="2799"/>
                  <a:ext cx="5" cy="306"/>
                </a:xfrm>
                <a:custGeom>
                  <a:avLst/>
                  <a:gdLst>
                    <a:gd name="T0" fmla="*/ 0 w 5"/>
                    <a:gd name="T1" fmla="*/ 306 h 306"/>
                    <a:gd name="T2" fmla="*/ 0 w 5"/>
                    <a:gd name="T3" fmla="*/ 2 h 306"/>
                    <a:gd name="T4" fmla="*/ 0 w 5"/>
                    <a:gd name="T5" fmla="*/ 2 h 306"/>
                    <a:gd name="T6" fmla="*/ 2 w 5"/>
                    <a:gd name="T7" fmla="*/ 0 h 306"/>
                    <a:gd name="T8" fmla="*/ 5 w 5"/>
                    <a:gd name="T9" fmla="*/ 0 h 306"/>
                    <a:gd name="T10" fmla="*/ 5 w 5"/>
                    <a:gd name="T11" fmla="*/ 306 h 306"/>
                    <a:gd name="T12" fmla="*/ 2 w 5"/>
                    <a:gd name="T13" fmla="*/ 306 h 306"/>
                    <a:gd name="T14" fmla="*/ 0 w 5"/>
                    <a:gd name="T15" fmla="*/ 306 h 306"/>
                    <a:gd name="T16" fmla="*/ 0 w 5"/>
                    <a:gd name="T17" fmla="*/ 306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306"/>
                    <a:gd name="T29" fmla="*/ 5 w 5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306">
                      <a:moveTo>
                        <a:pt x="0" y="30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306"/>
                      </a:lnTo>
                      <a:lnTo>
                        <a:pt x="2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4E4B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7" name="Freeform 88"/>
                <p:cNvSpPr>
                  <a:spLocks/>
                </p:cNvSpPr>
                <p:nvPr/>
              </p:nvSpPr>
              <p:spPr bwMode="auto">
                <a:xfrm>
                  <a:off x="5195" y="2799"/>
                  <a:ext cx="5" cy="306"/>
                </a:xfrm>
                <a:custGeom>
                  <a:avLst/>
                  <a:gdLst>
                    <a:gd name="T0" fmla="*/ 0 w 5"/>
                    <a:gd name="T1" fmla="*/ 306 h 306"/>
                    <a:gd name="T2" fmla="*/ 0 w 5"/>
                    <a:gd name="T3" fmla="*/ 0 h 306"/>
                    <a:gd name="T4" fmla="*/ 0 w 5"/>
                    <a:gd name="T5" fmla="*/ 0 h 306"/>
                    <a:gd name="T6" fmla="*/ 0 w 5"/>
                    <a:gd name="T7" fmla="*/ 0 h 306"/>
                    <a:gd name="T8" fmla="*/ 5 w 5"/>
                    <a:gd name="T9" fmla="*/ 0 h 306"/>
                    <a:gd name="T10" fmla="*/ 5 w 5"/>
                    <a:gd name="T11" fmla="*/ 306 h 306"/>
                    <a:gd name="T12" fmla="*/ 0 w 5"/>
                    <a:gd name="T13" fmla="*/ 306 h 306"/>
                    <a:gd name="T14" fmla="*/ 0 w 5"/>
                    <a:gd name="T15" fmla="*/ 306 h 306"/>
                    <a:gd name="T16" fmla="*/ 0 w 5"/>
                    <a:gd name="T17" fmla="*/ 306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306"/>
                    <a:gd name="T29" fmla="*/ 5 w 5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306">
                      <a:moveTo>
                        <a:pt x="0" y="306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5653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8" name="Rectangle 89"/>
                <p:cNvSpPr>
                  <a:spLocks noChangeArrowheads="1"/>
                </p:cNvSpPr>
                <p:nvPr/>
              </p:nvSpPr>
              <p:spPr bwMode="auto">
                <a:xfrm>
                  <a:off x="5200" y="2799"/>
                  <a:ext cx="4" cy="306"/>
                </a:xfrm>
                <a:prstGeom prst="rect">
                  <a:avLst/>
                </a:prstGeom>
                <a:solidFill>
                  <a:srgbClr val="6462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02" y="2799"/>
                  <a:ext cx="4" cy="306"/>
                </a:xfrm>
                <a:prstGeom prst="rect">
                  <a:avLst/>
                </a:prstGeom>
                <a:solidFill>
                  <a:srgbClr val="6B69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0" name="Rectangle 91"/>
                <p:cNvSpPr>
                  <a:spLocks noChangeArrowheads="1"/>
                </p:cNvSpPr>
                <p:nvPr/>
              </p:nvSpPr>
              <p:spPr bwMode="auto">
                <a:xfrm>
                  <a:off x="5204" y="2799"/>
                  <a:ext cx="4" cy="306"/>
                </a:xfrm>
                <a:prstGeom prst="rect">
                  <a:avLst/>
                </a:prstGeom>
                <a:solidFill>
                  <a:srgbClr val="7270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1" name="Rectangle 92"/>
                <p:cNvSpPr>
                  <a:spLocks noChangeArrowheads="1"/>
                </p:cNvSpPr>
                <p:nvPr/>
              </p:nvSpPr>
              <p:spPr bwMode="auto">
                <a:xfrm>
                  <a:off x="5208" y="2799"/>
                  <a:ext cx="4" cy="306"/>
                </a:xfrm>
                <a:prstGeom prst="rect">
                  <a:avLst/>
                </a:prstGeom>
                <a:solidFill>
                  <a:srgbClr val="807F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2" name="Rectangle 93"/>
                <p:cNvSpPr>
                  <a:spLocks noChangeArrowheads="1"/>
                </p:cNvSpPr>
                <p:nvPr/>
              </p:nvSpPr>
              <p:spPr bwMode="auto">
                <a:xfrm>
                  <a:off x="5210" y="2799"/>
                  <a:ext cx="5" cy="306"/>
                </a:xfrm>
                <a:prstGeom prst="rect">
                  <a:avLst/>
                </a:prstGeom>
                <a:solidFill>
                  <a:srgbClr val="8786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3" name="Rectangle 94"/>
                <p:cNvSpPr>
                  <a:spLocks noChangeArrowheads="1"/>
                </p:cNvSpPr>
                <p:nvPr/>
              </p:nvSpPr>
              <p:spPr bwMode="auto">
                <a:xfrm>
                  <a:off x="5212" y="2799"/>
                  <a:ext cx="5" cy="306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4" name="Rectangle 95"/>
                <p:cNvSpPr>
                  <a:spLocks noChangeArrowheads="1"/>
                </p:cNvSpPr>
                <p:nvPr/>
              </p:nvSpPr>
              <p:spPr bwMode="auto">
                <a:xfrm>
                  <a:off x="5217" y="2799"/>
                  <a:ext cx="4" cy="306"/>
                </a:xfrm>
                <a:prstGeom prst="rect">
                  <a:avLst/>
                </a:prstGeom>
                <a:solidFill>
                  <a:srgbClr val="9F9E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5" name="Rectangle 96"/>
                <p:cNvSpPr>
                  <a:spLocks noChangeArrowheads="1"/>
                </p:cNvSpPr>
                <p:nvPr/>
              </p:nvSpPr>
              <p:spPr bwMode="auto">
                <a:xfrm>
                  <a:off x="5219" y="2799"/>
                  <a:ext cx="4" cy="306"/>
                </a:xfrm>
                <a:prstGeom prst="rect">
                  <a:avLst/>
                </a:prstGeom>
                <a:solidFill>
                  <a:srgbClr val="A6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6" name="Freeform 97"/>
                <p:cNvSpPr>
                  <a:spLocks/>
                </p:cNvSpPr>
                <p:nvPr/>
              </p:nvSpPr>
              <p:spPr bwMode="auto">
                <a:xfrm>
                  <a:off x="5221" y="2799"/>
                  <a:ext cx="4" cy="306"/>
                </a:xfrm>
                <a:custGeom>
                  <a:avLst/>
                  <a:gdLst>
                    <a:gd name="T0" fmla="*/ 0 w 4"/>
                    <a:gd name="T1" fmla="*/ 306 h 306"/>
                    <a:gd name="T2" fmla="*/ 0 w 4"/>
                    <a:gd name="T3" fmla="*/ 0 h 306"/>
                    <a:gd name="T4" fmla="*/ 2 w 4"/>
                    <a:gd name="T5" fmla="*/ 0 h 306"/>
                    <a:gd name="T6" fmla="*/ 4 w 4"/>
                    <a:gd name="T7" fmla="*/ 0 h 306"/>
                    <a:gd name="T8" fmla="*/ 4 w 4"/>
                    <a:gd name="T9" fmla="*/ 0 h 306"/>
                    <a:gd name="T10" fmla="*/ 4 w 4"/>
                    <a:gd name="T11" fmla="*/ 306 h 306"/>
                    <a:gd name="T12" fmla="*/ 4 w 4"/>
                    <a:gd name="T13" fmla="*/ 306 h 306"/>
                    <a:gd name="T14" fmla="*/ 2 w 4"/>
                    <a:gd name="T15" fmla="*/ 306 h 306"/>
                    <a:gd name="T16" fmla="*/ 0 w 4"/>
                    <a:gd name="T17" fmla="*/ 306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306"/>
                    <a:gd name="T29" fmla="*/ 4 w 4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306">
                      <a:moveTo>
                        <a:pt x="0" y="30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306"/>
                      </a:lnTo>
                      <a:lnTo>
                        <a:pt x="2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AE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7" name="Freeform 98"/>
                <p:cNvSpPr>
                  <a:spLocks/>
                </p:cNvSpPr>
                <p:nvPr/>
              </p:nvSpPr>
              <p:spPr bwMode="auto">
                <a:xfrm>
                  <a:off x="5223" y="2799"/>
                  <a:ext cx="4" cy="306"/>
                </a:xfrm>
                <a:custGeom>
                  <a:avLst/>
                  <a:gdLst>
                    <a:gd name="T0" fmla="*/ 0 w 4"/>
                    <a:gd name="T1" fmla="*/ 306 h 306"/>
                    <a:gd name="T2" fmla="*/ 0 w 4"/>
                    <a:gd name="T3" fmla="*/ 0 h 306"/>
                    <a:gd name="T4" fmla="*/ 0 w 4"/>
                    <a:gd name="T5" fmla="*/ 0 h 306"/>
                    <a:gd name="T6" fmla="*/ 2 w 4"/>
                    <a:gd name="T7" fmla="*/ 2 h 306"/>
                    <a:gd name="T8" fmla="*/ 4 w 4"/>
                    <a:gd name="T9" fmla="*/ 2 h 306"/>
                    <a:gd name="T10" fmla="*/ 4 w 4"/>
                    <a:gd name="T11" fmla="*/ 306 h 306"/>
                    <a:gd name="T12" fmla="*/ 2 w 4"/>
                    <a:gd name="T13" fmla="*/ 306 h 306"/>
                    <a:gd name="T14" fmla="*/ 0 w 4"/>
                    <a:gd name="T15" fmla="*/ 306 h 306"/>
                    <a:gd name="T16" fmla="*/ 0 w 4"/>
                    <a:gd name="T17" fmla="*/ 306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306"/>
                    <a:gd name="T29" fmla="*/ 4 w 4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306">
                      <a:moveTo>
                        <a:pt x="0" y="306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306"/>
                      </a:lnTo>
                      <a:lnTo>
                        <a:pt x="2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B8B8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8" name="Freeform 99"/>
                <p:cNvSpPr>
                  <a:spLocks/>
                </p:cNvSpPr>
                <p:nvPr/>
              </p:nvSpPr>
              <p:spPr bwMode="auto">
                <a:xfrm>
                  <a:off x="5225" y="2799"/>
                  <a:ext cx="5" cy="306"/>
                </a:xfrm>
                <a:custGeom>
                  <a:avLst/>
                  <a:gdLst>
                    <a:gd name="T0" fmla="*/ 0 w 5"/>
                    <a:gd name="T1" fmla="*/ 306 h 306"/>
                    <a:gd name="T2" fmla="*/ 0 w 5"/>
                    <a:gd name="T3" fmla="*/ 0 h 306"/>
                    <a:gd name="T4" fmla="*/ 2 w 5"/>
                    <a:gd name="T5" fmla="*/ 2 h 306"/>
                    <a:gd name="T6" fmla="*/ 5 w 5"/>
                    <a:gd name="T7" fmla="*/ 2 h 306"/>
                    <a:gd name="T8" fmla="*/ 5 w 5"/>
                    <a:gd name="T9" fmla="*/ 306 h 306"/>
                    <a:gd name="T10" fmla="*/ 2 w 5"/>
                    <a:gd name="T11" fmla="*/ 306 h 306"/>
                    <a:gd name="T12" fmla="*/ 0 w 5"/>
                    <a:gd name="T13" fmla="*/ 306 h 3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306"/>
                    <a:gd name="T23" fmla="*/ 5 w 5"/>
                    <a:gd name="T24" fmla="*/ 306 h 3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306">
                      <a:moveTo>
                        <a:pt x="0" y="306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306"/>
                      </a:lnTo>
                      <a:lnTo>
                        <a:pt x="2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C3C3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9" name="Freeform 100"/>
                <p:cNvSpPr>
                  <a:spLocks/>
                </p:cNvSpPr>
                <p:nvPr/>
              </p:nvSpPr>
              <p:spPr bwMode="auto">
                <a:xfrm>
                  <a:off x="5227" y="2801"/>
                  <a:ext cx="5" cy="304"/>
                </a:xfrm>
                <a:custGeom>
                  <a:avLst/>
                  <a:gdLst>
                    <a:gd name="T0" fmla="*/ 0 w 5"/>
                    <a:gd name="T1" fmla="*/ 304 h 304"/>
                    <a:gd name="T2" fmla="*/ 0 w 5"/>
                    <a:gd name="T3" fmla="*/ 0 h 304"/>
                    <a:gd name="T4" fmla="*/ 3 w 5"/>
                    <a:gd name="T5" fmla="*/ 0 h 304"/>
                    <a:gd name="T6" fmla="*/ 5 w 5"/>
                    <a:gd name="T7" fmla="*/ 0 h 304"/>
                    <a:gd name="T8" fmla="*/ 5 w 5"/>
                    <a:gd name="T9" fmla="*/ 301 h 304"/>
                    <a:gd name="T10" fmla="*/ 3 w 5"/>
                    <a:gd name="T11" fmla="*/ 304 h 304"/>
                    <a:gd name="T12" fmla="*/ 0 w 5"/>
                    <a:gd name="T13" fmla="*/ 304 h 3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304"/>
                    <a:gd name="T23" fmla="*/ 5 w 5"/>
                    <a:gd name="T24" fmla="*/ 304 h 3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304">
                      <a:moveTo>
                        <a:pt x="0" y="304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301"/>
                      </a:lnTo>
                      <a:lnTo>
                        <a:pt x="3" y="304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solidFill>
                  <a:srgbClr val="CCCC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0" name="Freeform 101"/>
                <p:cNvSpPr>
                  <a:spLocks/>
                </p:cNvSpPr>
                <p:nvPr/>
              </p:nvSpPr>
              <p:spPr bwMode="auto">
                <a:xfrm>
                  <a:off x="5230" y="2801"/>
                  <a:ext cx="4" cy="304"/>
                </a:xfrm>
                <a:custGeom>
                  <a:avLst/>
                  <a:gdLst>
                    <a:gd name="T0" fmla="*/ 0 w 4"/>
                    <a:gd name="T1" fmla="*/ 304 h 304"/>
                    <a:gd name="T2" fmla="*/ 0 w 4"/>
                    <a:gd name="T3" fmla="*/ 0 h 304"/>
                    <a:gd name="T4" fmla="*/ 2 w 4"/>
                    <a:gd name="T5" fmla="*/ 3 h 304"/>
                    <a:gd name="T6" fmla="*/ 4 w 4"/>
                    <a:gd name="T7" fmla="*/ 3 h 304"/>
                    <a:gd name="T8" fmla="*/ 4 w 4"/>
                    <a:gd name="T9" fmla="*/ 299 h 304"/>
                    <a:gd name="T10" fmla="*/ 2 w 4"/>
                    <a:gd name="T11" fmla="*/ 301 h 304"/>
                    <a:gd name="T12" fmla="*/ 0 w 4"/>
                    <a:gd name="T13" fmla="*/ 304 h 3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304"/>
                    <a:gd name="T23" fmla="*/ 4 w 4"/>
                    <a:gd name="T24" fmla="*/ 304 h 3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304">
                      <a:moveTo>
                        <a:pt x="0" y="304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299"/>
                      </a:lnTo>
                      <a:lnTo>
                        <a:pt x="2" y="301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solidFill>
                  <a:srgbClr val="D8D8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1" name="Freeform 102"/>
                <p:cNvSpPr>
                  <a:spLocks/>
                </p:cNvSpPr>
                <p:nvPr/>
              </p:nvSpPr>
              <p:spPr bwMode="auto">
                <a:xfrm>
                  <a:off x="5232" y="2801"/>
                  <a:ext cx="4" cy="301"/>
                </a:xfrm>
                <a:custGeom>
                  <a:avLst/>
                  <a:gdLst>
                    <a:gd name="T0" fmla="*/ 0 w 4"/>
                    <a:gd name="T1" fmla="*/ 301 h 301"/>
                    <a:gd name="T2" fmla="*/ 0 w 4"/>
                    <a:gd name="T3" fmla="*/ 0 h 301"/>
                    <a:gd name="T4" fmla="*/ 2 w 4"/>
                    <a:gd name="T5" fmla="*/ 3 h 301"/>
                    <a:gd name="T6" fmla="*/ 4 w 4"/>
                    <a:gd name="T7" fmla="*/ 7 h 301"/>
                    <a:gd name="T8" fmla="*/ 4 w 4"/>
                    <a:gd name="T9" fmla="*/ 297 h 301"/>
                    <a:gd name="T10" fmla="*/ 2 w 4"/>
                    <a:gd name="T11" fmla="*/ 299 h 301"/>
                    <a:gd name="T12" fmla="*/ 0 w 4"/>
                    <a:gd name="T13" fmla="*/ 301 h 3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301"/>
                    <a:gd name="T23" fmla="*/ 4 w 4"/>
                    <a:gd name="T24" fmla="*/ 301 h 3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301">
                      <a:moveTo>
                        <a:pt x="0" y="301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4" y="7"/>
                      </a:lnTo>
                      <a:lnTo>
                        <a:pt x="4" y="297"/>
                      </a:lnTo>
                      <a:lnTo>
                        <a:pt x="2" y="299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E6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2" name="Freeform 103"/>
                <p:cNvSpPr>
                  <a:spLocks/>
                </p:cNvSpPr>
                <p:nvPr/>
              </p:nvSpPr>
              <p:spPr bwMode="auto">
                <a:xfrm>
                  <a:off x="5234" y="2804"/>
                  <a:ext cx="4" cy="296"/>
                </a:xfrm>
                <a:custGeom>
                  <a:avLst/>
                  <a:gdLst>
                    <a:gd name="T0" fmla="*/ 0 w 4"/>
                    <a:gd name="T1" fmla="*/ 296 h 296"/>
                    <a:gd name="T2" fmla="*/ 0 w 4"/>
                    <a:gd name="T3" fmla="*/ 0 h 296"/>
                    <a:gd name="T4" fmla="*/ 2 w 4"/>
                    <a:gd name="T5" fmla="*/ 4 h 296"/>
                    <a:gd name="T6" fmla="*/ 4 w 4"/>
                    <a:gd name="T7" fmla="*/ 10 h 296"/>
                    <a:gd name="T8" fmla="*/ 4 w 4"/>
                    <a:gd name="T9" fmla="*/ 288 h 296"/>
                    <a:gd name="T10" fmla="*/ 2 w 4"/>
                    <a:gd name="T11" fmla="*/ 292 h 296"/>
                    <a:gd name="T12" fmla="*/ 0 w 4"/>
                    <a:gd name="T13" fmla="*/ 296 h 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96"/>
                    <a:gd name="T23" fmla="*/ 4 w 4"/>
                    <a:gd name="T24" fmla="*/ 296 h 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96">
                      <a:moveTo>
                        <a:pt x="0" y="296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4" y="10"/>
                      </a:lnTo>
                      <a:lnTo>
                        <a:pt x="4" y="288"/>
                      </a:lnTo>
                      <a:lnTo>
                        <a:pt x="2" y="292"/>
                      </a:lnTo>
                      <a:lnTo>
                        <a:pt x="0" y="29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3" name="Freeform 104"/>
                <p:cNvSpPr>
                  <a:spLocks/>
                </p:cNvSpPr>
                <p:nvPr/>
              </p:nvSpPr>
              <p:spPr bwMode="auto">
                <a:xfrm>
                  <a:off x="5236" y="2808"/>
                  <a:ext cx="2" cy="290"/>
                </a:xfrm>
                <a:custGeom>
                  <a:avLst/>
                  <a:gdLst>
                    <a:gd name="T0" fmla="*/ 0 w 2"/>
                    <a:gd name="T1" fmla="*/ 290 h 290"/>
                    <a:gd name="T2" fmla="*/ 0 w 2"/>
                    <a:gd name="T3" fmla="*/ 0 h 290"/>
                    <a:gd name="T4" fmla="*/ 0 w 2"/>
                    <a:gd name="T5" fmla="*/ 2 h 290"/>
                    <a:gd name="T6" fmla="*/ 2 w 2"/>
                    <a:gd name="T7" fmla="*/ 6 h 290"/>
                    <a:gd name="T8" fmla="*/ 2 w 2"/>
                    <a:gd name="T9" fmla="*/ 282 h 290"/>
                    <a:gd name="T10" fmla="*/ 0 w 2"/>
                    <a:gd name="T11" fmla="*/ 286 h 290"/>
                    <a:gd name="T12" fmla="*/ 0 w 2"/>
                    <a:gd name="T13" fmla="*/ 290 h 2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90"/>
                    <a:gd name="T23" fmla="*/ 2 w 2"/>
                    <a:gd name="T24" fmla="*/ 290 h 2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90">
                      <a:moveTo>
                        <a:pt x="0" y="29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2" y="282"/>
                      </a:lnTo>
                      <a:lnTo>
                        <a:pt x="0" y="286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4" name="Freeform 105"/>
                <p:cNvSpPr>
                  <a:spLocks/>
                </p:cNvSpPr>
                <p:nvPr/>
              </p:nvSpPr>
              <p:spPr bwMode="auto">
                <a:xfrm>
                  <a:off x="5238" y="2814"/>
                  <a:ext cx="1" cy="278"/>
                </a:xfrm>
                <a:custGeom>
                  <a:avLst/>
                  <a:gdLst>
                    <a:gd name="T0" fmla="*/ 0 w 1"/>
                    <a:gd name="T1" fmla="*/ 278 h 278"/>
                    <a:gd name="T2" fmla="*/ 0 w 1"/>
                    <a:gd name="T3" fmla="*/ 0 h 278"/>
                    <a:gd name="T4" fmla="*/ 0 w 1"/>
                    <a:gd name="T5" fmla="*/ 278 h 2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8"/>
                    <a:gd name="T11" fmla="*/ 1 w 1"/>
                    <a:gd name="T12" fmla="*/ 278 h 2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8">
                      <a:moveTo>
                        <a:pt x="0" y="278"/>
                      </a:moveTo>
                      <a:lnTo>
                        <a:pt x="0" y="0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" name="Freeform 106"/>
                <p:cNvSpPr>
                  <a:spLocks/>
                </p:cNvSpPr>
                <p:nvPr/>
              </p:nvSpPr>
              <p:spPr bwMode="auto">
                <a:xfrm>
                  <a:off x="5183" y="2799"/>
                  <a:ext cx="55" cy="306"/>
                </a:xfrm>
                <a:custGeom>
                  <a:avLst/>
                  <a:gdLst>
                    <a:gd name="T0" fmla="*/ 12 w 55"/>
                    <a:gd name="T1" fmla="*/ 0 h 306"/>
                    <a:gd name="T2" fmla="*/ 40 w 55"/>
                    <a:gd name="T3" fmla="*/ 0 h 306"/>
                    <a:gd name="T4" fmla="*/ 47 w 55"/>
                    <a:gd name="T5" fmla="*/ 2 h 306"/>
                    <a:gd name="T6" fmla="*/ 51 w 55"/>
                    <a:gd name="T7" fmla="*/ 5 h 306"/>
                    <a:gd name="T8" fmla="*/ 53 w 55"/>
                    <a:gd name="T9" fmla="*/ 11 h 306"/>
                    <a:gd name="T10" fmla="*/ 55 w 55"/>
                    <a:gd name="T11" fmla="*/ 15 h 306"/>
                    <a:gd name="T12" fmla="*/ 55 w 55"/>
                    <a:gd name="T13" fmla="*/ 291 h 306"/>
                    <a:gd name="T14" fmla="*/ 53 w 55"/>
                    <a:gd name="T15" fmla="*/ 297 h 306"/>
                    <a:gd name="T16" fmla="*/ 51 w 55"/>
                    <a:gd name="T17" fmla="*/ 301 h 306"/>
                    <a:gd name="T18" fmla="*/ 47 w 55"/>
                    <a:gd name="T19" fmla="*/ 306 h 306"/>
                    <a:gd name="T20" fmla="*/ 40 w 55"/>
                    <a:gd name="T21" fmla="*/ 306 h 306"/>
                    <a:gd name="T22" fmla="*/ 12 w 55"/>
                    <a:gd name="T23" fmla="*/ 306 h 306"/>
                    <a:gd name="T24" fmla="*/ 6 w 55"/>
                    <a:gd name="T25" fmla="*/ 306 h 306"/>
                    <a:gd name="T26" fmla="*/ 2 w 55"/>
                    <a:gd name="T27" fmla="*/ 301 h 306"/>
                    <a:gd name="T28" fmla="*/ 0 w 55"/>
                    <a:gd name="T29" fmla="*/ 297 h 306"/>
                    <a:gd name="T30" fmla="*/ 0 w 55"/>
                    <a:gd name="T31" fmla="*/ 291 h 306"/>
                    <a:gd name="T32" fmla="*/ 0 w 55"/>
                    <a:gd name="T33" fmla="*/ 15 h 306"/>
                    <a:gd name="T34" fmla="*/ 0 w 55"/>
                    <a:gd name="T35" fmla="*/ 11 h 306"/>
                    <a:gd name="T36" fmla="*/ 2 w 55"/>
                    <a:gd name="T37" fmla="*/ 5 h 306"/>
                    <a:gd name="T38" fmla="*/ 6 w 55"/>
                    <a:gd name="T39" fmla="*/ 2 h 306"/>
                    <a:gd name="T40" fmla="*/ 12 w 55"/>
                    <a:gd name="T41" fmla="*/ 0 h 30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306"/>
                    <a:gd name="T65" fmla="*/ 55 w 55"/>
                    <a:gd name="T66" fmla="*/ 306 h 30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306">
                      <a:moveTo>
                        <a:pt x="12" y="0"/>
                      </a:moveTo>
                      <a:lnTo>
                        <a:pt x="40" y="0"/>
                      </a:lnTo>
                      <a:lnTo>
                        <a:pt x="47" y="2"/>
                      </a:lnTo>
                      <a:lnTo>
                        <a:pt x="51" y="5"/>
                      </a:lnTo>
                      <a:lnTo>
                        <a:pt x="53" y="11"/>
                      </a:lnTo>
                      <a:lnTo>
                        <a:pt x="55" y="15"/>
                      </a:lnTo>
                      <a:lnTo>
                        <a:pt x="55" y="291"/>
                      </a:lnTo>
                      <a:lnTo>
                        <a:pt x="53" y="297"/>
                      </a:lnTo>
                      <a:lnTo>
                        <a:pt x="51" y="301"/>
                      </a:lnTo>
                      <a:lnTo>
                        <a:pt x="47" y="306"/>
                      </a:lnTo>
                      <a:lnTo>
                        <a:pt x="40" y="306"/>
                      </a:lnTo>
                      <a:lnTo>
                        <a:pt x="12" y="306"/>
                      </a:lnTo>
                      <a:lnTo>
                        <a:pt x="6" y="306"/>
                      </a:lnTo>
                      <a:lnTo>
                        <a:pt x="2" y="301"/>
                      </a:lnTo>
                      <a:lnTo>
                        <a:pt x="0" y="297"/>
                      </a:lnTo>
                      <a:lnTo>
                        <a:pt x="0" y="29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6" name="Freeform 107"/>
                <p:cNvSpPr>
                  <a:spLocks/>
                </p:cNvSpPr>
                <p:nvPr/>
              </p:nvSpPr>
              <p:spPr bwMode="auto">
                <a:xfrm>
                  <a:off x="2939" y="1636"/>
                  <a:ext cx="1178" cy="1543"/>
                </a:xfrm>
                <a:custGeom>
                  <a:avLst/>
                  <a:gdLst>
                    <a:gd name="T0" fmla="*/ 0 w 1178"/>
                    <a:gd name="T1" fmla="*/ 0 h 1543"/>
                    <a:gd name="T2" fmla="*/ 316 w 1178"/>
                    <a:gd name="T3" fmla="*/ 0 h 1543"/>
                    <a:gd name="T4" fmla="*/ 352 w 1178"/>
                    <a:gd name="T5" fmla="*/ 17 h 1543"/>
                    <a:gd name="T6" fmla="*/ 382 w 1178"/>
                    <a:gd name="T7" fmla="*/ 32 h 1543"/>
                    <a:gd name="T8" fmla="*/ 407 w 1178"/>
                    <a:gd name="T9" fmla="*/ 49 h 1543"/>
                    <a:gd name="T10" fmla="*/ 429 w 1178"/>
                    <a:gd name="T11" fmla="*/ 68 h 1543"/>
                    <a:gd name="T12" fmla="*/ 437 w 1178"/>
                    <a:gd name="T13" fmla="*/ 79 h 1543"/>
                    <a:gd name="T14" fmla="*/ 446 w 1178"/>
                    <a:gd name="T15" fmla="*/ 89 h 1543"/>
                    <a:gd name="T16" fmla="*/ 452 w 1178"/>
                    <a:gd name="T17" fmla="*/ 100 h 1543"/>
                    <a:gd name="T18" fmla="*/ 459 w 1178"/>
                    <a:gd name="T19" fmla="*/ 111 h 1543"/>
                    <a:gd name="T20" fmla="*/ 467 w 1178"/>
                    <a:gd name="T21" fmla="*/ 136 h 1543"/>
                    <a:gd name="T22" fmla="*/ 474 w 1178"/>
                    <a:gd name="T23" fmla="*/ 166 h 1543"/>
                    <a:gd name="T24" fmla="*/ 469 w 1178"/>
                    <a:gd name="T25" fmla="*/ 1304 h 1543"/>
                    <a:gd name="T26" fmla="*/ 472 w 1178"/>
                    <a:gd name="T27" fmla="*/ 1330 h 1543"/>
                    <a:gd name="T28" fmla="*/ 474 w 1178"/>
                    <a:gd name="T29" fmla="*/ 1351 h 1543"/>
                    <a:gd name="T30" fmla="*/ 478 w 1178"/>
                    <a:gd name="T31" fmla="*/ 1370 h 1543"/>
                    <a:gd name="T32" fmla="*/ 484 w 1178"/>
                    <a:gd name="T33" fmla="*/ 1385 h 1543"/>
                    <a:gd name="T34" fmla="*/ 489 w 1178"/>
                    <a:gd name="T35" fmla="*/ 1390 h 1543"/>
                    <a:gd name="T36" fmla="*/ 495 w 1178"/>
                    <a:gd name="T37" fmla="*/ 1396 h 1543"/>
                    <a:gd name="T38" fmla="*/ 501 w 1178"/>
                    <a:gd name="T39" fmla="*/ 1400 h 1543"/>
                    <a:gd name="T40" fmla="*/ 510 w 1178"/>
                    <a:gd name="T41" fmla="*/ 1402 h 1543"/>
                    <a:gd name="T42" fmla="*/ 529 w 1178"/>
                    <a:gd name="T43" fmla="*/ 1405 h 1543"/>
                    <a:gd name="T44" fmla="*/ 555 w 1178"/>
                    <a:gd name="T45" fmla="*/ 1405 h 1543"/>
                    <a:gd name="T46" fmla="*/ 1178 w 1178"/>
                    <a:gd name="T47" fmla="*/ 1405 h 1543"/>
                    <a:gd name="T48" fmla="*/ 1178 w 1178"/>
                    <a:gd name="T49" fmla="*/ 1543 h 1543"/>
                    <a:gd name="T50" fmla="*/ 433 w 1178"/>
                    <a:gd name="T51" fmla="*/ 1543 h 1543"/>
                    <a:gd name="T52" fmla="*/ 418 w 1178"/>
                    <a:gd name="T53" fmla="*/ 1543 h 1543"/>
                    <a:gd name="T54" fmla="*/ 403 w 1178"/>
                    <a:gd name="T55" fmla="*/ 1541 h 1543"/>
                    <a:gd name="T56" fmla="*/ 388 w 1178"/>
                    <a:gd name="T57" fmla="*/ 1539 h 1543"/>
                    <a:gd name="T58" fmla="*/ 375 w 1178"/>
                    <a:gd name="T59" fmla="*/ 1537 h 1543"/>
                    <a:gd name="T60" fmla="*/ 363 w 1178"/>
                    <a:gd name="T61" fmla="*/ 1533 h 1543"/>
                    <a:gd name="T62" fmla="*/ 352 w 1178"/>
                    <a:gd name="T63" fmla="*/ 1526 h 1543"/>
                    <a:gd name="T64" fmla="*/ 341 w 1178"/>
                    <a:gd name="T65" fmla="*/ 1520 h 1543"/>
                    <a:gd name="T66" fmla="*/ 331 w 1178"/>
                    <a:gd name="T67" fmla="*/ 1513 h 1543"/>
                    <a:gd name="T68" fmla="*/ 322 w 1178"/>
                    <a:gd name="T69" fmla="*/ 1505 h 1543"/>
                    <a:gd name="T70" fmla="*/ 314 w 1178"/>
                    <a:gd name="T71" fmla="*/ 1494 h 1543"/>
                    <a:gd name="T72" fmla="*/ 305 w 1178"/>
                    <a:gd name="T73" fmla="*/ 1484 h 1543"/>
                    <a:gd name="T74" fmla="*/ 299 w 1178"/>
                    <a:gd name="T75" fmla="*/ 1473 h 1543"/>
                    <a:gd name="T76" fmla="*/ 294 w 1178"/>
                    <a:gd name="T77" fmla="*/ 1460 h 1543"/>
                    <a:gd name="T78" fmla="*/ 290 w 1178"/>
                    <a:gd name="T79" fmla="*/ 1447 h 1543"/>
                    <a:gd name="T80" fmla="*/ 286 w 1178"/>
                    <a:gd name="T81" fmla="*/ 1432 h 1543"/>
                    <a:gd name="T82" fmla="*/ 284 w 1178"/>
                    <a:gd name="T83" fmla="*/ 1417 h 1543"/>
                    <a:gd name="T84" fmla="*/ 296 w 1178"/>
                    <a:gd name="T85" fmla="*/ 237 h 1543"/>
                    <a:gd name="T86" fmla="*/ 303 w 1178"/>
                    <a:gd name="T87" fmla="*/ 226 h 1543"/>
                    <a:gd name="T88" fmla="*/ 307 w 1178"/>
                    <a:gd name="T89" fmla="*/ 217 h 1543"/>
                    <a:gd name="T90" fmla="*/ 309 w 1178"/>
                    <a:gd name="T91" fmla="*/ 209 h 1543"/>
                    <a:gd name="T92" fmla="*/ 309 w 1178"/>
                    <a:gd name="T93" fmla="*/ 200 h 1543"/>
                    <a:gd name="T94" fmla="*/ 307 w 1178"/>
                    <a:gd name="T95" fmla="*/ 192 h 1543"/>
                    <a:gd name="T96" fmla="*/ 305 w 1178"/>
                    <a:gd name="T97" fmla="*/ 185 h 1543"/>
                    <a:gd name="T98" fmla="*/ 301 w 1178"/>
                    <a:gd name="T99" fmla="*/ 177 h 1543"/>
                    <a:gd name="T100" fmla="*/ 296 w 1178"/>
                    <a:gd name="T101" fmla="*/ 170 h 1543"/>
                    <a:gd name="T102" fmla="*/ 290 w 1178"/>
                    <a:gd name="T103" fmla="*/ 164 h 1543"/>
                    <a:gd name="T104" fmla="*/ 281 w 1178"/>
                    <a:gd name="T105" fmla="*/ 158 h 1543"/>
                    <a:gd name="T106" fmla="*/ 273 w 1178"/>
                    <a:gd name="T107" fmla="*/ 153 h 1543"/>
                    <a:gd name="T108" fmla="*/ 264 w 1178"/>
                    <a:gd name="T109" fmla="*/ 149 h 1543"/>
                    <a:gd name="T110" fmla="*/ 256 w 1178"/>
                    <a:gd name="T111" fmla="*/ 147 h 1543"/>
                    <a:gd name="T112" fmla="*/ 245 w 1178"/>
                    <a:gd name="T113" fmla="*/ 145 h 1543"/>
                    <a:gd name="T114" fmla="*/ 237 w 1178"/>
                    <a:gd name="T115" fmla="*/ 145 h 1543"/>
                    <a:gd name="T116" fmla="*/ 226 w 1178"/>
                    <a:gd name="T117" fmla="*/ 145 h 1543"/>
                    <a:gd name="T118" fmla="*/ 36 w 1178"/>
                    <a:gd name="T119" fmla="*/ 145 h 1543"/>
                    <a:gd name="T120" fmla="*/ 0 w 1178"/>
                    <a:gd name="T121" fmla="*/ 0 h 154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78"/>
                    <a:gd name="T184" fmla="*/ 0 h 1543"/>
                    <a:gd name="T185" fmla="*/ 1178 w 1178"/>
                    <a:gd name="T186" fmla="*/ 1543 h 154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78" h="1543">
                      <a:moveTo>
                        <a:pt x="0" y="0"/>
                      </a:moveTo>
                      <a:lnTo>
                        <a:pt x="316" y="0"/>
                      </a:lnTo>
                      <a:lnTo>
                        <a:pt x="352" y="17"/>
                      </a:lnTo>
                      <a:lnTo>
                        <a:pt x="382" y="32"/>
                      </a:lnTo>
                      <a:lnTo>
                        <a:pt x="407" y="49"/>
                      </a:lnTo>
                      <a:lnTo>
                        <a:pt x="429" y="68"/>
                      </a:lnTo>
                      <a:lnTo>
                        <a:pt x="437" y="79"/>
                      </a:lnTo>
                      <a:lnTo>
                        <a:pt x="446" y="89"/>
                      </a:lnTo>
                      <a:lnTo>
                        <a:pt x="452" y="100"/>
                      </a:lnTo>
                      <a:lnTo>
                        <a:pt x="459" y="111"/>
                      </a:lnTo>
                      <a:lnTo>
                        <a:pt x="467" y="136"/>
                      </a:lnTo>
                      <a:lnTo>
                        <a:pt x="474" y="166"/>
                      </a:lnTo>
                      <a:lnTo>
                        <a:pt x="469" y="1304"/>
                      </a:lnTo>
                      <a:lnTo>
                        <a:pt x="472" y="1330"/>
                      </a:lnTo>
                      <a:lnTo>
                        <a:pt x="474" y="1351"/>
                      </a:lnTo>
                      <a:lnTo>
                        <a:pt x="478" y="1370"/>
                      </a:lnTo>
                      <a:lnTo>
                        <a:pt x="484" y="1385"/>
                      </a:lnTo>
                      <a:lnTo>
                        <a:pt x="489" y="1390"/>
                      </a:lnTo>
                      <a:lnTo>
                        <a:pt x="495" y="1396"/>
                      </a:lnTo>
                      <a:lnTo>
                        <a:pt x="501" y="1400"/>
                      </a:lnTo>
                      <a:lnTo>
                        <a:pt x="510" y="1402"/>
                      </a:lnTo>
                      <a:lnTo>
                        <a:pt x="529" y="1405"/>
                      </a:lnTo>
                      <a:lnTo>
                        <a:pt x="555" y="1405"/>
                      </a:lnTo>
                      <a:lnTo>
                        <a:pt x="1178" y="1405"/>
                      </a:lnTo>
                      <a:lnTo>
                        <a:pt x="1178" y="1543"/>
                      </a:lnTo>
                      <a:lnTo>
                        <a:pt x="433" y="1543"/>
                      </a:lnTo>
                      <a:lnTo>
                        <a:pt x="418" y="1543"/>
                      </a:lnTo>
                      <a:lnTo>
                        <a:pt x="403" y="1541"/>
                      </a:lnTo>
                      <a:lnTo>
                        <a:pt x="388" y="1539"/>
                      </a:lnTo>
                      <a:lnTo>
                        <a:pt x="375" y="1537"/>
                      </a:lnTo>
                      <a:lnTo>
                        <a:pt x="363" y="1533"/>
                      </a:lnTo>
                      <a:lnTo>
                        <a:pt x="352" y="1526"/>
                      </a:lnTo>
                      <a:lnTo>
                        <a:pt x="341" y="1520"/>
                      </a:lnTo>
                      <a:lnTo>
                        <a:pt x="331" y="1513"/>
                      </a:lnTo>
                      <a:lnTo>
                        <a:pt x="322" y="1505"/>
                      </a:lnTo>
                      <a:lnTo>
                        <a:pt x="314" y="1494"/>
                      </a:lnTo>
                      <a:lnTo>
                        <a:pt x="305" y="1484"/>
                      </a:lnTo>
                      <a:lnTo>
                        <a:pt x="299" y="1473"/>
                      </a:lnTo>
                      <a:lnTo>
                        <a:pt x="294" y="1460"/>
                      </a:lnTo>
                      <a:lnTo>
                        <a:pt x="290" y="1447"/>
                      </a:lnTo>
                      <a:lnTo>
                        <a:pt x="286" y="1432"/>
                      </a:lnTo>
                      <a:lnTo>
                        <a:pt x="284" y="1417"/>
                      </a:lnTo>
                      <a:lnTo>
                        <a:pt x="296" y="237"/>
                      </a:lnTo>
                      <a:lnTo>
                        <a:pt x="303" y="226"/>
                      </a:lnTo>
                      <a:lnTo>
                        <a:pt x="307" y="217"/>
                      </a:lnTo>
                      <a:lnTo>
                        <a:pt x="309" y="209"/>
                      </a:lnTo>
                      <a:lnTo>
                        <a:pt x="309" y="200"/>
                      </a:lnTo>
                      <a:lnTo>
                        <a:pt x="307" y="192"/>
                      </a:lnTo>
                      <a:lnTo>
                        <a:pt x="305" y="185"/>
                      </a:lnTo>
                      <a:lnTo>
                        <a:pt x="301" y="177"/>
                      </a:lnTo>
                      <a:lnTo>
                        <a:pt x="296" y="170"/>
                      </a:lnTo>
                      <a:lnTo>
                        <a:pt x="290" y="164"/>
                      </a:lnTo>
                      <a:lnTo>
                        <a:pt x="281" y="158"/>
                      </a:lnTo>
                      <a:lnTo>
                        <a:pt x="273" y="153"/>
                      </a:lnTo>
                      <a:lnTo>
                        <a:pt x="264" y="149"/>
                      </a:lnTo>
                      <a:lnTo>
                        <a:pt x="256" y="147"/>
                      </a:lnTo>
                      <a:lnTo>
                        <a:pt x="245" y="145"/>
                      </a:lnTo>
                      <a:lnTo>
                        <a:pt x="237" y="145"/>
                      </a:lnTo>
                      <a:lnTo>
                        <a:pt x="226" y="145"/>
                      </a:lnTo>
                      <a:lnTo>
                        <a:pt x="36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7" name="Freeform 108"/>
                <p:cNvSpPr>
                  <a:spLocks/>
                </p:cNvSpPr>
                <p:nvPr/>
              </p:nvSpPr>
              <p:spPr bwMode="auto">
                <a:xfrm>
                  <a:off x="2939" y="1636"/>
                  <a:ext cx="1178" cy="1543"/>
                </a:xfrm>
                <a:custGeom>
                  <a:avLst/>
                  <a:gdLst>
                    <a:gd name="T0" fmla="*/ 0 w 1178"/>
                    <a:gd name="T1" fmla="*/ 0 h 1543"/>
                    <a:gd name="T2" fmla="*/ 316 w 1178"/>
                    <a:gd name="T3" fmla="*/ 0 h 1543"/>
                    <a:gd name="T4" fmla="*/ 352 w 1178"/>
                    <a:gd name="T5" fmla="*/ 17 h 1543"/>
                    <a:gd name="T6" fmla="*/ 382 w 1178"/>
                    <a:gd name="T7" fmla="*/ 32 h 1543"/>
                    <a:gd name="T8" fmla="*/ 407 w 1178"/>
                    <a:gd name="T9" fmla="*/ 49 h 1543"/>
                    <a:gd name="T10" fmla="*/ 429 w 1178"/>
                    <a:gd name="T11" fmla="*/ 68 h 1543"/>
                    <a:gd name="T12" fmla="*/ 437 w 1178"/>
                    <a:gd name="T13" fmla="*/ 79 h 1543"/>
                    <a:gd name="T14" fmla="*/ 446 w 1178"/>
                    <a:gd name="T15" fmla="*/ 89 h 1543"/>
                    <a:gd name="T16" fmla="*/ 452 w 1178"/>
                    <a:gd name="T17" fmla="*/ 100 h 1543"/>
                    <a:gd name="T18" fmla="*/ 459 w 1178"/>
                    <a:gd name="T19" fmla="*/ 111 h 1543"/>
                    <a:gd name="T20" fmla="*/ 467 w 1178"/>
                    <a:gd name="T21" fmla="*/ 136 h 1543"/>
                    <a:gd name="T22" fmla="*/ 474 w 1178"/>
                    <a:gd name="T23" fmla="*/ 166 h 1543"/>
                    <a:gd name="T24" fmla="*/ 469 w 1178"/>
                    <a:gd name="T25" fmla="*/ 1304 h 1543"/>
                    <a:gd name="T26" fmla="*/ 472 w 1178"/>
                    <a:gd name="T27" fmla="*/ 1330 h 1543"/>
                    <a:gd name="T28" fmla="*/ 474 w 1178"/>
                    <a:gd name="T29" fmla="*/ 1351 h 1543"/>
                    <a:gd name="T30" fmla="*/ 478 w 1178"/>
                    <a:gd name="T31" fmla="*/ 1370 h 1543"/>
                    <a:gd name="T32" fmla="*/ 484 w 1178"/>
                    <a:gd name="T33" fmla="*/ 1385 h 1543"/>
                    <a:gd name="T34" fmla="*/ 489 w 1178"/>
                    <a:gd name="T35" fmla="*/ 1390 h 1543"/>
                    <a:gd name="T36" fmla="*/ 495 w 1178"/>
                    <a:gd name="T37" fmla="*/ 1396 h 1543"/>
                    <a:gd name="T38" fmla="*/ 501 w 1178"/>
                    <a:gd name="T39" fmla="*/ 1400 h 1543"/>
                    <a:gd name="T40" fmla="*/ 510 w 1178"/>
                    <a:gd name="T41" fmla="*/ 1402 h 1543"/>
                    <a:gd name="T42" fmla="*/ 529 w 1178"/>
                    <a:gd name="T43" fmla="*/ 1405 h 1543"/>
                    <a:gd name="T44" fmla="*/ 555 w 1178"/>
                    <a:gd name="T45" fmla="*/ 1405 h 1543"/>
                    <a:gd name="T46" fmla="*/ 1178 w 1178"/>
                    <a:gd name="T47" fmla="*/ 1405 h 1543"/>
                    <a:gd name="T48" fmla="*/ 1178 w 1178"/>
                    <a:gd name="T49" fmla="*/ 1543 h 1543"/>
                    <a:gd name="T50" fmla="*/ 433 w 1178"/>
                    <a:gd name="T51" fmla="*/ 1543 h 1543"/>
                    <a:gd name="T52" fmla="*/ 418 w 1178"/>
                    <a:gd name="T53" fmla="*/ 1543 h 1543"/>
                    <a:gd name="T54" fmla="*/ 403 w 1178"/>
                    <a:gd name="T55" fmla="*/ 1541 h 1543"/>
                    <a:gd name="T56" fmla="*/ 388 w 1178"/>
                    <a:gd name="T57" fmla="*/ 1539 h 1543"/>
                    <a:gd name="T58" fmla="*/ 375 w 1178"/>
                    <a:gd name="T59" fmla="*/ 1537 h 1543"/>
                    <a:gd name="T60" fmla="*/ 363 w 1178"/>
                    <a:gd name="T61" fmla="*/ 1533 h 1543"/>
                    <a:gd name="T62" fmla="*/ 352 w 1178"/>
                    <a:gd name="T63" fmla="*/ 1526 h 1543"/>
                    <a:gd name="T64" fmla="*/ 341 w 1178"/>
                    <a:gd name="T65" fmla="*/ 1520 h 1543"/>
                    <a:gd name="T66" fmla="*/ 331 w 1178"/>
                    <a:gd name="T67" fmla="*/ 1513 h 1543"/>
                    <a:gd name="T68" fmla="*/ 322 w 1178"/>
                    <a:gd name="T69" fmla="*/ 1505 h 1543"/>
                    <a:gd name="T70" fmla="*/ 314 w 1178"/>
                    <a:gd name="T71" fmla="*/ 1494 h 1543"/>
                    <a:gd name="T72" fmla="*/ 305 w 1178"/>
                    <a:gd name="T73" fmla="*/ 1484 h 1543"/>
                    <a:gd name="T74" fmla="*/ 299 w 1178"/>
                    <a:gd name="T75" fmla="*/ 1473 h 1543"/>
                    <a:gd name="T76" fmla="*/ 294 w 1178"/>
                    <a:gd name="T77" fmla="*/ 1460 h 1543"/>
                    <a:gd name="T78" fmla="*/ 290 w 1178"/>
                    <a:gd name="T79" fmla="*/ 1447 h 1543"/>
                    <a:gd name="T80" fmla="*/ 286 w 1178"/>
                    <a:gd name="T81" fmla="*/ 1432 h 1543"/>
                    <a:gd name="T82" fmla="*/ 284 w 1178"/>
                    <a:gd name="T83" fmla="*/ 1417 h 1543"/>
                    <a:gd name="T84" fmla="*/ 296 w 1178"/>
                    <a:gd name="T85" fmla="*/ 237 h 1543"/>
                    <a:gd name="T86" fmla="*/ 303 w 1178"/>
                    <a:gd name="T87" fmla="*/ 226 h 1543"/>
                    <a:gd name="T88" fmla="*/ 307 w 1178"/>
                    <a:gd name="T89" fmla="*/ 217 h 1543"/>
                    <a:gd name="T90" fmla="*/ 309 w 1178"/>
                    <a:gd name="T91" fmla="*/ 209 h 1543"/>
                    <a:gd name="T92" fmla="*/ 309 w 1178"/>
                    <a:gd name="T93" fmla="*/ 200 h 1543"/>
                    <a:gd name="T94" fmla="*/ 307 w 1178"/>
                    <a:gd name="T95" fmla="*/ 192 h 1543"/>
                    <a:gd name="T96" fmla="*/ 305 w 1178"/>
                    <a:gd name="T97" fmla="*/ 185 h 1543"/>
                    <a:gd name="T98" fmla="*/ 301 w 1178"/>
                    <a:gd name="T99" fmla="*/ 177 h 1543"/>
                    <a:gd name="T100" fmla="*/ 296 w 1178"/>
                    <a:gd name="T101" fmla="*/ 170 h 1543"/>
                    <a:gd name="T102" fmla="*/ 290 w 1178"/>
                    <a:gd name="T103" fmla="*/ 164 h 1543"/>
                    <a:gd name="T104" fmla="*/ 281 w 1178"/>
                    <a:gd name="T105" fmla="*/ 158 h 1543"/>
                    <a:gd name="T106" fmla="*/ 273 w 1178"/>
                    <a:gd name="T107" fmla="*/ 153 h 1543"/>
                    <a:gd name="T108" fmla="*/ 264 w 1178"/>
                    <a:gd name="T109" fmla="*/ 149 h 1543"/>
                    <a:gd name="T110" fmla="*/ 256 w 1178"/>
                    <a:gd name="T111" fmla="*/ 147 h 1543"/>
                    <a:gd name="T112" fmla="*/ 245 w 1178"/>
                    <a:gd name="T113" fmla="*/ 145 h 1543"/>
                    <a:gd name="T114" fmla="*/ 237 w 1178"/>
                    <a:gd name="T115" fmla="*/ 145 h 1543"/>
                    <a:gd name="T116" fmla="*/ 226 w 1178"/>
                    <a:gd name="T117" fmla="*/ 145 h 1543"/>
                    <a:gd name="T118" fmla="*/ 36 w 1178"/>
                    <a:gd name="T119" fmla="*/ 145 h 1543"/>
                    <a:gd name="T120" fmla="*/ 0 w 1178"/>
                    <a:gd name="T121" fmla="*/ 0 h 154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78"/>
                    <a:gd name="T184" fmla="*/ 0 h 1543"/>
                    <a:gd name="T185" fmla="*/ 1178 w 1178"/>
                    <a:gd name="T186" fmla="*/ 1543 h 154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78" h="1543">
                      <a:moveTo>
                        <a:pt x="0" y="0"/>
                      </a:moveTo>
                      <a:lnTo>
                        <a:pt x="316" y="0"/>
                      </a:lnTo>
                      <a:lnTo>
                        <a:pt x="352" y="17"/>
                      </a:lnTo>
                      <a:lnTo>
                        <a:pt x="382" y="32"/>
                      </a:lnTo>
                      <a:lnTo>
                        <a:pt x="407" y="49"/>
                      </a:lnTo>
                      <a:lnTo>
                        <a:pt x="429" y="68"/>
                      </a:lnTo>
                      <a:lnTo>
                        <a:pt x="437" y="79"/>
                      </a:lnTo>
                      <a:lnTo>
                        <a:pt x="446" y="89"/>
                      </a:lnTo>
                      <a:lnTo>
                        <a:pt x="452" y="100"/>
                      </a:lnTo>
                      <a:lnTo>
                        <a:pt x="459" y="111"/>
                      </a:lnTo>
                      <a:lnTo>
                        <a:pt x="467" y="136"/>
                      </a:lnTo>
                      <a:lnTo>
                        <a:pt x="474" y="166"/>
                      </a:lnTo>
                      <a:lnTo>
                        <a:pt x="469" y="1304"/>
                      </a:lnTo>
                      <a:lnTo>
                        <a:pt x="472" y="1330"/>
                      </a:lnTo>
                      <a:lnTo>
                        <a:pt x="474" y="1351"/>
                      </a:lnTo>
                      <a:lnTo>
                        <a:pt x="478" y="1370"/>
                      </a:lnTo>
                      <a:lnTo>
                        <a:pt x="484" y="1385"/>
                      </a:lnTo>
                      <a:lnTo>
                        <a:pt x="489" y="1390"/>
                      </a:lnTo>
                      <a:lnTo>
                        <a:pt x="495" y="1396"/>
                      </a:lnTo>
                      <a:lnTo>
                        <a:pt x="501" y="1400"/>
                      </a:lnTo>
                      <a:lnTo>
                        <a:pt x="510" y="1402"/>
                      </a:lnTo>
                      <a:lnTo>
                        <a:pt x="529" y="1405"/>
                      </a:lnTo>
                      <a:lnTo>
                        <a:pt x="555" y="1405"/>
                      </a:lnTo>
                      <a:lnTo>
                        <a:pt x="1178" y="1405"/>
                      </a:lnTo>
                      <a:lnTo>
                        <a:pt x="1178" y="1543"/>
                      </a:lnTo>
                      <a:lnTo>
                        <a:pt x="433" y="1543"/>
                      </a:lnTo>
                      <a:lnTo>
                        <a:pt x="418" y="1543"/>
                      </a:lnTo>
                      <a:lnTo>
                        <a:pt x="403" y="1541"/>
                      </a:lnTo>
                      <a:lnTo>
                        <a:pt x="388" y="1539"/>
                      </a:lnTo>
                      <a:lnTo>
                        <a:pt x="375" y="1537"/>
                      </a:lnTo>
                      <a:lnTo>
                        <a:pt x="363" y="1533"/>
                      </a:lnTo>
                      <a:lnTo>
                        <a:pt x="352" y="1526"/>
                      </a:lnTo>
                      <a:lnTo>
                        <a:pt x="341" y="1520"/>
                      </a:lnTo>
                      <a:lnTo>
                        <a:pt x="331" y="1513"/>
                      </a:lnTo>
                      <a:lnTo>
                        <a:pt x="322" y="1505"/>
                      </a:lnTo>
                      <a:lnTo>
                        <a:pt x="314" y="1494"/>
                      </a:lnTo>
                      <a:lnTo>
                        <a:pt x="305" y="1484"/>
                      </a:lnTo>
                      <a:lnTo>
                        <a:pt x="299" y="1473"/>
                      </a:lnTo>
                      <a:lnTo>
                        <a:pt x="294" y="1460"/>
                      </a:lnTo>
                      <a:lnTo>
                        <a:pt x="290" y="1447"/>
                      </a:lnTo>
                      <a:lnTo>
                        <a:pt x="286" y="1432"/>
                      </a:lnTo>
                      <a:lnTo>
                        <a:pt x="284" y="1417"/>
                      </a:lnTo>
                      <a:lnTo>
                        <a:pt x="296" y="237"/>
                      </a:lnTo>
                      <a:lnTo>
                        <a:pt x="303" y="226"/>
                      </a:lnTo>
                      <a:lnTo>
                        <a:pt x="307" y="217"/>
                      </a:lnTo>
                      <a:lnTo>
                        <a:pt x="309" y="209"/>
                      </a:lnTo>
                      <a:lnTo>
                        <a:pt x="309" y="200"/>
                      </a:lnTo>
                      <a:lnTo>
                        <a:pt x="307" y="192"/>
                      </a:lnTo>
                      <a:lnTo>
                        <a:pt x="305" y="185"/>
                      </a:lnTo>
                      <a:lnTo>
                        <a:pt x="301" y="177"/>
                      </a:lnTo>
                      <a:lnTo>
                        <a:pt x="296" y="170"/>
                      </a:lnTo>
                      <a:lnTo>
                        <a:pt x="290" y="164"/>
                      </a:lnTo>
                      <a:lnTo>
                        <a:pt x="281" y="158"/>
                      </a:lnTo>
                      <a:lnTo>
                        <a:pt x="273" y="153"/>
                      </a:lnTo>
                      <a:lnTo>
                        <a:pt x="264" y="149"/>
                      </a:lnTo>
                      <a:lnTo>
                        <a:pt x="256" y="147"/>
                      </a:lnTo>
                      <a:lnTo>
                        <a:pt x="245" y="145"/>
                      </a:lnTo>
                      <a:lnTo>
                        <a:pt x="237" y="145"/>
                      </a:lnTo>
                      <a:lnTo>
                        <a:pt x="226" y="145"/>
                      </a:lnTo>
                      <a:lnTo>
                        <a:pt x="36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8" name="Freeform 109"/>
                <p:cNvSpPr>
                  <a:spLocks/>
                </p:cNvSpPr>
                <p:nvPr/>
              </p:nvSpPr>
              <p:spPr bwMode="auto">
                <a:xfrm>
                  <a:off x="4051" y="3036"/>
                  <a:ext cx="73" cy="135"/>
                </a:xfrm>
                <a:custGeom>
                  <a:avLst/>
                  <a:gdLst>
                    <a:gd name="T0" fmla="*/ 62 w 73"/>
                    <a:gd name="T1" fmla="*/ 0 h 135"/>
                    <a:gd name="T2" fmla="*/ 73 w 73"/>
                    <a:gd name="T3" fmla="*/ 135 h 135"/>
                    <a:gd name="T4" fmla="*/ 66 w 73"/>
                    <a:gd name="T5" fmla="*/ 120 h 135"/>
                    <a:gd name="T6" fmla="*/ 62 w 73"/>
                    <a:gd name="T7" fmla="*/ 105 h 135"/>
                    <a:gd name="T8" fmla="*/ 56 w 73"/>
                    <a:gd name="T9" fmla="*/ 94 h 135"/>
                    <a:gd name="T10" fmla="*/ 49 w 73"/>
                    <a:gd name="T11" fmla="*/ 86 h 135"/>
                    <a:gd name="T12" fmla="*/ 38 w 73"/>
                    <a:gd name="T13" fmla="*/ 71 h 135"/>
                    <a:gd name="T14" fmla="*/ 28 w 73"/>
                    <a:gd name="T15" fmla="*/ 62 h 135"/>
                    <a:gd name="T16" fmla="*/ 17 w 73"/>
                    <a:gd name="T17" fmla="*/ 56 h 135"/>
                    <a:gd name="T18" fmla="*/ 9 w 73"/>
                    <a:gd name="T19" fmla="*/ 49 h 135"/>
                    <a:gd name="T20" fmla="*/ 2 w 73"/>
                    <a:gd name="T21" fmla="*/ 43 h 135"/>
                    <a:gd name="T22" fmla="*/ 0 w 73"/>
                    <a:gd name="T23" fmla="*/ 34 h 135"/>
                    <a:gd name="T24" fmla="*/ 6 w 73"/>
                    <a:gd name="T25" fmla="*/ 26 h 135"/>
                    <a:gd name="T26" fmla="*/ 15 w 73"/>
                    <a:gd name="T27" fmla="*/ 17 h 135"/>
                    <a:gd name="T28" fmla="*/ 24 w 73"/>
                    <a:gd name="T29" fmla="*/ 11 h 135"/>
                    <a:gd name="T30" fmla="*/ 32 w 73"/>
                    <a:gd name="T31" fmla="*/ 5 h 135"/>
                    <a:gd name="T32" fmla="*/ 38 w 73"/>
                    <a:gd name="T33" fmla="*/ 2 h 135"/>
                    <a:gd name="T34" fmla="*/ 47 w 73"/>
                    <a:gd name="T35" fmla="*/ 0 h 135"/>
                    <a:gd name="T36" fmla="*/ 56 w 73"/>
                    <a:gd name="T37" fmla="*/ 0 h 135"/>
                    <a:gd name="T38" fmla="*/ 62 w 73"/>
                    <a:gd name="T39" fmla="*/ 0 h 13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3"/>
                    <a:gd name="T61" fmla="*/ 0 h 135"/>
                    <a:gd name="T62" fmla="*/ 73 w 73"/>
                    <a:gd name="T63" fmla="*/ 135 h 13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3" h="135">
                      <a:moveTo>
                        <a:pt x="62" y="0"/>
                      </a:moveTo>
                      <a:lnTo>
                        <a:pt x="73" y="135"/>
                      </a:lnTo>
                      <a:lnTo>
                        <a:pt x="66" y="120"/>
                      </a:lnTo>
                      <a:lnTo>
                        <a:pt x="62" y="105"/>
                      </a:lnTo>
                      <a:lnTo>
                        <a:pt x="56" y="94"/>
                      </a:lnTo>
                      <a:lnTo>
                        <a:pt x="49" y="86"/>
                      </a:lnTo>
                      <a:lnTo>
                        <a:pt x="38" y="71"/>
                      </a:lnTo>
                      <a:lnTo>
                        <a:pt x="28" y="62"/>
                      </a:lnTo>
                      <a:lnTo>
                        <a:pt x="17" y="56"/>
                      </a:lnTo>
                      <a:lnTo>
                        <a:pt x="9" y="49"/>
                      </a:lnTo>
                      <a:lnTo>
                        <a:pt x="2" y="43"/>
                      </a:lnTo>
                      <a:lnTo>
                        <a:pt x="0" y="34"/>
                      </a:lnTo>
                      <a:lnTo>
                        <a:pt x="6" y="26"/>
                      </a:lnTo>
                      <a:lnTo>
                        <a:pt x="15" y="17"/>
                      </a:lnTo>
                      <a:lnTo>
                        <a:pt x="24" y="11"/>
                      </a:lnTo>
                      <a:lnTo>
                        <a:pt x="32" y="5"/>
                      </a:lnTo>
                      <a:lnTo>
                        <a:pt x="38" y="2"/>
                      </a:ln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6C6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9" name="Freeform 110"/>
                <p:cNvSpPr>
                  <a:spLocks/>
                </p:cNvSpPr>
                <p:nvPr/>
              </p:nvSpPr>
              <p:spPr bwMode="auto">
                <a:xfrm>
                  <a:off x="4051" y="3036"/>
                  <a:ext cx="73" cy="135"/>
                </a:xfrm>
                <a:custGeom>
                  <a:avLst/>
                  <a:gdLst>
                    <a:gd name="T0" fmla="*/ 62 w 73"/>
                    <a:gd name="T1" fmla="*/ 0 h 135"/>
                    <a:gd name="T2" fmla="*/ 73 w 73"/>
                    <a:gd name="T3" fmla="*/ 135 h 135"/>
                    <a:gd name="T4" fmla="*/ 66 w 73"/>
                    <a:gd name="T5" fmla="*/ 120 h 135"/>
                    <a:gd name="T6" fmla="*/ 62 w 73"/>
                    <a:gd name="T7" fmla="*/ 105 h 135"/>
                    <a:gd name="T8" fmla="*/ 56 w 73"/>
                    <a:gd name="T9" fmla="*/ 94 h 135"/>
                    <a:gd name="T10" fmla="*/ 49 w 73"/>
                    <a:gd name="T11" fmla="*/ 86 h 135"/>
                    <a:gd name="T12" fmla="*/ 38 w 73"/>
                    <a:gd name="T13" fmla="*/ 71 h 135"/>
                    <a:gd name="T14" fmla="*/ 28 w 73"/>
                    <a:gd name="T15" fmla="*/ 62 h 135"/>
                    <a:gd name="T16" fmla="*/ 17 w 73"/>
                    <a:gd name="T17" fmla="*/ 56 h 135"/>
                    <a:gd name="T18" fmla="*/ 9 w 73"/>
                    <a:gd name="T19" fmla="*/ 49 h 135"/>
                    <a:gd name="T20" fmla="*/ 2 w 73"/>
                    <a:gd name="T21" fmla="*/ 43 h 135"/>
                    <a:gd name="T22" fmla="*/ 0 w 73"/>
                    <a:gd name="T23" fmla="*/ 34 h 135"/>
                    <a:gd name="T24" fmla="*/ 6 w 73"/>
                    <a:gd name="T25" fmla="*/ 26 h 135"/>
                    <a:gd name="T26" fmla="*/ 15 w 73"/>
                    <a:gd name="T27" fmla="*/ 17 h 135"/>
                    <a:gd name="T28" fmla="*/ 24 w 73"/>
                    <a:gd name="T29" fmla="*/ 11 h 135"/>
                    <a:gd name="T30" fmla="*/ 32 w 73"/>
                    <a:gd name="T31" fmla="*/ 5 h 135"/>
                    <a:gd name="T32" fmla="*/ 38 w 73"/>
                    <a:gd name="T33" fmla="*/ 2 h 135"/>
                    <a:gd name="T34" fmla="*/ 47 w 73"/>
                    <a:gd name="T35" fmla="*/ 0 h 135"/>
                    <a:gd name="T36" fmla="*/ 56 w 73"/>
                    <a:gd name="T37" fmla="*/ 0 h 135"/>
                    <a:gd name="T38" fmla="*/ 62 w 73"/>
                    <a:gd name="T39" fmla="*/ 0 h 13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3"/>
                    <a:gd name="T61" fmla="*/ 0 h 135"/>
                    <a:gd name="T62" fmla="*/ 73 w 73"/>
                    <a:gd name="T63" fmla="*/ 135 h 13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3" h="135">
                      <a:moveTo>
                        <a:pt x="62" y="0"/>
                      </a:moveTo>
                      <a:lnTo>
                        <a:pt x="73" y="135"/>
                      </a:lnTo>
                      <a:lnTo>
                        <a:pt x="66" y="120"/>
                      </a:lnTo>
                      <a:lnTo>
                        <a:pt x="62" y="105"/>
                      </a:lnTo>
                      <a:lnTo>
                        <a:pt x="56" y="94"/>
                      </a:lnTo>
                      <a:lnTo>
                        <a:pt x="49" y="86"/>
                      </a:lnTo>
                      <a:lnTo>
                        <a:pt x="38" y="71"/>
                      </a:lnTo>
                      <a:lnTo>
                        <a:pt x="28" y="62"/>
                      </a:lnTo>
                      <a:lnTo>
                        <a:pt x="17" y="56"/>
                      </a:lnTo>
                      <a:lnTo>
                        <a:pt x="9" y="49"/>
                      </a:lnTo>
                      <a:lnTo>
                        <a:pt x="2" y="43"/>
                      </a:lnTo>
                      <a:lnTo>
                        <a:pt x="0" y="34"/>
                      </a:lnTo>
                      <a:lnTo>
                        <a:pt x="6" y="26"/>
                      </a:lnTo>
                      <a:lnTo>
                        <a:pt x="15" y="17"/>
                      </a:lnTo>
                      <a:lnTo>
                        <a:pt x="24" y="11"/>
                      </a:lnTo>
                      <a:lnTo>
                        <a:pt x="32" y="5"/>
                      </a:lnTo>
                      <a:lnTo>
                        <a:pt x="38" y="2"/>
                      </a:ln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0" name="Rectangle 111"/>
                <p:cNvSpPr>
                  <a:spLocks noChangeArrowheads="1"/>
                </p:cNvSpPr>
                <p:nvPr/>
              </p:nvSpPr>
              <p:spPr bwMode="auto">
                <a:xfrm>
                  <a:off x="4839" y="1317"/>
                  <a:ext cx="32" cy="15"/>
                </a:xfrm>
                <a:prstGeom prst="rect">
                  <a:avLst/>
                </a:prstGeom>
                <a:solidFill>
                  <a:srgbClr val="F8C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839" y="1317"/>
                  <a:ext cx="32" cy="15"/>
                </a:xfrm>
                <a:prstGeom prst="rect">
                  <a:avLst/>
                </a:prstGeom>
                <a:noFill/>
                <a:ln w="3175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837" y="1345"/>
                  <a:ext cx="34" cy="15"/>
                </a:xfrm>
                <a:prstGeom prst="rect">
                  <a:avLst/>
                </a:prstGeom>
                <a:solidFill>
                  <a:srgbClr val="F8C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37" y="1345"/>
                  <a:ext cx="34" cy="15"/>
                </a:xfrm>
                <a:prstGeom prst="rect">
                  <a:avLst/>
                </a:prstGeom>
                <a:noFill/>
                <a:ln w="3175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4" name="Freeform 115"/>
                <p:cNvSpPr>
                  <a:spLocks/>
                </p:cNvSpPr>
                <p:nvPr/>
              </p:nvSpPr>
              <p:spPr bwMode="auto">
                <a:xfrm>
                  <a:off x="4773" y="1311"/>
                  <a:ext cx="70" cy="58"/>
                </a:xfrm>
                <a:custGeom>
                  <a:avLst/>
                  <a:gdLst>
                    <a:gd name="T0" fmla="*/ 10 w 70"/>
                    <a:gd name="T1" fmla="*/ 2 h 58"/>
                    <a:gd name="T2" fmla="*/ 70 w 70"/>
                    <a:gd name="T3" fmla="*/ 0 h 58"/>
                    <a:gd name="T4" fmla="*/ 70 w 70"/>
                    <a:gd name="T5" fmla="*/ 58 h 58"/>
                    <a:gd name="T6" fmla="*/ 10 w 70"/>
                    <a:gd name="T7" fmla="*/ 58 h 58"/>
                    <a:gd name="T8" fmla="*/ 6 w 70"/>
                    <a:gd name="T9" fmla="*/ 51 h 58"/>
                    <a:gd name="T10" fmla="*/ 2 w 70"/>
                    <a:gd name="T11" fmla="*/ 43 h 58"/>
                    <a:gd name="T12" fmla="*/ 0 w 70"/>
                    <a:gd name="T13" fmla="*/ 36 h 58"/>
                    <a:gd name="T14" fmla="*/ 0 w 70"/>
                    <a:gd name="T15" fmla="*/ 30 h 58"/>
                    <a:gd name="T16" fmla="*/ 0 w 70"/>
                    <a:gd name="T17" fmla="*/ 21 h 58"/>
                    <a:gd name="T18" fmla="*/ 2 w 70"/>
                    <a:gd name="T19" fmla="*/ 15 h 58"/>
                    <a:gd name="T20" fmla="*/ 6 w 70"/>
                    <a:gd name="T21" fmla="*/ 9 h 58"/>
                    <a:gd name="T22" fmla="*/ 10 w 70"/>
                    <a:gd name="T23" fmla="*/ 2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58"/>
                    <a:gd name="T38" fmla="*/ 70 w 70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58">
                      <a:moveTo>
                        <a:pt x="10" y="2"/>
                      </a:moveTo>
                      <a:lnTo>
                        <a:pt x="70" y="0"/>
                      </a:lnTo>
                      <a:lnTo>
                        <a:pt x="70" y="58"/>
                      </a:lnTo>
                      <a:lnTo>
                        <a:pt x="10" y="58"/>
                      </a:lnTo>
                      <a:lnTo>
                        <a:pt x="6" y="51"/>
                      </a:lnTo>
                      <a:lnTo>
                        <a:pt x="2" y="43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6" y="9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5" name="Freeform 116"/>
                <p:cNvSpPr>
                  <a:spLocks/>
                </p:cNvSpPr>
                <p:nvPr/>
              </p:nvSpPr>
              <p:spPr bwMode="auto">
                <a:xfrm>
                  <a:off x="4783" y="1307"/>
                  <a:ext cx="64" cy="10"/>
                </a:xfrm>
                <a:custGeom>
                  <a:avLst/>
                  <a:gdLst>
                    <a:gd name="T0" fmla="*/ 64 w 64"/>
                    <a:gd name="T1" fmla="*/ 4 h 10"/>
                    <a:gd name="T2" fmla="*/ 58 w 64"/>
                    <a:gd name="T3" fmla="*/ 0 h 10"/>
                    <a:gd name="T4" fmla="*/ 0 w 64"/>
                    <a:gd name="T5" fmla="*/ 2 h 10"/>
                    <a:gd name="T6" fmla="*/ 0 w 64"/>
                    <a:gd name="T7" fmla="*/ 10 h 10"/>
                    <a:gd name="T8" fmla="*/ 60 w 64"/>
                    <a:gd name="T9" fmla="*/ 8 h 10"/>
                    <a:gd name="T10" fmla="*/ 64 w 64"/>
                    <a:gd name="T11" fmla="*/ 4 h 10"/>
                    <a:gd name="T12" fmla="*/ 64 w 64"/>
                    <a:gd name="T13" fmla="*/ 4 h 10"/>
                    <a:gd name="T14" fmla="*/ 64 w 64"/>
                    <a:gd name="T15" fmla="*/ 0 h 10"/>
                    <a:gd name="T16" fmla="*/ 58 w 64"/>
                    <a:gd name="T17" fmla="*/ 0 h 10"/>
                    <a:gd name="T18" fmla="*/ 64 w 64"/>
                    <a:gd name="T19" fmla="*/ 4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10"/>
                    <a:gd name="T32" fmla="*/ 64 w 64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10">
                      <a:moveTo>
                        <a:pt x="64" y="4"/>
                      </a:moveTo>
                      <a:lnTo>
                        <a:pt x="58" y="0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60" y="8"/>
                      </a:lnTo>
                      <a:lnTo>
                        <a:pt x="64" y="4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6" name="Freeform 117"/>
                <p:cNvSpPr>
                  <a:spLocks/>
                </p:cNvSpPr>
                <p:nvPr/>
              </p:nvSpPr>
              <p:spPr bwMode="auto">
                <a:xfrm>
                  <a:off x="4837" y="1311"/>
                  <a:ext cx="10" cy="62"/>
                </a:xfrm>
                <a:custGeom>
                  <a:avLst/>
                  <a:gdLst>
                    <a:gd name="T0" fmla="*/ 6 w 10"/>
                    <a:gd name="T1" fmla="*/ 62 h 62"/>
                    <a:gd name="T2" fmla="*/ 10 w 10"/>
                    <a:gd name="T3" fmla="*/ 58 h 62"/>
                    <a:gd name="T4" fmla="*/ 10 w 10"/>
                    <a:gd name="T5" fmla="*/ 0 h 62"/>
                    <a:gd name="T6" fmla="*/ 0 w 10"/>
                    <a:gd name="T7" fmla="*/ 0 h 62"/>
                    <a:gd name="T8" fmla="*/ 0 w 10"/>
                    <a:gd name="T9" fmla="*/ 58 h 62"/>
                    <a:gd name="T10" fmla="*/ 6 w 10"/>
                    <a:gd name="T11" fmla="*/ 62 h 62"/>
                    <a:gd name="T12" fmla="*/ 6 w 10"/>
                    <a:gd name="T13" fmla="*/ 62 h 62"/>
                    <a:gd name="T14" fmla="*/ 10 w 10"/>
                    <a:gd name="T15" fmla="*/ 62 h 62"/>
                    <a:gd name="T16" fmla="*/ 10 w 10"/>
                    <a:gd name="T17" fmla="*/ 58 h 62"/>
                    <a:gd name="T18" fmla="*/ 6 w 10"/>
                    <a:gd name="T19" fmla="*/ 62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62"/>
                    <a:gd name="T32" fmla="*/ 10 w 10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62">
                      <a:moveTo>
                        <a:pt x="6" y="62"/>
                      </a:moveTo>
                      <a:lnTo>
                        <a:pt x="10" y="58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6" y="62"/>
                      </a:lnTo>
                      <a:lnTo>
                        <a:pt x="10" y="62"/>
                      </a:lnTo>
                      <a:lnTo>
                        <a:pt x="10" y="58"/>
                      </a:lnTo>
                      <a:lnTo>
                        <a:pt x="6" y="6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7" name="Freeform 118"/>
                <p:cNvSpPr>
                  <a:spLocks/>
                </p:cNvSpPr>
                <p:nvPr/>
              </p:nvSpPr>
              <p:spPr bwMode="auto">
                <a:xfrm>
                  <a:off x="4779" y="1362"/>
                  <a:ext cx="64" cy="11"/>
                </a:xfrm>
                <a:custGeom>
                  <a:avLst/>
                  <a:gdLst>
                    <a:gd name="T0" fmla="*/ 0 w 64"/>
                    <a:gd name="T1" fmla="*/ 9 h 11"/>
                    <a:gd name="T2" fmla="*/ 4 w 64"/>
                    <a:gd name="T3" fmla="*/ 11 h 11"/>
                    <a:gd name="T4" fmla="*/ 64 w 64"/>
                    <a:gd name="T5" fmla="*/ 11 h 11"/>
                    <a:gd name="T6" fmla="*/ 64 w 64"/>
                    <a:gd name="T7" fmla="*/ 0 h 11"/>
                    <a:gd name="T8" fmla="*/ 4 w 64"/>
                    <a:gd name="T9" fmla="*/ 0 h 11"/>
                    <a:gd name="T10" fmla="*/ 0 w 64"/>
                    <a:gd name="T11" fmla="*/ 9 h 11"/>
                    <a:gd name="T12" fmla="*/ 0 w 64"/>
                    <a:gd name="T13" fmla="*/ 9 h 11"/>
                    <a:gd name="T14" fmla="*/ 2 w 64"/>
                    <a:gd name="T15" fmla="*/ 11 h 11"/>
                    <a:gd name="T16" fmla="*/ 4 w 64"/>
                    <a:gd name="T17" fmla="*/ 11 h 11"/>
                    <a:gd name="T18" fmla="*/ 0 w 64"/>
                    <a:gd name="T19" fmla="*/ 9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11"/>
                    <a:gd name="T32" fmla="*/ 64 w 64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11">
                      <a:moveTo>
                        <a:pt x="0" y="9"/>
                      </a:moveTo>
                      <a:lnTo>
                        <a:pt x="4" y="11"/>
                      </a:lnTo>
                      <a:lnTo>
                        <a:pt x="64" y="11"/>
                      </a:lnTo>
                      <a:lnTo>
                        <a:pt x="64" y="0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8" name="Freeform 119"/>
                <p:cNvSpPr>
                  <a:spLocks/>
                </p:cNvSpPr>
                <p:nvPr/>
              </p:nvSpPr>
              <p:spPr bwMode="auto">
                <a:xfrm>
                  <a:off x="4768" y="1309"/>
                  <a:ext cx="17" cy="62"/>
                </a:xfrm>
                <a:custGeom>
                  <a:avLst/>
                  <a:gdLst>
                    <a:gd name="T0" fmla="*/ 15 w 17"/>
                    <a:gd name="T1" fmla="*/ 0 h 62"/>
                    <a:gd name="T2" fmla="*/ 11 w 17"/>
                    <a:gd name="T3" fmla="*/ 2 h 62"/>
                    <a:gd name="T4" fmla="*/ 7 w 17"/>
                    <a:gd name="T5" fmla="*/ 8 h 62"/>
                    <a:gd name="T6" fmla="*/ 3 w 17"/>
                    <a:gd name="T7" fmla="*/ 15 h 62"/>
                    <a:gd name="T8" fmla="*/ 0 w 17"/>
                    <a:gd name="T9" fmla="*/ 23 h 62"/>
                    <a:gd name="T10" fmla="*/ 0 w 17"/>
                    <a:gd name="T11" fmla="*/ 32 h 62"/>
                    <a:gd name="T12" fmla="*/ 0 w 17"/>
                    <a:gd name="T13" fmla="*/ 40 h 62"/>
                    <a:gd name="T14" fmla="*/ 3 w 17"/>
                    <a:gd name="T15" fmla="*/ 47 h 62"/>
                    <a:gd name="T16" fmla="*/ 7 w 17"/>
                    <a:gd name="T17" fmla="*/ 55 h 62"/>
                    <a:gd name="T18" fmla="*/ 11 w 17"/>
                    <a:gd name="T19" fmla="*/ 62 h 62"/>
                    <a:gd name="T20" fmla="*/ 17 w 17"/>
                    <a:gd name="T21" fmla="*/ 55 h 62"/>
                    <a:gd name="T22" fmla="*/ 15 w 17"/>
                    <a:gd name="T23" fmla="*/ 51 h 62"/>
                    <a:gd name="T24" fmla="*/ 11 w 17"/>
                    <a:gd name="T25" fmla="*/ 45 h 62"/>
                    <a:gd name="T26" fmla="*/ 9 w 17"/>
                    <a:gd name="T27" fmla="*/ 38 h 62"/>
                    <a:gd name="T28" fmla="*/ 9 w 17"/>
                    <a:gd name="T29" fmla="*/ 32 h 62"/>
                    <a:gd name="T30" fmla="*/ 9 w 17"/>
                    <a:gd name="T31" fmla="*/ 26 h 62"/>
                    <a:gd name="T32" fmla="*/ 11 w 17"/>
                    <a:gd name="T33" fmla="*/ 19 h 62"/>
                    <a:gd name="T34" fmla="*/ 13 w 17"/>
                    <a:gd name="T35" fmla="*/ 13 h 62"/>
                    <a:gd name="T36" fmla="*/ 17 w 17"/>
                    <a:gd name="T37" fmla="*/ 6 h 62"/>
                    <a:gd name="T38" fmla="*/ 15 w 17"/>
                    <a:gd name="T39" fmla="*/ 8 h 62"/>
                    <a:gd name="T40" fmla="*/ 15 w 17"/>
                    <a:gd name="T41" fmla="*/ 0 h 62"/>
                    <a:gd name="T42" fmla="*/ 13 w 17"/>
                    <a:gd name="T43" fmla="*/ 0 h 62"/>
                    <a:gd name="T44" fmla="*/ 11 w 17"/>
                    <a:gd name="T45" fmla="*/ 2 h 62"/>
                    <a:gd name="T46" fmla="*/ 15 w 17"/>
                    <a:gd name="T47" fmla="*/ 0 h 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62"/>
                    <a:gd name="T74" fmla="*/ 17 w 17"/>
                    <a:gd name="T75" fmla="*/ 62 h 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62">
                      <a:moveTo>
                        <a:pt x="15" y="0"/>
                      </a:moveTo>
                      <a:lnTo>
                        <a:pt x="11" y="2"/>
                      </a:lnTo>
                      <a:lnTo>
                        <a:pt x="7" y="8"/>
                      </a:lnTo>
                      <a:lnTo>
                        <a:pt x="3" y="15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3" y="47"/>
                      </a:lnTo>
                      <a:lnTo>
                        <a:pt x="7" y="55"/>
                      </a:lnTo>
                      <a:lnTo>
                        <a:pt x="11" y="62"/>
                      </a:lnTo>
                      <a:lnTo>
                        <a:pt x="17" y="55"/>
                      </a:lnTo>
                      <a:lnTo>
                        <a:pt x="15" y="51"/>
                      </a:lnTo>
                      <a:lnTo>
                        <a:pt x="11" y="45"/>
                      </a:lnTo>
                      <a:lnTo>
                        <a:pt x="9" y="38"/>
                      </a:lnTo>
                      <a:lnTo>
                        <a:pt x="9" y="32"/>
                      </a:lnTo>
                      <a:lnTo>
                        <a:pt x="9" y="26"/>
                      </a:lnTo>
                      <a:lnTo>
                        <a:pt x="11" y="19"/>
                      </a:lnTo>
                      <a:lnTo>
                        <a:pt x="13" y="13"/>
                      </a:lnTo>
                      <a:lnTo>
                        <a:pt x="17" y="6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67" y="2080"/>
                  <a:ext cx="297" cy="30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0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67" y="2080"/>
                  <a:ext cx="297" cy="30"/>
                </a:xfrm>
                <a:prstGeom prst="rect">
                  <a:avLst/>
                </a:prstGeom>
                <a:noFill/>
                <a:ln w="3175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1" name="Rectangle 122"/>
                <p:cNvSpPr>
                  <a:spLocks noChangeArrowheads="1"/>
                </p:cNvSpPr>
                <p:nvPr/>
              </p:nvSpPr>
              <p:spPr bwMode="auto">
                <a:xfrm>
                  <a:off x="3169" y="2289"/>
                  <a:ext cx="297" cy="32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2" name="Rectangle 123"/>
                <p:cNvSpPr>
                  <a:spLocks noChangeArrowheads="1"/>
                </p:cNvSpPr>
                <p:nvPr/>
              </p:nvSpPr>
              <p:spPr bwMode="auto">
                <a:xfrm>
                  <a:off x="3169" y="2289"/>
                  <a:ext cx="297" cy="32"/>
                </a:xfrm>
                <a:prstGeom prst="rect">
                  <a:avLst/>
                </a:prstGeom>
                <a:noFill/>
                <a:ln w="3175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3" name="Line 124"/>
                <p:cNvSpPr>
                  <a:spLocks noChangeShapeType="1"/>
                </p:cNvSpPr>
                <p:nvPr/>
              </p:nvSpPr>
              <p:spPr bwMode="auto">
                <a:xfrm>
                  <a:off x="3165" y="2048"/>
                  <a:ext cx="4" cy="30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25"/>
                <p:cNvSpPr>
                  <a:spLocks noChangeShapeType="1"/>
                </p:cNvSpPr>
                <p:nvPr/>
              </p:nvSpPr>
              <p:spPr bwMode="auto">
                <a:xfrm>
                  <a:off x="3466" y="2048"/>
                  <a:ext cx="2" cy="30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26"/>
                <p:cNvSpPr>
                  <a:spLocks/>
                </p:cNvSpPr>
                <p:nvPr/>
              </p:nvSpPr>
              <p:spPr bwMode="auto">
                <a:xfrm>
                  <a:off x="2988" y="2532"/>
                  <a:ext cx="2617" cy="26"/>
                </a:xfrm>
                <a:custGeom>
                  <a:avLst/>
                  <a:gdLst>
                    <a:gd name="T0" fmla="*/ 2617 w 2617"/>
                    <a:gd name="T1" fmla="*/ 9 h 26"/>
                    <a:gd name="T2" fmla="*/ 0 w 2617"/>
                    <a:gd name="T3" fmla="*/ 0 h 26"/>
                    <a:gd name="T4" fmla="*/ 0 w 2617"/>
                    <a:gd name="T5" fmla="*/ 20 h 26"/>
                    <a:gd name="T6" fmla="*/ 2617 w 2617"/>
                    <a:gd name="T7" fmla="*/ 26 h 26"/>
                    <a:gd name="T8" fmla="*/ 2617 w 2617"/>
                    <a:gd name="T9" fmla="*/ 9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7"/>
                    <a:gd name="T16" fmla="*/ 0 h 26"/>
                    <a:gd name="T17" fmla="*/ 2617 w 2617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7" h="26">
                      <a:moveTo>
                        <a:pt x="2617" y="9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617" y="26"/>
                      </a:lnTo>
                      <a:lnTo>
                        <a:pt x="2617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6" name="Rectangle 127"/>
                <p:cNvSpPr>
                  <a:spLocks noChangeArrowheads="1"/>
                </p:cNvSpPr>
                <p:nvPr/>
              </p:nvSpPr>
              <p:spPr bwMode="auto">
                <a:xfrm>
                  <a:off x="4905" y="1777"/>
                  <a:ext cx="4" cy="239"/>
                </a:xfrm>
                <a:prstGeom prst="rect">
                  <a:avLst/>
                </a:prstGeom>
                <a:solidFill>
                  <a:srgbClr val="231E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7" name="Rectangle 128"/>
                <p:cNvSpPr>
                  <a:spLocks noChangeArrowheads="1"/>
                </p:cNvSpPr>
                <p:nvPr/>
              </p:nvSpPr>
              <p:spPr bwMode="auto">
                <a:xfrm>
                  <a:off x="4907" y="1777"/>
                  <a:ext cx="4" cy="239"/>
                </a:xfrm>
                <a:prstGeom prst="rect">
                  <a:avLst/>
                </a:prstGeom>
                <a:solidFill>
                  <a:srgbClr val="27232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8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11" y="1777"/>
                  <a:ext cx="5" cy="239"/>
                </a:xfrm>
                <a:prstGeom prst="rect">
                  <a:avLst/>
                </a:prstGeom>
                <a:solidFill>
                  <a:srgbClr val="2C27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9" name="Rectangle 130"/>
                <p:cNvSpPr>
                  <a:spLocks noChangeArrowheads="1"/>
                </p:cNvSpPr>
                <p:nvPr/>
              </p:nvSpPr>
              <p:spPr bwMode="auto">
                <a:xfrm>
                  <a:off x="4914" y="1777"/>
                  <a:ext cx="4" cy="239"/>
                </a:xfrm>
                <a:prstGeom prst="rect">
                  <a:avLst/>
                </a:prstGeom>
                <a:solidFill>
                  <a:srgbClr val="2E2A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0" name="Rectangle 131"/>
                <p:cNvSpPr>
                  <a:spLocks noChangeArrowheads="1"/>
                </p:cNvSpPr>
                <p:nvPr/>
              </p:nvSpPr>
              <p:spPr bwMode="auto">
                <a:xfrm>
                  <a:off x="4916" y="1777"/>
                  <a:ext cx="4" cy="239"/>
                </a:xfrm>
                <a:prstGeom prst="rect">
                  <a:avLst/>
                </a:prstGeom>
                <a:solidFill>
                  <a:srgbClr val="302C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1" name="Rectangle 132"/>
                <p:cNvSpPr>
                  <a:spLocks noChangeArrowheads="1"/>
                </p:cNvSpPr>
                <p:nvPr/>
              </p:nvSpPr>
              <p:spPr bwMode="auto">
                <a:xfrm>
                  <a:off x="4920" y="1777"/>
                  <a:ext cx="4" cy="239"/>
                </a:xfrm>
                <a:prstGeom prst="rect">
                  <a:avLst/>
                </a:prstGeom>
                <a:solidFill>
                  <a:srgbClr val="3330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2" name="Rectangle 133"/>
                <p:cNvSpPr>
                  <a:spLocks noChangeArrowheads="1"/>
                </p:cNvSpPr>
                <p:nvPr/>
              </p:nvSpPr>
              <p:spPr bwMode="auto">
                <a:xfrm>
                  <a:off x="4922" y="1777"/>
                  <a:ext cx="4" cy="239"/>
                </a:xfrm>
                <a:prstGeom prst="rect">
                  <a:avLst/>
                </a:prstGeom>
                <a:solidFill>
                  <a:srgbClr val="3632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3" name="Rectangle 134"/>
                <p:cNvSpPr>
                  <a:spLocks noChangeArrowheads="1"/>
                </p:cNvSpPr>
                <p:nvPr/>
              </p:nvSpPr>
              <p:spPr bwMode="auto">
                <a:xfrm>
                  <a:off x="4924" y="1777"/>
                  <a:ext cx="5" cy="239"/>
                </a:xfrm>
                <a:prstGeom prst="rect">
                  <a:avLst/>
                </a:prstGeom>
                <a:solidFill>
                  <a:srgbClr val="3734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4" name="Rectangle 135"/>
                <p:cNvSpPr>
                  <a:spLocks noChangeArrowheads="1"/>
                </p:cNvSpPr>
                <p:nvPr/>
              </p:nvSpPr>
              <p:spPr bwMode="auto">
                <a:xfrm>
                  <a:off x="4929" y="1777"/>
                  <a:ext cx="4" cy="239"/>
                </a:xfrm>
                <a:prstGeom prst="rect">
                  <a:avLst/>
                </a:prstGeom>
                <a:solidFill>
                  <a:srgbClr val="3B37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5" name="Rectangle 136"/>
                <p:cNvSpPr>
                  <a:spLocks noChangeArrowheads="1"/>
                </p:cNvSpPr>
                <p:nvPr/>
              </p:nvSpPr>
              <p:spPr bwMode="auto">
                <a:xfrm>
                  <a:off x="4931" y="1777"/>
                  <a:ext cx="4" cy="239"/>
                </a:xfrm>
                <a:prstGeom prst="rect">
                  <a:avLst/>
                </a:prstGeom>
                <a:solidFill>
                  <a:srgbClr val="3D3A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6" name="Rectangle 137"/>
                <p:cNvSpPr>
                  <a:spLocks noChangeArrowheads="1"/>
                </p:cNvSpPr>
                <p:nvPr/>
              </p:nvSpPr>
              <p:spPr bwMode="auto">
                <a:xfrm>
                  <a:off x="4937" y="1777"/>
                  <a:ext cx="4" cy="239"/>
                </a:xfrm>
                <a:prstGeom prst="rect">
                  <a:avLst/>
                </a:prstGeom>
                <a:solidFill>
                  <a:srgbClr val="42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7" name="Rectangle 138"/>
                <p:cNvSpPr>
                  <a:spLocks noChangeArrowheads="1"/>
                </p:cNvSpPr>
                <p:nvPr/>
              </p:nvSpPr>
              <p:spPr bwMode="auto">
                <a:xfrm>
                  <a:off x="4939" y="1777"/>
                  <a:ext cx="4" cy="239"/>
                </a:xfrm>
                <a:prstGeom prst="rect">
                  <a:avLst/>
                </a:prstGeom>
                <a:solidFill>
                  <a:srgbClr val="4340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8" name="Rectangle 139"/>
                <p:cNvSpPr>
                  <a:spLocks noChangeArrowheads="1"/>
                </p:cNvSpPr>
                <p:nvPr/>
              </p:nvSpPr>
              <p:spPr bwMode="auto">
                <a:xfrm>
                  <a:off x="4943" y="1777"/>
                  <a:ext cx="5" cy="239"/>
                </a:xfrm>
                <a:prstGeom prst="rect">
                  <a:avLst/>
                </a:prstGeom>
                <a:solidFill>
                  <a:srgbClr val="4744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9" name="Rectangle 140"/>
                <p:cNvSpPr>
                  <a:spLocks noChangeArrowheads="1"/>
                </p:cNvSpPr>
                <p:nvPr/>
              </p:nvSpPr>
              <p:spPr bwMode="auto">
                <a:xfrm>
                  <a:off x="4946" y="1777"/>
                  <a:ext cx="4" cy="239"/>
                </a:xfrm>
                <a:prstGeom prst="rect">
                  <a:avLst/>
                </a:prstGeom>
                <a:solidFill>
                  <a:srgbClr val="4A47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0" name="Rectangle 141"/>
                <p:cNvSpPr>
                  <a:spLocks noChangeArrowheads="1"/>
                </p:cNvSpPr>
                <p:nvPr/>
              </p:nvSpPr>
              <p:spPr bwMode="auto">
                <a:xfrm>
                  <a:off x="4948" y="1777"/>
                  <a:ext cx="4" cy="239"/>
                </a:xfrm>
                <a:prstGeom prst="rect">
                  <a:avLst/>
                </a:prstGeom>
                <a:solidFill>
                  <a:srgbClr val="4B484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1" name="Rectangle 142"/>
                <p:cNvSpPr>
                  <a:spLocks noChangeArrowheads="1"/>
                </p:cNvSpPr>
                <p:nvPr/>
              </p:nvSpPr>
              <p:spPr bwMode="auto">
                <a:xfrm>
                  <a:off x="4952" y="1777"/>
                  <a:ext cx="4" cy="239"/>
                </a:xfrm>
                <a:prstGeom prst="rect">
                  <a:avLst/>
                </a:prstGeom>
                <a:solidFill>
                  <a:srgbClr val="4F4C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2" name="Rectangle 143"/>
                <p:cNvSpPr>
                  <a:spLocks noChangeArrowheads="1"/>
                </p:cNvSpPr>
                <p:nvPr/>
              </p:nvSpPr>
              <p:spPr bwMode="auto">
                <a:xfrm>
                  <a:off x="4954" y="1777"/>
                  <a:ext cx="4" cy="239"/>
                </a:xfrm>
                <a:prstGeom prst="rect">
                  <a:avLst/>
                </a:prstGeom>
                <a:solidFill>
                  <a:srgbClr val="514E4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3" name="Rectangle 144"/>
                <p:cNvSpPr>
                  <a:spLocks noChangeArrowheads="1"/>
                </p:cNvSpPr>
                <p:nvPr/>
              </p:nvSpPr>
              <p:spPr bwMode="auto">
                <a:xfrm>
                  <a:off x="4956" y="1777"/>
                  <a:ext cx="5" cy="239"/>
                </a:xfrm>
                <a:prstGeom prst="rect">
                  <a:avLst/>
                </a:prstGeom>
                <a:solidFill>
                  <a:srgbClr val="5350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4" name="Rectangle 145"/>
                <p:cNvSpPr>
                  <a:spLocks noChangeArrowheads="1"/>
                </p:cNvSpPr>
                <p:nvPr/>
              </p:nvSpPr>
              <p:spPr bwMode="auto">
                <a:xfrm>
                  <a:off x="4961" y="1777"/>
                  <a:ext cx="4" cy="239"/>
                </a:xfrm>
                <a:prstGeom prst="rect">
                  <a:avLst/>
                </a:prstGeom>
                <a:solidFill>
                  <a:srgbClr val="5653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5" name="Rectangle 146"/>
                <p:cNvSpPr>
                  <a:spLocks noChangeArrowheads="1"/>
                </p:cNvSpPr>
                <p:nvPr/>
              </p:nvSpPr>
              <p:spPr bwMode="auto">
                <a:xfrm>
                  <a:off x="4963" y="1777"/>
                  <a:ext cx="4" cy="239"/>
                </a:xfrm>
                <a:prstGeom prst="rect">
                  <a:avLst/>
                </a:prstGeom>
                <a:solidFill>
                  <a:srgbClr val="575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6" name="Rectangle 147"/>
                <p:cNvSpPr>
                  <a:spLocks noChangeArrowheads="1"/>
                </p:cNvSpPr>
                <p:nvPr/>
              </p:nvSpPr>
              <p:spPr bwMode="auto">
                <a:xfrm>
                  <a:off x="4969" y="1777"/>
                  <a:ext cx="4" cy="239"/>
                </a:xfrm>
                <a:prstGeom prst="rect">
                  <a:avLst/>
                </a:prstGeom>
                <a:solidFill>
                  <a:srgbClr val="5B59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7" name="Rectangle 148"/>
                <p:cNvSpPr>
                  <a:spLocks noChangeArrowheads="1"/>
                </p:cNvSpPr>
                <p:nvPr/>
              </p:nvSpPr>
              <p:spPr bwMode="auto">
                <a:xfrm>
                  <a:off x="4971" y="1777"/>
                  <a:ext cx="4" cy="239"/>
                </a:xfrm>
                <a:prstGeom prst="rect">
                  <a:avLst/>
                </a:prstGeom>
                <a:solidFill>
                  <a:srgbClr val="5D5A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8" name="Rectangle 149"/>
                <p:cNvSpPr>
                  <a:spLocks noChangeArrowheads="1"/>
                </p:cNvSpPr>
                <p:nvPr/>
              </p:nvSpPr>
              <p:spPr bwMode="auto">
                <a:xfrm>
                  <a:off x="4975" y="1777"/>
                  <a:ext cx="5" cy="239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978" y="1777"/>
                  <a:ext cx="4" cy="239"/>
                </a:xfrm>
                <a:prstGeom prst="rect">
                  <a:avLst/>
                </a:prstGeom>
                <a:solidFill>
                  <a:srgbClr val="625F5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0" name="Rectangle 151"/>
                <p:cNvSpPr>
                  <a:spLocks noChangeArrowheads="1"/>
                </p:cNvSpPr>
                <p:nvPr/>
              </p:nvSpPr>
              <p:spPr bwMode="auto">
                <a:xfrm>
                  <a:off x="4980" y="1777"/>
                  <a:ext cx="4" cy="239"/>
                </a:xfrm>
                <a:prstGeom prst="rect">
                  <a:avLst/>
                </a:prstGeom>
                <a:solidFill>
                  <a:srgbClr val="6361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1" name="Rectangle 152"/>
                <p:cNvSpPr>
                  <a:spLocks noChangeArrowheads="1"/>
                </p:cNvSpPr>
                <p:nvPr/>
              </p:nvSpPr>
              <p:spPr bwMode="auto">
                <a:xfrm>
                  <a:off x="4984" y="1777"/>
                  <a:ext cx="4" cy="239"/>
                </a:xfrm>
                <a:prstGeom prst="rect">
                  <a:avLst/>
                </a:prstGeom>
                <a:solidFill>
                  <a:srgbClr val="6765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2" name="Rectangle 153"/>
                <p:cNvSpPr>
                  <a:spLocks noChangeArrowheads="1"/>
                </p:cNvSpPr>
                <p:nvPr/>
              </p:nvSpPr>
              <p:spPr bwMode="auto">
                <a:xfrm>
                  <a:off x="4986" y="1777"/>
                  <a:ext cx="4" cy="239"/>
                </a:xfrm>
                <a:prstGeom prst="rect">
                  <a:avLst/>
                </a:prstGeom>
                <a:solidFill>
                  <a:srgbClr val="696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3" name="Rectangle 154"/>
                <p:cNvSpPr>
                  <a:spLocks noChangeArrowheads="1"/>
                </p:cNvSpPr>
                <p:nvPr/>
              </p:nvSpPr>
              <p:spPr bwMode="auto">
                <a:xfrm>
                  <a:off x="4988" y="1777"/>
                  <a:ext cx="5" cy="239"/>
                </a:xfrm>
                <a:prstGeom prst="rect">
                  <a:avLst/>
                </a:prstGeom>
                <a:solidFill>
                  <a:srgbClr val="6A68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4" name="Rectangle 155"/>
                <p:cNvSpPr>
                  <a:spLocks noChangeArrowheads="1"/>
                </p:cNvSpPr>
                <p:nvPr/>
              </p:nvSpPr>
              <p:spPr bwMode="auto">
                <a:xfrm>
                  <a:off x="4993" y="1777"/>
                  <a:ext cx="4" cy="239"/>
                </a:xfrm>
                <a:prstGeom prst="rect">
                  <a:avLst/>
                </a:prstGeom>
                <a:solidFill>
                  <a:srgbClr val="6D6B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5" name="Rectangle 156"/>
                <p:cNvSpPr>
                  <a:spLocks noChangeArrowheads="1"/>
                </p:cNvSpPr>
                <p:nvPr/>
              </p:nvSpPr>
              <p:spPr bwMode="auto">
                <a:xfrm>
                  <a:off x="4995" y="1777"/>
                  <a:ext cx="4" cy="239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6" name="Rectangle 157"/>
                <p:cNvSpPr>
                  <a:spLocks noChangeArrowheads="1"/>
                </p:cNvSpPr>
                <p:nvPr/>
              </p:nvSpPr>
              <p:spPr bwMode="auto">
                <a:xfrm>
                  <a:off x="5001" y="1777"/>
                  <a:ext cx="4" cy="239"/>
                </a:xfrm>
                <a:prstGeom prst="rect">
                  <a:avLst/>
                </a:prstGeom>
                <a:solidFill>
                  <a:srgbClr val="7371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7" name="Rectangle 158"/>
                <p:cNvSpPr>
                  <a:spLocks noChangeArrowheads="1"/>
                </p:cNvSpPr>
                <p:nvPr/>
              </p:nvSpPr>
              <p:spPr bwMode="auto">
                <a:xfrm>
                  <a:off x="5003" y="1777"/>
                  <a:ext cx="5" cy="239"/>
                </a:xfrm>
                <a:prstGeom prst="rect">
                  <a:avLst/>
                </a:prstGeom>
                <a:solidFill>
                  <a:srgbClr val="74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8" name="Rectangle 159"/>
                <p:cNvSpPr>
                  <a:spLocks noChangeArrowheads="1"/>
                </p:cNvSpPr>
                <p:nvPr/>
              </p:nvSpPr>
              <p:spPr bwMode="auto">
                <a:xfrm>
                  <a:off x="5008" y="1777"/>
                  <a:ext cx="4" cy="239"/>
                </a:xfrm>
                <a:prstGeom prst="rect">
                  <a:avLst/>
                </a:prstGeom>
                <a:solidFill>
                  <a:srgbClr val="7675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79" name="Rectangle 160"/>
                <p:cNvSpPr>
                  <a:spLocks noChangeArrowheads="1"/>
                </p:cNvSpPr>
                <p:nvPr/>
              </p:nvSpPr>
              <p:spPr bwMode="auto">
                <a:xfrm>
                  <a:off x="5010" y="1777"/>
                  <a:ext cx="4" cy="239"/>
                </a:xfrm>
                <a:prstGeom prst="rect">
                  <a:avLst/>
                </a:prstGeom>
                <a:solidFill>
                  <a:srgbClr val="7876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0" name="Rectangle 161"/>
                <p:cNvSpPr>
                  <a:spLocks noChangeArrowheads="1"/>
                </p:cNvSpPr>
                <p:nvPr/>
              </p:nvSpPr>
              <p:spPr bwMode="auto">
                <a:xfrm>
                  <a:off x="5012" y="1777"/>
                  <a:ext cx="4" cy="239"/>
                </a:xfrm>
                <a:prstGeom prst="rect">
                  <a:avLst/>
                </a:prstGeom>
                <a:solidFill>
                  <a:srgbClr val="7A79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1" name="Rectangle 162"/>
                <p:cNvSpPr>
                  <a:spLocks noChangeArrowheads="1"/>
                </p:cNvSpPr>
                <p:nvPr/>
              </p:nvSpPr>
              <p:spPr bwMode="auto">
                <a:xfrm>
                  <a:off x="5016" y="1777"/>
                  <a:ext cx="4" cy="239"/>
                </a:xfrm>
                <a:prstGeom prst="rect">
                  <a:avLst/>
                </a:prstGeom>
                <a:solidFill>
                  <a:srgbClr val="7E7D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2" name="Rectangle 163"/>
                <p:cNvSpPr>
                  <a:spLocks noChangeArrowheads="1"/>
                </p:cNvSpPr>
                <p:nvPr/>
              </p:nvSpPr>
              <p:spPr bwMode="auto">
                <a:xfrm>
                  <a:off x="5018" y="1777"/>
                  <a:ext cx="4" cy="239"/>
                </a:xfrm>
                <a:prstGeom prst="rect">
                  <a:avLst/>
                </a:prstGeom>
                <a:solidFill>
                  <a:srgbClr val="7F7D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3" name="Rectangle 164"/>
                <p:cNvSpPr>
                  <a:spLocks noChangeArrowheads="1"/>
                </p:cNvSpPr>
                <p:nvPr/>
              </p:nvSpPr>
              <p:spPr bwMode="auto">
                <a:xfrm>
                  <a:off x="5020" y="1777"/>
                  <a:ext cx="5" cy="239"/>
                </a:xfrm>
                <a:prstGeom prst="rect">
                  <a:avLst/>
                </a:prstGeom>
                <a:solidFill>
                  <a:srgbClr val="8180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4" name="Rectangle 165"/>
                <p:cNvSpPr>
                  <a:spLocks noChangeArrowheads="1"/>
                </p:cNvSpPr>
                <p:nvPr/>
              </p:nvSpPr>
              <p:spPr bwMode="auto">
                <a:xfrm>
                  <a:off x="5025" y="1777"/>
                  <a:ext cx="4" cy="239"/>
                </a:xfrm>
                <a:prstGeom prst="rect">
                  <a:avLst/>
                </a:prstGeom>
                <a:solidFill>
                  <a:srgbClr val="8382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5" name="Rectangle 166"/>
                <p:cNvSpPr>
                  <a:spLocks noChangeArrowheads="1"/>
                </p:cNvSpPr>
                <p:nvPr/>
              </p:nvSpPr>
              <p:spPr bwMode="auto">
                <a:xfrm>
                  <a:off x="5027" y="1777"/>
                  <a:ext cx="4" cy="239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6" name="Rectangle 167"/>
                <p:cNvSpPr>
                  <a:spLocks noChangeArrowheads="1"/>
                </p:cNvSpPr>
                <p:nvPr/>
              </p:nvSpPr>
              <p:spPr bwMode="auto">
                <a:xfrm>
                  <a:off x="5033" y="1777"/>
                  <a:ext cx="4" cy="239"/>
                </a:xfrm>
                <a:prstGeom prst="rect">
                  <a:avLst/>
                </a:prstGeom>
                <a:solidFill>
                  <a:srgbClr val="8A89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7" name="Rectangle 168"/>
                <p:cNvSpPr>
                  <a:spLocks noChangeArrowheads="1"/>
                </p:cNvSpPr>
                <p:nvPr/>
              </p:nvSpPr>
              <p:spPr bwMode="auto">
                <a:xfrm>
                  <a:off x="5035" y="1777"/>
                  <a:ext cx="5" cy="239"/>
                </a:xfrm>
                <a:prstGeom prst="rect">
                  <a:avLst/>
                </a:prstGeom>
                <a:solidFill>
                  <a:srgbClr val="8C8B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8" name="Rectangle 169"/>
                <p:cNvSpPr>
                  <a:spLocks noChangeArrowheads="1"/>
                </p:cNvSpPr>
                <p:nvPr/>
              </p:nvSpPr>
              <p:spPr bwMode="auto">
                <a:xfrm>
                  <a:off x="5040" y="1777"/>
                  <a:ext cx="4" cy="239"/>
                </a:xfrm>
                <a:prstGeom prst="rect">
                  <a:avLst/>
                </a:prstGeom>
                <a:solidFill>
                  <a:srgbClr val="8E8D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9" name="Rectangle 170"/>
                <p:cNvSpPr>
                  <a:spLocks noChangeArrowheads="1"/>
                </p:cNvSpPr>
                <p:nvPr/>
              </p:nvSpPr>
              <p:spPr bwMode="auto">
                <a:xfrm>
                  <a:off x="5042" y="1777"/>
                  <a:ext cx="4" cy="239"/>
                </a:xfrm>
                <a:prstGeom prst="rect">
                  <a:avLst/>
                </a:prstGeom>
                <a:solidFill>
                  <a:srgbClr val="908F8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0" name="Rectangle 171"/>
                <p:cNvSpPr>
                  <a:spLocks noChangeArrowheads="1"/>
                </p:cNvSpPr>
                <p:nvPr/>
              </p:nvSpPr>
              <p:spPr bwMode="auto">
                <a:xfrm>
                  <a:off x="5044" y="1777"/>
                  <a:ext cx="4" cy="239"/>
                </a:xfrm>
                <a:prstGeom prst="rect">
                  <a:avLst/>
                </a:prstGeom>
                <a:solidFill>
                  <a:srgbClr val="908F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1" name="Rectangle 172"/>
                <p:cNvSpPr>
                  <a:spLocks noChangeArrowheads="1"/>
                </p:cNvSpPr>
                <p:nvPr/>
              </p:nvSpPr>
              <p:spPr bwMode="auto">
                <a:xfrm>
                  <a:off x="5048" y="1777"/>
                  <a:ext cx="4" cy="239"/>
                </a:xfrm>
                <a:prstGeom prst="rect">
                  <a:avLst/>
                </a:prstGeom>
                <a:solidFill>
                  <a:srgbClr val="9594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2" name="Rectangle 173"/>
                <p:cNvSpPr>
                  <a:spLocks noChangeArrowheads="1"/>
                </p:cNvSpPr>
                <p:nvPr/>
              </p:nvSpPr>
              <p:spPr bwMode="auto">
                <a:xfrm>
                  <a:off x="5050" y="1777"/>
                  <a:ext cx="4" cy="239"/>
                </a:xfrm>
                <a:prstGeom prst="rect">
                  <a:avLst/>
                </a:prstGeom>
                <a:solidFill>
                  <a:srgbClr val="9796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3" name="Rectangle 174"/>
                <p:cNvSpPr>
                  <a:spLocks noChangeArrowheads="1"/>
                </p:cNvSpPr>
                <p:nvPr/>
              </p:nvSpPr>
              <p:spPr bwMode="auto">
                <a:xfrm>
                  <a:off x="5052" y="1777"/>
                  <a:ext cx="5" cy="239"/>
                </a:xfrm>
                <a:prstGeom prst="rect">
                  <a:avLst/>
                </a:prstGeom>
                <a:solidFill>
                  <a:srgbClr val="9998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4" name="Rectangle 175"/>
                <p:cNvSpPr>
                  <a:spLocks noChangeArrowheads="1"/>
                </p:cNvSpPr>
                <p:nvPr/>
              </p:nvSpPr>
              <p:spPr bwMode="auto">
                <a:xfrm>
                  <a:off x="5057" y="1777"/>
                  <a:ext cx="4" cy="239"/>
                </a:xfrm>
                <a:prstGeom prst="rect">
                  <a:avLst/>
                </a:prstGeom>
                <a:solidFill>
                  <a:srgbClr val="9C9B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5" name="Rectangle 176"/>
                <p:cNvSpPr>
                  <a:spLocks noChangeArrowheads="1"/>
                </p:cNvSpPr>
                <p:nvPr/>
              </p:nvSpPr>
              <p:spPr bwMode="auto">
                <a:xfrm>
                  <a:off x="5059" y="1777"/>
                  <a:ext cx="4" cy="239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6" name="Rectangle 177"/>
                <p:cNvSpPr>
                  <a:spLocks noChangeArrowheads="1"/>
                </p:cNvSpPr>
                <p:nvPr/>
              </p:nvSpPr>
              <p:spPr bwMode="auto">
                <a:xfrm>
                  <a:off x="5065" y="1777"/>
                  <a:ext cx="4" cy="239"/>
                </a:xfrm>
                <a:prstGeom prst="rect">
                  <a:avLst/>
                </a:prstGeom>
                <a:solidFill>
                  <a:srgbClr val="A4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7" name="Rectangle 178"/>
                <p:cNvSpPr>
                  <a:spLocks noChangeArrowheads="1"/>
                </p:cNvSpPr>
                <p:nvPr/>
              </p:nvSpPr>
              <p:spPr bwMode="auto">
                <a:xfrm>
                  <a:off x="5067" y="1777"/>
                  <a:ext cx="5" cy="239"/>
                </a:xfrm>
                <a:prstGeom prst="rect">
                  <a:avLst/>
                </a:prstGeom>
                <a:solidFill>
                  <a:srgbClr val="A5A4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8" name="Rectangle 179"/>
                <p:cNvSpPr>
                  <a:spLocks noChangeArrowheads="1"/>
                </p:cNvSpPr>
                <p:nvPr/>
              </p:nvSpPr>
              <p:spPr bwMode="auto">
                <a:xfrm>
                  <a:off x="5072" y="1777"/>
                  <a:ext cx="4" cy="239"/>
                </a:xfrm>
                <a:prstGeom prst="rect">
                  <a:avLst/>
                </a:prstGeom>
                <a:solidFill>
                  <a:srgbClr val="A8A8A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9" name="Rectangle 180"/>
                <p:cNvSpPr>
                  <a:spLocks noChangeArrowheads="1"/>
                </p:cNvSpPr>
                <p:nvPr/>
              </p:nvSpPr>
              <p:spPr bwMode="auto">
                <a:xfrm>
                  <a:off x="5074" y="1777"/>
                  <a:ext cx="4" cy="239"/>
                </a:xfrm>
                <a:prstGeom prst="rect">
                  <a:avLst/>
                </a:prstGeom>
                <a:solidFill>
                  <a:srgbClr val="A9A8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0" name="Rectangle 181"/>
                <p:cNvSpPr>
                  <a:spLocks noChangeArrowheads="1"/>
                </p:cNvSpPr>
                <p:nvPr/>
              </p:nvSpPr>
              <p:spPr bwMode="auto">
                <a:xfrm>
                  <a:off x="5076" y="1777"/>
                  <a:ext cx="4" cy="239"/>
                </a:xfrm>
                <a:prstGeom prst="rect">
                  <a:avLst/>
                </a:prstGeom>
                <a:solidFill>
                  <a:srgbClr val="ABAB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1" name="Rectangle 182"/>
                <p:cNvSpPr>
                  <a:spLocks noChangeArrowheads="1"/>
                </p:cNvSpPr>
                <p:nvPr/>
              </p:nvSpPr>
              <p:spPr bwMode="auto">
                <a:xfrm>
                  <a:off x="5080" y="1777"/>
                  <a:ext cx="4" cy="239"/>
                </a:xfrm>
                <a:prstGeom prst="rect">
                  <a:avLst/>
                </a:prstGeom>
                <a:solidFill>
                  <a:srgbClr val="B0AF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2" name="Rectangle 183"/>
                <p:cNvSpPr>
                  <a:spLocks noChangeArrowheads="1"/>
                </p:cNvSpPr>
                <p:nvPr/>
              </p:nvSpPr>
              <p:spPr bwMode="auto">
                <a:xfrm>
                  <a:off x="5082" y="1777"/>
                  <a:ext cx="5" cy="239"/>
                </a:xfrm>
                <a:prstGeom prst="rect">
                  <a:avLst/>
                </a:prstGeom>
                <a:solidFill>
                  <a:srgbClr val="B2B1B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3" name="Rectangle 184"/>
                <p:cNvSpPr>
                  <a:spLocks noChangeArrowheads="1"/>
                </p:cNvSpPr>
                <p:nvPr/>
              </p:nvSpPr>
              <p:spPr bwMode="auto">
                <a:xfrm>
                  <a:off x="5084" y="1777"/>
                  <a:ext cx="5" cy="239"/>
                </a:xfrm>
                <a:prstGeom prst="rect">
                  <a:avLst/>
                </a:prstGeom>
                <a:solidFill>
                  <a:srgbClr val="B3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4" name="Rectangle 185"/>
                <p:cNvSpPr>
                  <a:spLocks noChangeArrowheads="1"/>
                </p:cNvSpPr>
                <p:nvPr/>
              </p:nvSpPr>
              <p:spPr bwMode="auto">
                <a:xfrm>
                  <a:off x="5089" y="1777"/>
                  <a:ext cx="4" cy="239"/>
                </a:xfrm>
                <a:prstGeom prst="rect">
                  <a:avLst/>
                </a:prstGeom>
                <a:solidFill>
                  <a:srgbClr val="B8B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5" name="Rectangle 186"/>
                <p:cNvSpPr>
                  <a:spLocks noChangeArrowheads="1"/>
                </p:cNvSpPr>
                <p:nvPr/>
              </p:nvSpPr>
              <p:spPr bwMode="auto">
                <a:xfrm>
                  <a:off x="5091" y="1777"/>
                  <a:ext cx="4" cy="239"/>
                </a:xfrm>
                <a:prstGeom prst="rect">
                  <a:avLst/>
                </a:prstGeom>
                <a:solidFill>
                  <a:srgbClr val="BBB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6" name="Rectangle 187"/>
                <p:cNvSpPr>
                  <a:spLocks noChangeArrowheads="1"/>
                </p:cNvSpPr>
                <p:nvPr/>
              </p:nvSpPr>
              <p:spPr bwMode="auto">
                <a:xfrm>
                  <a:off x="5095" y="1777"/>
                  <a:ext cx="6" cy="239"/>
                </a:xfrm>
                <a:prstGeom prst="rect">
                  <a:avLst/>
                </a:prstGeom>
                <a:solidFill>
                  <a:srgbClr val="BFBF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099" y="1777"/>
                  <a:ext cx="5" cy="239"/>
                </a:xfrm>
                <a:prstGeom prst="rect">
                  <a:avLst/>
                </a:prstGeom>
                <a:solidFill>
                  <a:srgbClr val="C1C1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8" name="Rectangle 189"/>
                <p:cNvSpPr>
                  <a:spLocks noChangeArrowheads="1"/>
                </p:cNvSpPr>
                <p:nvPr/>
              </p:nvSpPr>
              <p:spPr bwMode="auto">
                <a:xfrm>
                  <a:off x="5104" y="1777"/>
                  <a:ext cx="4" cy="239"/>
                </a:xfrm>
                <a:prstGeom prst="rect">
                  <a:avLst/>
                </a:prstGeom>
                <a:solidFill>
                  <a:srgbClr val="C1C1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9" name="Rectangle 190"/>
                <p:cNvSpPr>
                  <a:spLocks noChangeArrowheads="1"/>
                </p:cNvSpPr>
                <p:nvPr/>
              </p:nvSpPr>
              <p:spPr bwMode="auto">
                <a:xfrm>
                  <a:off x="5106" y="1777"/>
                  <a:ext cx="4" cy="239"/>
                </a:xfrm>
                <a:prstGeom prst="rect">
                  <a:avLst/>
                </a:prstGeom>
                <a:solidFill>
                  <a:srgbClr val="C0C0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0" name="Rectangle 191"/>
                <p:cNvSpPr>
                  <a:spLocks noChangeArrowheads="1"/>
                </p:cNvSpPr>
                <p:nvPr/>
              </p:nvSpPr>
              <p:spPr bwMode="auto">
                <a:xfrm>
                  <a:off x="5108" y="1777"/>
                  <a:ext cx="4" cy="239"/>
                </a:xfrm>
                <a:prstGeom prst="rect">
                  <a:avLst/>
                </a:prstGeom>
                <a:solidFill>
                  <a:srgbClr val="BDB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1" name="Rectangle 192"/>
                <p:cNvSpPr>
                  <a:spLocks noChangeArrowheads="1"/>
                </p:cNvSpPr>
                <p:nvPr/>
              </p:nvSpPr>
              <p:spPr bwMode="auto">
                <a:xfrm>
                  <a:off x="5112" y="1777"/>
                  <a:ext cx="4" cy="239"/>
                </a:xfrm>
                <a:prstGeom prst="rect">
                  <a:avLst/>
                </a:prstGeom>
                <a:solidFill>
                  <a:srgbClr val="BAB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2" name="Rectangle 193"/>
                <p:cNvSpPr>
                  <a:spLocks noChangeArrowheads="1"/>
                </p:cNvSpPr>
                <p:nvPr/>
              </p:nvSpPr>
              <p:spPr bwMode="auto">
                <a:xfrm>
                  <a:off x="5114" y="1777"/>
                  <a:ext cx="5" cy="239"/>
                </a:xfrm>
                <a:prstGeom prst="rect">
                  <a:avLst/>
                </a:prstGeom>
                <a:solidFill>
                  <a:srgbClr val="B9B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3" name="Rectangle 194"/>
                <p:cNvSpPr>
                  <a:spLocks noChangeArrowheads="1"/>
                </p:cNvSpPr>
                <p:nvPr/>
              </p:nvSpPr>
              <p:spPr bwMode="auto">
                <a:xfrm>
                  <a:off x="5116" y="1777"/>
                  <a:ext cx="5" cy="239"/>
                </a:xfrm>
                <a:prstGeom prst="rect">
                  <a:avLst/>
                </a:prstGeom>
                <a:solidFill>
                  <a:srgbClr val="B7B7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4" name="Rectangle 195"/>
                <p:cNvSpPr>
                  <a:spLocks noChangeArrowheads="1"/>
                </p:cNvSpPr>
                <p:nvPr/>
              </p:nvSpPr>
              <p:spPr bwMode="auto">
                <a:xfrm>
                  <a:off x="5121" y="1777"/>
                  <a:ext cx="4" cy="239"/>
                </a:xfrm>
                <a:prstGeom prst="rect">
                  <a:avLst/>
                </a:prstGeom>
                <a:solidFill>
                  <a:srgbClr val="B4B4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" name="Rectangle 196"/>
                <p:cNvSpPr>
                  <a:spLocks noChangeArrowheads="1"/>
                </p:cNvSpPr>
                <p:nvPr/>
              </p:nvSpPr>
              <p:spPr bwMode="auto">
                <a:xfrm>
                  <a:off x="5123" y="1777"/>
                  <a:ext cx="4" cy="239"/>
                </a:xfrm>
                <a:prstGeom prst="rect">
                  <a:avLst/>
                </a:prstGeom>
                <a:solidFill>
                  <a:srgbClr val="B1B0B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6" name="Rectangle 197"/>
                <p:cNvSpPr>
                  <a:spLocks noChangeArrowheads="1"/>
                </p:cNvSpPr>
                <p:nvPr/>
              </p:nvSpPr>
              <p:spPr bwMode="auto">
                <a:xfrm>
                  <a:off x="5129" y="1777"/>
                  <a:ext cx="4" cy="239"/>
                </a:xfrm>
                <a:prstGeom prst="rect">
                  <a:avLst/>
                </a:prstGeom>
                <a:solidFill>
                  <a:srgbClr val="ACAB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7" name="Rectangle 198"/>
                <p:cNvSpPr>
                  <a:spLocks noChangeArrowheads="1"/>
                </p:cNvSpPr>
                <p:nvPr/>
              </p:nvSpPr>
              <p:spPr bwMode="auto">
                <a:xfrm>
                  <a:off x="5131" y="1777"/>
                  <a:ext cx="5" cy="239"/>
                </a:xfrm>
                <a:prstGeom prst="rect">
                  <a:avLst/>
                </a:prstGeom>
                <a:solidFill>
                  <a:srgbClr val="ABAB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" name="Rectangle 199"/>
                <p:cNvSpPr>
                  <a:spLocks noChangeArrowheads="1"/>
                </p:cNvSpPr>
                <p:nvPr/>
              </p:nvSpPr>
              <p:spPr bwMode="auto">
                <a:xfrm>
                  <a:off x="5136" y="1777"/>
                  <a:ext cx="4" cy="239"/>
                </a:xfrm>
                <a:prstGeom prst="rect">
                  <a:avLst/>
                </a:prstGeom>
                <a:solidFill>
                  <a:srgbClr val="A9A8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9" name="Rectangle 200"/>
                <p:cNvSpPr>
                  <a:spLocks noChangeArrowheads="1"/>
                </p:cNvSpPr>
                <p:nvPr/>
              </p:nvSpPr>
              <p:spPr bwMode="auto">
                <a:xfrm>
                  <a:off x="5138" y="1777"/>
                  <a:ext cx="4" cy="239"/>
                </a:xfrm>
                <a:prstGeom prst="rect">
                  <a:avLst/>
                </a:prstGeom>
                <a:solidFill>
                  <a:srgbClr val="A7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0" name="Rectangle 201"/>
                <p:cNvSpPr>
                  <a:spLocks noChangeArrowheads="1"/>
                </p:cNvSpPr>
                <p:nvPr/>
              </p:nvSpPr>
              <p:spPr bwMode="auto">
                <a:xfrm>
                  <a:off x="5140" y="1777"/>
                  <a:ext cx="4" cy="239"/>
                </a:xfrm>
                <a:prstGeom prst="rect">
                  <a:avLst/>
                </a:prstGeom>
                <a:solidFill>
                  <a:srgbClr val="A6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1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44" y="1777"/>
                  <a:ext cx="4" cy="239"/>
                </a:xfrm>
                <a:prstGeom prst="rect">
                  <a:avLst/>
                </a:prstGeom>
                <a:solidFill>
                  <a:srgbClr val="A3A2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2" name="Rectangle 203"/>
                <p:cNvSpPr>
                  <a:spLocks noChangeArrowheads="1"/>
                </p:cNvSpPr>
                <p:nvPr/>
              </p:nvSpPr>
              <p:spPr bwMode="auto">
                <a:xfrm>
                  <a:off x="5146" y="1777"/>
                  <a:ext cx="5" cy="239"/>
                </a:xfrm>
                <a:prstGeom prst="rect">
                  <a:avLst/>
                </a:prstGeom>
                <a:solidFill>
                  <a:srgbClr val="A2A2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3" name="Rectangle 204"/>
                <p:cNvSpPr>
                  <a:spLocks noChangeArrowheads="1"/>
                </p:cNvSpPr>
                <p:nvPr/>
              </p:nvSpPr>
              <p:spPr bwMode="auto">
                <a:xfrm>
                  <a:off x="5148" y="1777"/>
                  <a:ext cx="5" cy="239"/>
                </a:xfrm>
                <a:prstGeom prst="rect">
                  <a:avLst/>
                </a:prstGeom>
                <a:solidFill>
                  <a:srgbClr val="A1A0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4" name="Rectangle 205"/>
                <p:cNvSpPr>
                  <a:spLocks noChangeArrowheads="1"/>
                </p:cNvSpPr>
                <p:nvPr/>
              </p:nvSpPr>
              <p:spPr bwMode="auto">
                <a:xfrm>
                  <a:off x="5153" y="1777"/>
                  <a:ext cx="4" cy="239"/>
                </a:xfrm>
                <a:prstGeom prst="rect">
                  <a:avLst/>
                </a:prstGeom>
                <a:solidFill>
                  <a:srgbClr val="9E9D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5" name="Rectangle 206"/>
                <p:cNvSpPr>
                  <a:spLocks noChangeArrowheads="1"/>
                </p:cNvSpPr>
                <p:nvPr/>
              </p:nvSpPr>
              <p:spPr bwMode="auto">
                <a:xfrm>
                  <a:off x="5155" y="1777"/>
                  <a:ext cx="4" cy="239"/>
                </a:xfrm>
                <a:prstGeom prst="rect">
                  <a:avLst/>
                </a:prstGeom>
                <a:solidFill>
                  <a:srgbClr val="9D9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6" name="Rectangle 207"/>
                <p:cNvSpPr>
                  <a:spLocks noChangeArrowheads="1"/>
                </p:cNvSpPr>
                <p:nvPr/>
              </p:nvSpPr>
              <p:spPr bwMode="auto">
                <a:xfrm>
                  <a:off x="5161" y="1777"/>
                  <a:ext cx="5" cy="239"/>
                </a:xfrm>
                <a:prstGeom prst="rect">
                  <a:avLst/>
                </a:prstGeom>
                <a:solidFill>
                  <a:srgbClr val="99989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7" name="Rectangle 208"/>
                <p:cNvSpPr>
                  <a:spLocks noChangeArrowheads="1"/>
                </p:cNvSpPr>
                <p:nvPr/>
              </p:nvSpPr>
              <p:spPr bwMode="auto">
                <a:xfrm>
                  <a:off x="5163" y="1777"/>
                  <a:ext cx="5" cy="239"/>
                </a:xfrm>
                <a:prstGeom prst="rect">
                  <a:avLst/>
                </a:prstGeom>
                <a:solidFill>
                  <a:srgbClr val="96959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8" name="Rectangle 209"/>
                <p:cNvSpPr>
                  <a:spLocks noChangeArrowheads="1"/>
                </p:cNvSpPr>
                <p:nvPr/>
              </p:nvSpPr>
              <p:spPr bwMode="auto">
                <a:xfrm>
                  <a:off x="5168" y="1777"/>
                  <a:ext cx="4" cy="239"/>
                </a:xfrm>
                <a:prstGeom prst="rect">
                  <a:avLst/>
                </a:prstGeom>
                <a:solidFill>
                  <a:srgbClr val="9493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9" name="Rectangle 210"/>
                <p:cNvSpPr>
                  <a:spLocks noChangeArrowheads="1"/>
                </p:cNvSpPr>
                <p:nvPr/>
              </p:nvSpPr>
              <p:spPr bwMode="auto">
                <a:xfrm>
                  <a:off x="5170" y="1777"/>
                  <a:ext cx="4" cy="239"/>
                </a:xfrm>
                <a:prstGeom prst="rect">
                  <a:avLst/>
                </a:prstGeom>
                <a:solidFill>
                  <a:srgbClr val="9392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0" name="Rectangle 211"/>
                <p:cNvSpPr>
                  <a:spLocks noChangeArrowheads="1"/>
                </p:cNvSpPr>
                <p:nvPr/>
              </p:nvSpPr>
              <p:spPr bwMode="auto">
                <a:xfrm>
                  <a:off x="5172" y="1777"/>
                  <a:ext cx="4" cy="239"/>
                </a:xfrm>
                <a:prstGeom prst="rect">
                  <a:avLst/>
                </a:prstGeom>
                <a:solidFill>
                  <a:srgbClr val="908F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1" name="Rectangle 212"/>
                <p:cNvSpPr>
                  <a:spLocks noChangeArrowheads="1"/>
                </p:cNvSpPr>
                <p:nvPr/>
              </p:nvSpPr>
              <p:spPr bwMode="auto">
                <a:xfrm>
                  <a:off x="5176" y="1777"/>
                  <a:ext cx="4" cy="239"/>
                </a:xfrm>
                <a:prstGeom prst="rect">
                  <a:avLst/>
                </a:prstGeom>
                <a:solidFill>
                  <a:srgbClr val="8F8E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2" name="Rectangle 213"/>
                <p:cNvSpPr>
                  <a:spLocks noChangeArrowheads="1"/>
                </p:cNvSpPr>
                <p:nvPr/>
              </p:nvSpPr>
              <p:spPr bwMode="auto">
                <a:xfrm>
                  <a:off x="5178" y="1777"/>
                  <a:ext cx="5" cy="239"/>
                </a:xfrm>
                <a:prstGeom prst="rect">
                  <a:avLst/>
                </a:prstGeom>
                <a:solidFill>
                  <a:srgbClr val="8D8C8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3" name="Rectangle 214"/>
                <p:cNvSpPr>
                  <a:spLocks noChangeArrowheads="1"/>
                </p:cNvSpPr>
                <p:nvPr/>
              </p:nvSpPr>
              <p:spPr bwMode="auto">
                <a:xfrm>
                  <a:off x="5180" y="1777"/>
                  <a:ext cx="5" cy="239"/>
                </a:xfrm>
                <a:prstGeom prst="rect">
                  <a:avLst/>
                </a:prstGeom>
                <a:solidFill>
                  <a:srgbClr val="8C8B8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4" name="Rectangle 215"/>
                <p:cNvSpPr>
                  <a:spLocks noChangeArrowheads="1"/>
                </p:cNvSpPr>
                <p:nvPr/>
              </p:nvSpPr>
              <p:spPr bwMode="auto">
                <a:xfrm>
                  <a:off x="5185" y="1777"/>
                  <a:ext cx="4" cy="239"/>
                </a:xfrm>
                <a:prstGeom prst="rect">
                  <a:avLst/>
                </a:prstGeom>
                <a:solidFill>
                  <a:srgbClr val="8A898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5" name="Rectangle 216"/>
                <p:cNvSpPr>
                  <a:spLocks noChangeArrowheads="1"/>
                </p:cNvSpPr>
                <p:nvPr/>
              </p:nvSpPr>
              <p:spPr bwMode="auto">
                <a:xfrm>
                  <a:off x="5187" y="1777"/>
                  <a:ext cx="4" cy="239"/>
                </a:xfrm>
                <a:prstGeom prst="rect">
                  <a:avLst/>
                </a:prstGeom>
                <a:solidFill>
                  <a:srgbClr val="8987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6" name="Rectangle 217"/>
                <p:cNvSpPr>
                  <a:spLocks noChangeArrowheads="1"/>
                </p:cNvSpPr>
                <p:nvPr/>
              </p:nvSpPr>
              <p:spPr bwMode="auto">
                <a:xfrm>
                  <a:off x="5193" y="1777"/>
                  <a:ext cx="5" cy="239"/>
                </a:xfrm>
                <a:prstGeom prst="rect">
                  <a:avLst/>
                </a:prstGeom>
                <a:solidFill>
                  <a:srgbClr val="85848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7" name="Rectangle 218"/>
                <p:cNvSpPr>
                  <a:spLocks noChangeArrowheads="1"/>
                </p:cNvSpPr>
                <p:nvPr/>
              </p:nvSpPr>
              <p:spPr bwMode="auto">
                <a:xfrm>
                  <a:off x="5195" y="1777"/>
                  <a:ext cx="5" cy="239"/>
                </a:xfrm>
                <a:prstGeom prst="rect">
                  <a:avLst/>
                </a:prstGeom>
                <a:solidFill>
                  <a:srgbClr val="84838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8" name="Rectangle 219"/>
                <p:cNvSpPr>
                  <a:spLocks noChangeArrowheads="1"/>
                </p:cNvSpPr>
                <p:nvPr/>
              </p:nvSpPr>
              <p:spPr bwMode="auto">
                <a:xfrm>
                  <a:off x="5200" y="1777"/>
                  <a:ext cx="4" cy="239"/>
                </a:xfrm>
                <a:prstGeom prst="rect">
                  <a:avLst/>
                </a:prstGeom>
                <a:solidFill>
                  <a:srgbClr val="8280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9" name="Rectangle 220"/>
                <p:cNvSpPr>
                  <a:spLocks noChangeArrowheads="1"/>
                </p:cNvSpPr>
                <p:nvPr/>
              </p:nvSpPr>
              <p:spPr bwMode="auto">
                <a:xfrm>
                  <a:off x="5202" y="1777"/>
                  <a:ext cx="4" cy="239"/>
                </a:xfrm>
                <a:prstGeom prst="rect">
                  <a:avLst/>
                </a:prstGeom>
                <a:solidFill>
                  <a:srgbClr val="807F7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0" name="Rectangle 221"/>
                <p:cNvSpPr>
                  <a:spLocks noChangeArrowheads="1"/>
                </p:cNvSpPr>
                <p:nvPr/>
              </p:nvSpPr>
              <p:spPr bwMode="auto">
                <a:xfrm>
                  <a:off x="5204" y="1777"/>
                  <a:ext cx="4" cy="239"/>
                </a:xfrm>
                <a:prstGeom prst="rect">
                  <a:avLst/>
                </a:prstGeom>
                <a:solidFill>
                  <a:srgbClr val="7F7E7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1" name="Rectangle 222"/>
                <p:cNvSpPr>
                  <a:spLocks noChangeArrowheads="1"/>
                </p:cNvSpPr>
                <p:nvPr/>
              </p:nvSpPr>
              <p:spPr bwMode="auto">
                <a:xfrm>
                  <a:off x="5208" y="1777"/>
                  <a:ext cx="4" cy="239"/>
                </a:xfrm>
                <a:prstGeom prst="rect">
                  <a:avLst/>
                </a:prstGeom>
                <a:solidFill>
                  <a:srgbClr val="7D7B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2" name="Rectangle 223"/>
                <p:cNvSpPr>
                  <a:spLocks noChangeArrowheads="1"/>
                </p:cNvSpPr>
                <p:nvPr/>
              </p:nvSpPr>
              <p:spPr bwMode="auto">
                <a:xfrm>
                  <a:off x="5210" y="1777"/>
                  <a:ext cx="5" cy="239"/>
                </a:xfrm>
                <a:prstGeom prst="rect">
                  <a:avLst/>
                </a:prstGeom>
                <a:solidFill>
                  <a:srgbClr val="7C7A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3" name="Rectangle 224"/>
                <p:cNvSpPr>
                  <a:spLocks noChangeArrowheads="1"/>
                </p:cNvSpPr>
                <p:nvPr/>
              </p:nvSpPr>
              <p:spPr bwMode="auto">
                <a:xfrm>
                  <a:off x="5212" y="1777"/>
                  <a:ext cx="5" cy="239"/>
                </a:xfrm>
                <a:prstGeom prst="rect">
                  <a:avLst/>
                </a:prstGeom>
                <a:solidFill>
                  <a:srgbClr val="79787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217" y="1777"/>
                  <a:ext cx="4" cy="239"/>
                </a:xfrm>
                <a:prstGeom prst="rect">
                  <a:avLst/>
                </a:prstGeom>
                <a:solidFill>
                  <a:srgbClr val="77767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5" name="Rectangle 226"/>
                <p:cNvSpPr>
                  <a:spLocks noChangeArrowheads="1"/>
                </p:cNvSpPr>
                <p:nvPr/>
              </p:nvSpPr>
              <p:spPr bwMode="auto">
                <a:xfrm>
                  <a:off x="5219" y="1777"/>
                  <a:ext cx="4" cy="239"/>
                </a:xfrm>
                <a:prstGeom prst="rect">
                  <a:avLst/>
                </a:prstGeom>
                <a:solidFill>
                  <a:srgbClr val="7675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225" y="1777"/>
                  <a:ext cx="5" cy="239"/>
                </a:xfrm>
                <a:prstGeom prst="rect">
                  <a:avLst/>
                </a:prstGeom>
                <a:solidFill>
                  <a:srgbClr val="7372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7" name="Rectangle 228"/>
                <p:cNvSpPr>
                  <a:spLocks noChangeArrowheads="1"/>
                </p:cNvSpPr>
                <p:nvPr/>
              </p:nvSpPr>
              <p:spPr bwMode="auto">
                <a:xfrm>
                  <a:off x="5227" y="1777"/>
                  <a:ext cx="5" cy="239"/>
                </a:xfrm>
                <a:prstGeom prst="rect">
                  <a:avLst/>
                </a:prstGeom>
                <a:solidFill>
                  <a:srgbClr val="7170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8" name="Rectangle 229"/>
                <p:cNvSpPr>
                  <a:spLocks noChangeArrowheads="1"/>
                </p:cNvSpPr>
                <p:nvPr/>
              </p:nvSpPr>
              <p:spPr bwMode="auto">
                <a:xfrm>
                  <a:off x="5232" y="1777"/>
                  <a:ext cx="4" cy="239"/>
                </a:xfrm>
                <a:prstGeom prst="rect">
                  <a:avLst/>
                </a:prstGeom>
                <a:solidFill>
                  <a:srgbClr val="706E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9" name="Rectangle 230"/>
                <p:cNvSpPr>
                  <a:spLocks noChangeArrowheads="1"/>
                </p:cNvSpPr>
                <p:nvPr/>
              </p:nvSpPr>
              <p:spPr bwMode="auto">
                <a:xfrm>
                  <a:off x="5234" y="1777"/>
                  <a:ext cx="4" cy="239"/>
                </a:xfrm>
                <a:prstGeom prst="rect">
                  <a:avLst/>
                </a:prstGeom>
                <a:solidFill>
                  <a:srgbClr val="6E6D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0" name="Rectangle 231"/>
                <p:cNvSpPr>
                  <a:spLocks noChangeArrowheads="1"/>
                </p:cNvSpPr>
                <p:nvPr/>
              </p:nvSpPr>
              <p:spPr bwMode="auto">
                <a:xfrm>
                  <a:off x="5236" y="1777"/>
                  <a:ext cx="4" cy="239"/>
                </a:xfrm>
                <a:prstGeom prst="rect">
                  <a:avLst/>
                </a:prstGeom>
                <a:solidFill>
                  <a:srgbClr val="6E6C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1" name="Rectangle 232"/>
                <p:cNvSpPr>
                  <a:spLocks noChangeArrowheads="1"/>
                </p:cNvSpPr>
                <p:nvPr/>
              </p:nvSpPr>
              <p:spPr bwMode="auto">
                <a:xfrm>
                  <a:off x="5240" y="1777"/>
                  <a:ext cx="5" cy="239"/>
                </a:xfrm>
                <a:prstGeom prst="rect">
                  <a:avLst/>
                </a:prstGeom>
                <a:solidFill>
                  <a:srgbClr val="6C6A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2" name="Rectangle 233"/>
                <p:cNvSpPr>
                  <a:spLocks noChangeArrowheads="1"/>
                </p:cNvSpPr>
                <p:nvPr/>
              </p:nvSpPr>
              <p:spPr bwMode="auto">
                <a:xfrm>
                  <a:off x="5242" y="1777"/>
                  <a:ext cx="5" cy="239"/>
                </a:xfrm>
                <a:prstGeom prst="rect">
                  <a:avLst/>
                </a:prstGeom>
                <a:solidFill>
                  <a:srgbClr val="6A68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3" name="Rectangle 234"/>
                <p:cNvSpPr>
                  <a:spLocks noChangeArrowheads="1"/>
                </p:cNvSpPr>
                <p:nvPr/>
              </p:nvSpPr>
              <p:spPr bwMode="auto">
                <a:xfrm>
                  <a:off x="5249" y="1777"/>
                  <a:ext cx="4" cy="239"/>
                </a:xfrm>
                <a:prstGeom prst="rect">
                  <a:avLst/>
                </a:prstGeom>
                <a:solidFill>
                  <a:srgbClr val="6664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4" name="Rectangle 235"/>
                <p:cNvSpPr>
                  <a:spLocks noChangeArrowheads="1"/>
                </p:cNvSpPr>
                <p:nvPr/>
              </p:nvSpPr>
              <p:spPr bwMode="auto">
                <a:xfrm>
                  <a:off x="5251" y="1777"/>
                  <a:ext cx="4" cy="239"/>
                </a:xfrm>
                <a:prstGeom prst="rect">
                  <a:avLst/>
                </a:prstGeom>
                <a:solidFill>
                  <a:srgbClr val="6563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5" name="Rectangle 236"/>
                <p:cNvSpPr>
                  <a:spLocks noChangeArrowheads="1"/>
                </p:cNvSpPr>
                <p:nvPr/>
              </p:nvSpPr>
              <p:spPr bwMode="auto">
                <a:xfrm>
                  <a:off x="5257" y="1777"/>
                  <a:ext cx="5" cy="239"/>
                </a:xfrm>
                <a:prstGeom prst="rect">
                  <a:avLst/>
                </a:prstGeom>
                <a:solidFill>
                  <a:srgbClr val="615E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6" name="Rectangle 237"/>
                <p:cNvSpPr>
                  <a:spLocks noChangeArrowheads="1"/>
                </p:cNvSpPr>
                <p:nvPr/>
              </p:nvSpPr>
              <p:spPr bwMode="auto">
                <a:xfrm>
                  <a:off x="5259" y="1777"/>
                  <a:ext cx="5" cy="239"/>
                </a:xfrm>
                <a:prstGeom prst="rect">
                  <a:avLst/>
                </a:prstGeom>
                <a:solidFill>
                  <a:srgbClr val="605E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7" name="Rectangle 238"/>
                <p:cNvSpPr>
                  <a:spLocks noChangeArrowheads="1"/>
                </p:cNvSpPr>
                <p:nvPr/>
              </p:nvSpPr>
              <p:spPr bwMode="auto">
                <a:xfrm>
                  <a:off x="5264" y="1777"/>
                  <a:ext cx="4" cy="239"/>
                </a:xfrm>
                <a:prstGeom prst="rect">
                  <a:avLst/>
                </a:prstGeom>
                <a:solidFill>
                  <a:srgbClr val="5D5A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8" name="Rectangle 239"/>
                <p:cNvSpPr>
                  <a:spLocks noChangeArrowheads="1"/>
                </p:cNvSpPr>
                <p:nvPr/>
              </p:nvSpPr>
              <p:spPr bwMode="auto">
                <a:xfrm>
                  <a:off x="5266" y="1777"/>
                  <a:ext cx="4" cy="239"/>
                </a:xfrm>
                <a:prstGeom prst="rect">
                  <a:avLst/>
                </a:prstGeom>
                <a:solidFill>
                  <a:srgbClr val="5C5A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9" name="Rectangle 240"/>
                <p:cNvSpPr>
                  <a:spLocks noChangeArrowheads="1"/>
                </p:cNvSpPr>
                <p:nvPr/>
              </p:nvSpPr>
              <p:spPr bwMode="auto">
                <a:xfrm>
                  <a:off x="5268" y="1777"/>
                  <a:ext cx="4" cy="239"/>
                </a:xfrm>
                <a:prstGeom prst="rect">
                  <a:avLst/>
                </a:prstGeom>
                <a:solidFill>
                  <a:srgbClr val="5A58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0" name="Rectangle 241"/>
                <p:cNvSpPr>
                  <a:spLocks noChangeArrowheads="1"/>
                </p:cNvSpPr>
                <p:nvPr/>
              </p:nvSpPr>
              <p:spPr bwMode="auto">
                <a:xfrm>
                  <a:off x="5272" y="1777"/>
                  <a:ext cx="5" cy="239"/>
                </a:xfrm>
                <a:prstGeom prst="rect">
                  <a:avLst/>
                </a:prstGeom>
                <a:solidFill>
                  <a:srgbClr val="585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1" name="Rectangle 242"/>
                <p:cNvSpPr>
                  <a:spLocks noChangeArrowheads="1"/>
                </p:cNvSpPr>
                <p:nvPr/>
              </p:nvSpPr>
              <p:spPr bwMode="auto">
                <a:xfrm>
                  <a:off x="5274" y="1777"/>
                  <a:ext cx="5" cy="239"/>
                </a:xfrm>
                <a:prstGeom prst="rect">
                  <a:avLst/>
                </a:prstGeom>
                <a:solidFill>
                  <a:srgbClr val="5855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2" name="Rectangle 243"/>
                <p:cNvSpPr>
                  <a:spLocks noChangeArrowheads="1"/>
                </p:cNvSpPr>
                <p:nvPr/>
              </p:nvSpPr>
              <p:spPr bwMode="auto">
                <a:xfrm>
                  <a:off x="5281" y="1777"/>
                  <a:ext cx="4" cy="239"/>
                </a:xfrm>
                <a:prstGeom prst="rect">
                  <a:avLst/>
                </a:prstGeom>
                <a:solidFill>
                  <a:srgbClr val="5452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3" name="Rectangle 244"/>
                <p:cNvSpPr>
                  <a:spLocks noChangeArrowheads="1"/>
                </p:cNvSpPr>
                <p:nvPr/>
              </p:nvSpPr>
              <p:spPr bwMode="auto">
                <a:xfrm>
                  <a:off x="5283" y="1777"/>
                  <a:ext cx="4" cy="239"/>
                </a:xfrm>
                <a:prstGeom prst="rect">
                  <a:avLst/>
                </a:prstGeom>
                <a:solidFill>
                  <a:srgbClr val="524F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4" name="Rectangle 245"/>
                <p:cNvSpPr>
                  <a:spLocks noChangeArrowheads="1"/>
                </p:cNvSpPr>
                <p:nvPr/>
              </p:nvSpPr>
              <p:spPr bwMode="auto">
                <a:xfrm>
                  <a:off x="5289" y="1777"/>
                  <a:ext cx="5" cy="239"/>
                </a:xfrm>
                <a:prstGeom prst="rect">
                  <a:avLst/>
                </a:prstGeom>
                <a:solidFill>
                  <a:srgbClr val="4E4B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5" name="Rectangle 246"/>
                <p:cNvSpPr>
                  <a:spLocks noChangeArrowheads="1"/>
                </p:cNvSpPr>
                <p:nvPr/>
              </p:nvSpPr>
              <p:spPr bwMode="auto">
                <a:xfrm>
                  <a:off x="5291" y="1777"/>
                  <a:ext cx="5" cy="239"/>
                </a:xfrm>
                <a:prstGeom prst="rect">
                  <a:avLst/>
                </a:prstGeom>
                <a:solidFill>
                  <a:srgbClr val="4D4A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6" name="Rectangle 247"/>
                <p:cNvSpPr>
                  <a:spLocks noChangeArrowheads="1"/>
                </p:cNvSpPr>
                <p:nvPr/>
              </p:nvSpPr>
              <p:spPr bwMode="auto">
                <a:xfrm>
                  <a:off x="5296" y="1777"/>
                  <a:ext cx="4" cy="239"/>
                </a:xfrm>
                <a:prstGeom prst="rect">
                  <a:avLst/>
                </a:prstGeom>
                <a:solidFill>
                  <a:srgbClr val="4B484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7" name="Rectangle 248"/>
                <p:cNvSpPr>
                  <a:spLocks noChangeArrowheads="1"/>
                </p:cNvSpPr>
                <p:nvPr/>
              </p:nvSpPr>
              <p:spPr bwMode="auto">
                <a:xfrm>
                  <a:off x="5298" y="1777"/>
                  <a:ext cx="4" cy="239"/>
                </a:xfrm>
                <a:prstGeom prst="rect">
                  <a:avLst/>
                </a:prstGeom>
                <a:solidFill>
                  <a:srgbClr val="4845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8" name="Rectangle 249"/>
                <p:cNvSpPr>
                  <a:spLocks noChangeArrowheads="1"/>
                </p:cNvSpPr>
                <p:nvPr/>
              </p:nvSpPr>
              <p:spPr bwMode="auto">
                <a:xfrm>
                  <a:off x="5300" y="1777"/>
                  <a:ext cx="4" cy="239"/>
                </a:xfrm>
                <a:prstGeom prst="rect">
                  <a:avLst/>
                </a:prstGeom>
                <a:solidFill>
                  <a:srgbClr val="4744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9" name="Rectangle 250"/>
                <p:cNvSpPr>
                  <a:spLocks noChangeArrowheads="1"/>
                </p:cNvSpPr>
                <p:nvPr/>
              </p:nvSpPr>
              <p:spPr bwMode="auto">
                <a:xfrm>
                  <a:off x="5304" y="1777"/>
                  <a:ext cx="5" cy="239"/>
                </a:xfrm>
                <a:prstGeom prst="rect">
                  <a:avLst/>
                </a:prstGeom>
                <a:solidFill>
                  <a:srgbClr val="4440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0" name="Rectangle 251"/>
                <p:cNvSpPr>
                  <a:spLocks noChangeArrowheads="1"/>
                </p:cNvSpPr>
                <p:nvPr/>
              </p:nvSpPr>
              <p:spPr bwMode="auto">
                <a:xfrm>
                  <a:off x="5306" y="1777"/>
                  <a:ext cx="5" cy="239"/>
                </a:xfrm>
                <a:prstGeom prst="rect">
                  <a:avLst/>
                </a:prstGeom>
                <a:solidFill>
                  <a:srgbClr val="423F3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1" name="Rectangle 252"/>
                <p:cNvSpPr>
                  <a:spLocks noChangeArrowheads="1"/>
                </p:cNvSpPr>
                <p:nvPr/>
              </p:nvSpPr>
              <p:spPr bwMode="auto">
                <a:xfrm>
                  <a:off x="5313" y="1777"/>
                  <a:ext cx="4" cy="239"/>
                </a:xfrm>
                <a:prstGeom prst="rect">
                  <a:avLst/>
                </a:prstGeom>
                <a:solidFill>
                  <a:srgbClr val="3E3B3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2" name="Rectangle 253"/>
                <p:cNvSpPr>
                  <a:spLocks noChangeArrowheads="1"/>
                </p:cNvSpPr>
                <p:nvPr/>
              </p:nvSpPr>
              <p:spPr bwMode="auto">
                <a:xfrm>
                  <a:off x="5315" y="1777"/>
                  <a:ext cx="4" cy="239"/>
                </a:xfrm>
                <a:prstGeom prst="rect">
                  <a:avLst/>
                </a:prstGeom>
                <a:solidFill>
                  <a:srgbClr val="3E3A3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3" name="Rectangle 254"/>
                <p:cNvSpPr>
                  <a:spLocks noChangeArrowheads="1"/>
                </p:cNvSpPr>
                <p:nvPr/>
              </p:nvSpPr>
              <p:spPr bwMode="auto">
                <a:xfrm>
                  <a:off x="5319" y="1777"/>
                  <a:ext cx="5" cy="239"/>
                </a:xfrm>
                <a:prstGeom prst="rect">
                  <a:avLst/>
                </a:prstGeom>
                <a:solidFill>
                  <a:srgbClr val="3B37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4" name="Rectangle 255"/>
                <p:cNvSpPr>
                  <a:spLocks noChangeArrowheads="1"/>
                </p:cNvSpPr>
                <p:nvPr/>
              </p:nvSpPr>
              <p:spPr bwMode="auto">
                <a:xfrm>
                  <a:off x="5321" y="1777"/>
                  <a:ext cx="5" cy="239"/>
                </a:xfrm>
                <a:prstGeom prst="rect">
                  <a:avLst/>
                </a:prstGeom>
                <a:solidFill>
                  <a:srgbClr val="3936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5" name="Rectangle 256"/>
                <p:cNvSpPr>
                  <a:spLocks noChangeArrowheads="1"/>
                </p:cNvSpPr>
                <p:nvPr/>
              </p:nvSpPr>
              <p:spPr bwMode="auto">
                <a:xfrm>
                  <a:off x="5324" y="1777"/>
                  <a:ext cx="4" cy="239"/>
                </a:xfrm>
                <a:prstGeom prst="rect">
                  <a:avLst/>
                </a:prstGeom>
                <a:solidFill>
                  <a:srgbClr val="3935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6" name="Rectangle 257"/>
                <p:cNvSpPr>
                  <a:spLocks noChangeArrowheads="1"/>
                </p:cNvSpPr>
                <p:nvPr/>
              </p:nvSpPr>
              <p:spPr bwMode="auto">
                <a:xfrm>
                  <a:off x="5328" y="1777"/>
                  <a:ext cx="4" cy="239"/>
                </a:xfrm>
                <a:prstGeom prst="rect">
                  <a:avLst/>
                </a:prstGeom>
                <a:solidFill>
                  <a:srgbClr val="3532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7" name="Rectangle 258"/>
                <p:cNvSpPr>
                  <a:spLocks noChangeArrowheads="1"/>
                </p:cNvSpPr>
                <p:nvPr/>
              </p:nvSpPr>
              <p:spPr bwMode="auto">
                <a:xfrm>
                  <a:off x="5330" y="1777"/>
                  <a:ext cx="4" cy="239"/>
                </a:xfrm>
                <a:prstGeom prst="rect">
                  <a:avLst/>
                </a:prstGeom>
                <a:solidFill>
                  <a:srgbClr val="3430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8" name="Rectangle 259"/>
                <p:cNvSpPr>
                  <a:spLocks noChangeArrowheads="1"/>
                </p:cNvSpPr>
                <p:nvPr/>
              </p:nvSpPr>
              <p:spPr bwMode="auto">
                <a:xfrm>
                  <a:off x="5332" y="1777"/>
                  <a:ext cx="4" cy="239"/>
                </a:xfrm>
                <a:prstGeom prst="rect">
                  <a:avLst/>
                </a:prstGeom>
                <a:solidFill>
                  <a:srgbClr val="322E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9" name="Rectangle 260"/>
                <p:cNvSpPr>
                  <a:spLocks noChangeArrowheads="1"/>
                </p:cNvSpPr>
                <p:nvPr/>
              </p:nvSpPr>
              <p:spPr bwMode="auto">
                <a:xfrm>
                  <a:off x="5336" y="1777"/>
                  <a:ext cx="5" cy="239"/>
                </a:xfrm>
                <a:prstGeom prst="rect">
                  <a:avLst/>
                </a:prstGeom>
                <a:solidFill>
                  <a:srgbClr val="2E2B2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0" name="Rectangle 261"/>
                <p:cNvSpPr>
                  <a:spLocks noChangeArrowheads="1"/>
                </p:cNvSpPr>
                <p:nvPr/>
              </p:nvSpPr>
              <p:spPr bwMode="auto">
                <a:xfrm>
                  <a:off x="5338" y="1777"/>
                  <a:ext cx="5" cy="239"/>
                </a:xfrm>
                <a:prstGeom prst="rect">
                  <a:avLst/>
                </a:prstGeom>
                <a:solidFill>
                  <a:srgbClr val="2C29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1" name="Rectangle 262"/>
                <p:cNvSpPr>
                  <a:spLocks noChangeArrowheads="1"/>
                </p:cNvSpPr>
                <p:nvPr/>
              </p:nvSpPr>
              <p:spPr bwMode="auto">
                <a:xfrm>
                  <a:off x="5345" y="1777"/>
                  <a:ext cx="4" cy="239"/>
                </a:xfrm>
                <a:prstGeom prst="rect">
                  <a:avLst/>
                </a:prstGeom>
                <a:solidFill>
                  <a:srgbClr val="28242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2" name="Rectangle 263"/>
                <p:cNvSpPr>
                  <a:spLocks noChangeArrowheads="1"/>
                </p:cNvSpPr>
                <p:nvPr/>
              </p:nvSpPr>
              <p:spPr bwMode="auto">
                <a:xfrm>
                  <a:off x="5347" y="1777"/>
                  <a:ext cx="4" cy="239"/>
                </a:xfrm>
                <a:prstGeom prst="rect">
                  <a:avLst/>
                </a:prstGeom>
                <a:solidFill>
                  <a:srgbClr val="25201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3" name="Rectangle 264"/>
                <p:cNvSpPr>
                  <a:spLocks noChangeArrowheads="1"/>
                </p:cNvSpPr>
                <p:nvPr/>
              </p:nvSpPr>
              <p:spPr bwMode="auto">
                <a:xfrm>
                  <a:off x="4901" y="1777"/>
                  <a:ext cx="450" cy="239"/>
                </a:xfrm>
                <a:prstGeom prst="rect">
                  <a:avLst/>
                </a:prstGeom>
                <a:noFill/>
                <a:ln w="3175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4" name="Rectangle 265"/>
                <p:cNvSpPr>
                  <a:spLocks noChangeArrowheads="1"/>
                </p:cNvSpPr>
                <p:nvPr/>
              </p:nvSpPr>
              <p:spPr bwMode="auto">
                <a:xfrm>
                  <a:off x="4958" y="1841"/>
                  <a:ext cx="336" cy="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5" name="Rectangle 266"/>
                <p:cNvSpPr>
                  <a:spLocks noChangeArrowheads="1"/>
                </p:cNvSpPr>
                <p:nvPr/>
              </p:nvSpPr>
              <p:spPr bwMode="auto">
                <a:xfrm>
                  <a:off x="4958" y="1841"/>
                  <a:ext cx="336" cy="68"/>
                </a:xfrm>
                <a:prstGeom prst="rect">
                  <a:avLst/>
                </a:prstGeom>
                <a:noFill/>
                <a:ln w="3175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6" name="Freeform 267"/>
                <p:cNvSpPr>
                  <a:spLocks/>
                </p:cNvSpPr>
                <p:nvPr/>
              </p:nvSpPr>
              <p:spPr bwMode="auto">
                <a:xfrm>
                  <a:off x="4971" y="1719"/>
                  <a:ext cx="316" cy="58"/>
                </a:xfrm>
                <a:custGeom>
                  <a:avLst/>
                  <a:gdLst>
                    <a:gd name="T0" fmla="*/ 0 w 316"/>
                    <a:gd name="T1" fmla="*/ 58 h 58"/>
                    <a:gd name="T2" fmla="*/ 316 w 316"/>
                    <a:gd name="T3" fmla="*/ 58 h 58"/>
                    <a:gd name="T4" fmla="*/ 295 w 316"/>
                    <a:gd name="T5" fmla="*/ 43 h 58"/>
                    <a:gd name="T6" fmla="*/ 271 w 316"/>
                    <a:gd name="T7" fmla="*/ 32 h 58"/>
                    <a:gd name="T8" fmla="*/ 250 w 316"/>
                    <a:gd name="T9" fmla="*/ 21 h 58"/>
                    <a:gd name="T10" fmla="*/ 229 w 316"/>
                    <a:gd name="T11" fmla="*/ 13 h 58"/>
                    <a:gd name="T12" fmla="*/ 207 w 316"/>
                    <a:gd name="T13" fmla="*/ 6 h 58"/>
                    <a:gd name="T14" fmla="*/ 186 w 316"/>
                    <a:gd name="T15" fmla="*/ 2 h 58"/>
                    <a:gd name="T16" fmla="*/ 165 w 316"/>
                    <a:gd name="T17" fmla="*/ 0 h 58"/>
                    <a:gd name="T18" fmla="*/ 145 w 316"/>
                    <a:gd name="T19" fmla="*/ 0 h 58"/>
                    <a:gd name="T20" fmla="*/ 124 w 316"/>
                    <a:gd name="T21" fmla="*/ 2 h 58"/>
                    <a:gd name="T22" fmla="*/ 105 w 316"/>
                    <a:gd name="T23" fmla="*/ 6 h 58"/>
                    <a:gd name="T24" fmla="*/ 86 w 316"/>
                    <a:gd name="T25" fmla="*/ 11 h 58"/>
                    <a:gd name="T26" fmla="*/ 69 w 316"/>
                    <a:gd name="T27" fmla="*/ 17 h 58"/>
                    <a:gd name="T28" fmla="*/ 49 w 316"/>
                    <a:gd name="T29" fmla="*/ 25 h 58"/>
                    <a:gd name="T30" fmla="*/ 32 w 316"/>
                    <a:gd name="T31" fmla="*/ 34 h 58"/>
                    <a:gd name="T32" fmla="*/ 17 w 316"/>
                    <a:gd name="T33" fmla="*/ 45 h 58"/>
                    <a:gd name="T34" fmla="*/ 0 w 316"/>
                    <a:gd name="T35" fmla="*/ 58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6"/>
                    <a:gd name="T55" fmla="*/ 0 h 58"/>
                    <a:gd name="T56" fmla="*/ 316 w 316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6" h="58">
                      <a:moveTo>
                        <a:pt x="0" y="58"/>
                      </a:moveTo>
                      <a:lnTo>
                        <a:pt x="316" y="58"/>
                      </a:lnTo>
                      <a:lnTo>
                        <a:pt x="295" y="43"/>
                      </a:lnTo>
                      <a:lnTo>
                        <a:pt x="271" y="32"/>
                      </a:lnTo>
                      <a:lnTo>
                        <a:pt x="250" y="21"/>
                      </a:lnTo>
                      <a:lnTo>
                        <a:pt x="229" y="13"/>
                      </a:lnTo>
                      <a:lnTo>
                        <a:pt x="207" y="6"/>
                      </a:lnTo>
                      <a:lnTo>
                        <a:pt x="186" y="2"/>
                      </a:lnTo>
                      <a:lnTo>
                        <a:pt x="165" y="0"/>
                      </a:lnTo>
                      <a:lnTo>
                        <a:pt x="145" y="0"/>
                      </a:lnTo>
                      <a:lnTo>
                        <a:pt x="124" y="2"/>
                      </a:lnTo>
                      <a:lnTo>
                        <a:pt x="105" y="6"/>
                      </a:lnTo>
                      <a:lnTo>
                        <a:pt x="86" y="11"/>
                      </a:lnTo>
                      <a:lnTo>
                        <a:pt x="69" y="17"/>
                      </a:lnTo>
                      <a:lnTo>
                        <a:pt x="49" y="25"/>
                      </a:lnTo>
                      <a:lnTo>
                        <a:pt x="32" y="34"/>
                      </a:lnTo>
                      <a:lnTo>
                        <a:pt x="17" y="4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7" name="Freeform 268"/>
                <p:cNvSpPr>
                  <a:spLocks/>
                </p:cNvSpPr>
                <p:nvPr/>
              </p:nvSpPr>
              <p:spPr bwMode="auto">
                <a:xfrm>
                  <a:off x="4971" y="1719"/>
                  <a:ext cx="316" cy="58"/>
                </a:xfrm>
                <a:custGeom>
                  <a:avLst/>
                  <a:gdLst>
                    <a:gd name="T0" fmla="*/ 0 w 316"/>
                    <a:gd name="T1" fmla="*/ 58 h 58"/>
                    <a:gd name="T2" fmla="*/ 316 w 316"/>
                    <a:gd name="T3" fmla="*/ 58 h 58"/>
                    <a:gd name="T4" fmla="*/ 295 w 316"/>
                    <a:gd name="T5" fmla="*/ 43 h 58"/>
                    <a:gd name="T6" fmla="*/ 271 w 316"/>
                    <a:gd name="T7" fmla="*/ 32 h 58"/>
                    <a:gd name="T8" fmla="*/ 250 w 316"/>
                    <a:gd name="T9" fmla="*/ 21 h 58"/>
                    <a:gd name="T10" fmla="*/ 229 w 316"/>
                    <a:gd name="T11" fmla="*/ 13 h 58"/>
                    <a:gd name="T12" fmla="*/ 207 w 316"/>
                    <a:gd name="T13" fmla="*/ 6 h 58"/>
                    <a:gd name="T14" fmla="*/ 186 w 316"/>
                    <a:gd name="T15" fmla="*/ 2 h 58"/>
                    <a:gd name="T16" fmla="*/ 165 w 316"/>
                    <a:gd name="T17" fmla="*/ 0 h 58"/>
                    <a:gd name="T18" fmla="*/ 145 w 316"/>
                    <a:gd name="T19" fmla="*/ 0 h 58"/>
                    <a:gd name="T20" fmla="*/ 124 w 316"/>
                    <a:gd name="T21" fmla="*/ 2 h 58"/>
                    <a:gd name="T22" fmla="*/ 105 w 316"/>
                    <a:gd name="T23" fmla="*/ 6 h 58"/>
                    <a:gd name="T24" fmla="*/ 86 w 316"/>
                    <a:gd name="T25" fmla="*/ 11 h 58"/>
                    <a:gd name="T26" fmla="*/ 69 w 316"/>
                    <a:gd name="T27" fmla="*/ 17 h 58"/>
                    <a:gd name="T28" fmla="*/ 49 w 316"/>
                    <a:gd name="T29" fmla="*/ 25 h 58"/>
                    <a:gd name="T30" fmla="*/ 32 w 316"/>
                    <a:gd name="T31" fmla="*/ 34 h 58"/>
                    <a:gd name="T32" fmla="*/ 17 w 316"/>
                    <a:gd name="T33" fmla="*/ 45 h 58"/>
                    <a:gd name="T34" fmla="*/ 0 w 316"/>
                    <a:gd name="T35" fmla="*/ 58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6"/>
                    <a:gd name="T55" fmla="*/ 0 h 58"/>
                    <a:gd name="T56" fmla="*/ 316 w 316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6" h="58">
                      <a:moveTo>
                        <a:pt x="0" y="58"/>
                      </a:moveTo>
                      <a:lnTo>
                        <a:pt x="316" y="58"/>
                      </a:lnTo>
                      <a:lnTo>
                        <a:pt x="295" y="43"/>
                      </a:lnTo>
                      <a:lnTo>
                        <a:pt x="271" y="32"/>
                      </a:lnTo>
                      <a:lnTo>
                        <a:pt x="250" y="21"/>
                      </a:lnTo>
                      <a:lnTo>
                        <a:pt x="229" y="13"/>
                      </a:lnTo>
                      <a:lnTo>
                        <a:pt x="207" y="6"/>
                      </a:lnTo>
                      <a:lnTo>
                        <a:pt x="186" y="2"/>
                      </a:lnTo>
                      <a:lnTo>
                        <a:pt x="165" y="0"/>
                      </a:lnTo>
                      <a:lnTo>
                        <a:pt x="145" y="0"/>
                      </a:lnTo>
                      <a:lnTo>
                        <a:pt x="124" y="2"/>
                      </a:lnTo>
                      <a:lnTo>
                        <a:pt x="105" y="6"/>
                      </a:lnTo>
                      <a:lnTo>
                        <a:pt x="86" y="11"/>
                      </a:lnTo>
                      <a:lnTo>
                        <a:pt x="69" y="17"/>
                      </a:lnTo>
                      <a:lnTo>
                        <a:pt x="49" y="25"/>
                      </a:lnTo>
                      <a:lnTo>
                        <a:pt x="32" y="34"/>
                      </a:lnTo>
                      <a:lnTo>
                        <a:pt x="17" y="45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8" name="Freeform 269"/>
                <p:cNvSpPr>
                  <a:spLocks/>
                </p:cNvSpPr>
                <p:nvPr/>
              </p:nvSpPr>
              <p:spPr bwMode="auto">
                <a:xfrm>
                  <a:off x="3340" y="2417"/>
                  <a:ext cx="53" cy="53"/>
                </a:xfrm>
                <a:custGeom>
                  <a:avLst/>
                  <a:gdLst>
                    <a:gd name="T0" fmla="*/ 26 w 53"/>
                    <a:gd name="T1" fmla="*/ 0 h 53"/>
                    <a:gd name="T2" fmla="*/ 21 w 53"/>
                    <a:gd name="T3" fmla="*/ 0 h 53"/>
                    <a:gd name="T4" fmla="*/ 17 w 53"/>
                    <a:gd name="T5" fmla="*/ 2 h 53"/>
                    <a:gd name="T6" fmla="*/ 15 w 53"/>
                    <a:gd name="T7" fmla="*/ 4 h 53"/>
                    <a:gd name="T8" fmla="*/ 11 w 53"/>
                    <a:gd name="T9" fmla="*/ 6 h 53"/>
                    <a:gd name="T10" fmla="*/ 9 w 53"/>
                    <a:gd name="T11" fmla="*/ 9 h 53"/>
                    <a:gd name="T12" fmla="*/ 6 w 53"/>
                    <a:gd name="T13" fmla="*/ 11 h 53"/>
                    <a:gd name="T14" fmla="*/ 4 w 53"/>
                    <a:gd name="T15" fmla="*/ 13 h 53"/>
                    <a:gd name="T16" fmla="*/ 2 w 53"/>
                    <a:gd name="T17" fmla="*/ 17 h 53"/>
                    <a:gd name="T18" fmla="*/ 0 w 53"/>
                    <a:gd name="T19" fmla="*/ 21 h 53"/>
                    <a:gd name="T20" fmla="*/ 0 w 53"/>
                    <a:gd name="T21" fmla="*/ 26 h 53"/>
                    <a:gd name="T22" fmla="*/ 0 w 53"/>
                    <a:gd name="T23" fmla="*/ 28 h 53"/>
                    <a:gd name="T24" fmla="*/ 0 w 53"/>
                    <a:gd name="T25" fmla="*/ 32 h 53"/>
                    <a:gd name="T26" fmla="*/ 0 w 53"/>
                    <a:gd name="T27" fmla="*/ 36 h 53"/>
                    <a:gd name="T28" fmla="*/ 2 w 53"/>
                    <a:gd name="T29" fmla="*/ 38 h 53"/>
                    <a:gd name="T30" fmla="*/ 4 w 53"/>
                    <a:gd name="T31" fmla="*/ 43 h 53"/>
                    <a:gd name="T32" fmla="*/ 6 w 53"/>
                    <a:gd name="T33" fmla="*/ 45 h 53"/>
                    <a:gd name="T34" fmla="*/ 9 w 53"/>
                    <a:gd name="T35" fmla="*/ 47 h 53"/>
                    <a:gd name="T36" fmla="*/ 13 w 53"/>
                    <a:gd name="T37" fmla="*/ 51 h 53"/>
                    <a:gd name="T38" fmla="*/ 17 w 53"/>
                    <a:gd name="T39" fmla="*/ 51 h 53"/>
                    <a:gd name="T40" fmla="*/ 19 w 53"/>
                    <a:gd name="T41" fmla="*/ 53 h 53"/>
                    <a:gd name="T42" fmla="*/ 24 w 53"/>
                    <a:gd name="T43" fmla="*/ 53 h 53"/>
                    <a:gd name="T44" fmla="*/ 26 w 53"/>
                    <a:gd name="T45" fmla="*/ 53 h 53"/>
                    <a:gd name="T46" fmla="*/ 30 w 53"/>
                    <a:gd name="T47" fmla="*/ 53 h 53"/>
                    <a:gd name="T48" fmla="*/ 34 w 53"/>
                    <a:gd name="T49" fmla="*/ 53 h 53"/>
                    <a:gd name="T50" fmla="*/ 38 w 53"/>
                    <a:gd name="T51" fmla="*/ 51 h 53"/>
                    <a:gd name="T52" fmla="*/ 41 w 53"/>
                    <a:gd name="T53" fmla="*/ 49 h 53"/>
                    <a:gd name="T54" fmla="*/ 45 w 53"/>
                    <a:gd name="T55" fmla="*/ 47 h 53"/>
                    <a:gd name="T56" fmla="*/ 47 w 53"/>
                    <a:gd name="T57" fmla="*/ 45 h 53"/>
                    <a:gd name="T58" fmla="*/ 49 w 53"/>
                    <a:gd name="T59" fmla="*/ 41 h 53"/>
                    <a:gd name="T60" fmla="*/ 51 w 53"/>
                    <a:gd name="T61" fmla="*/ 36 h 53"/>
                    <a:gd name="T62" fmla="*/ 51 w 53"/>
                    <a:gd name="T63" fmla="*/ 34 h 53"/>
                    <a:gd name="T64" fmla="*/ 53 w 53"/>
                    <a:gd name="T65" fmla="*/ 30 h 53"/>
                    <a:gd name="T66" fmla="*/ 53 w 53"/>
                    <a:gd name="T67" fmla="*/ 28 h 53"/>
                    <a:gd name="T68" fmla="*/ 53 w 53"/>
                    <a:gd name="T69" fmla="*/ 24 h 53"/>
                    <a:gd name="T70" fmla="*/ 51 w 53"/>
                    <a:gd name="T71" fmla="*/ 19 h 53"/>
                    <a:gd name="T72" fmla="*/ 49 w 53"/>
                    <a:gd name="T73" fmla="*/ 15 h 53"/>
                    <a:gd name="T74" fmla="*/ 49 w 53"/>
                    <a:gd name="T75" fmla="*/ 13 h 53"/>
                    <a:gd name="T76" fmla="*/ 45 w 53"/>
                    <a:gd name="T77" fmla="*/ 9 h 53"/>
                    <a:gd name="T78" fmla="*/ 43 w 53"/>
                    <a:gd name="T79" fmla="*/ 6 h 53"/>
                    <a:gd name="T80" fmla="*/ 41 w 53"/>
                    <a:gd name="T81" fmla="*/ 4 h 53"/>
                    <a:gd name="T82" fmla="*/ 36 w 53"/>
                    <a:gd name="T83" fmla="*/ 2 h 53"/>
                    <a:gd name="T84" fmla="*/ 32 w 53"/>
                    <a:gd name="T85" fmla="*/ 2 h 53"/>
                    <a:gd name="T86" fmla="*/ 28 w 53"/>
                    <a:gd name="T87" fmla="*/ 0 h 53"/>
                    <a:gd name="T88" fmla="*/ 28 w 53"/>
                    <a:gd name="T89" fmla="*/ 0 h 5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3"/>
                    <a:gd name="T136" fmla="*/ 0 h 53"/>
                    <a:gd name="T137" fmla="*/ 53 w 53"/>
                    <a:gd name="T138" fmla="*/ 53 h 5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3" h="53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36"/>
                      </a:lnTo>
                      <a:lnTo>
                        <a:pt x="2" y="38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43"/>
                      </a:lnTo>
                      <a:lnTo>
                        <a:pt x="6" y="45"/>
                      </a:lnTo>
                      <a:lnTo>
                        <a:pt x="9" y="47"/>
                      </a:lnTo>
                      <a:lnTo>
                        <a:pt x="11" y="49"/>
                      </a:lnTo>
                      <a:lnTo>
                        <a:pt x="13" y="51"/>
                      </a:lnTo>
                      <a:lnTo>
                        <a:pt x="15" y="51"/>
                      </a:lnTo>
                      <a:lnTo>
                        <a:pt x="17" y="51"/>
                      </a:lnTo>
                      <a:lnTo>
                        <a:pt x="17" y="53"/>
                      </a:lnTo>
                      <a:lnTo>
                        <a:pt x="19" y="53"/>
                      </a:lnTo>
                      <a:lnTo>
                        <a:pt x="21" y="53"/>
                      </a:lnTo>
                      <a:lnTo>
                        <a:pt x="24" y="53"/>
                      </a:lnTo>
                      <a:lnTo>
                        <a:pt x="26" y="53"/>
                      </a:lnTo>
                      <a:lnTo>
                        <a:pt x="28" y="53"/>
                      </a:lnTo>
                      <a:lnTo>
                        <a:pt x="30" y="53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6" y="51"/>
                      </a:lnTo>
                      <a:lnTo>
                        <a:pt x="38" y="51"/>
                      </a:lnTo>
                      <a:lnTo>
                        <a:pt x="41" y="49"/>
                      </a:lnTo>
                      <a:lnTo>
                        <a:pt x="43" y="49"/>
                      </a:lnTo>
                      <a:lnTo>
                        <a:pt x="43" y="47"/>
                      </a:lnTo>
                      <a:lnTo>
                        <a:pt x="45" y="47"/>
                      </a:lnTo>
                      <a:lnTo>
                        <a:pt x="45" y="45"/>
                      </a:lnTo>
                      <a:lnTo>
                        <a:pt x="47" y="45"/>
                      </a:lnTo>
                      <a:lnTo>
                        <a:pt x="47" y="43"/>
                      </a:lnTo>
                      <a:lnTo>
                        <a:pt x="49" y="43"/>
                      </a:lnTo>
                      <a:lnTo>
                        <a:pt x="49" y="41"/>
                      </a:lnTo>
                      <a:lnTo>
                        <a:pt x="51" y="38"/>
                      </a:lnTo>
                      <a:lnTo>
                        <a:pt x="51" y="36"/>
                      </a:lnTo>
                      <a:lnTo>
                        <a:pt x="51" y="34"/>
                      </a:lnTo>
                      <a:lnTo>
                        <a:pt x="53" y="32"/>
                      </a:lnTo>
                      <a:lnTo>
                        <a:pt x="53" y="30"/>
                      </a:lnTo>
                      <a:lnTo>
                        <a:pt x="53" y="28"/>
                      </a:lnTo>
                      <a:lnTo>
                        <a:pt x="53" y="26"/>
                      </a:lnTo>
                      <a:lnTo>
                        <a:pt x="53" y="24"/>
                      </a:lnTo>
                      <a:lnTo>
                        <a:pt x="51" y="21"/>
                      </a:lnTo>
                      <a:lnTo>
                        <a:pt x="51" y="19"/>
                      </a:lnTo>
                      <a:lnTo>
                        <a:pt x="51" y="17"/>
                      </a:lnTo>
                      <a:lnTo>
                        <a:pt x="49" y="15"/>
                      </a:lnTo>
                      <a:lnTo>
                        <a:pt x="49" y="13"/>
                      </a:lnTo>
                      <a:lnTo>
                        <a:pt x="47" y="11"/>
                      </a:lnTo>
                      <a:lnTo>
                        <a:pt x="45" y="9"/>
                      </a:lnTo>
                      <a:lnTo>
                        <a:pt x="45" y="6"/>
                      </a:lnTo>
                      <a:lnTo>
                        <a:pt x="43" y="6"/>
                      </a:lnTo>
                      <a:lnTo>
                        <a:pt x="41" y="4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36" y="2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6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9" name="Freeform 270"/>
                <p:cNvSpPr>
                  <a:spLocks/>
                </p:cNvSpPr>
                <p:nvPr/>
              </p:nvSpPr>
              <p:spPr bwMode="auto">
                <a:xfrm>
                  <a:off x="3366" y="1971"/>
                  <a:ext cx="1686" cy="487"/>
                </a:xfrm>
                <a:custGeom>
                  <a:avLst/>
                  <a:gdLst>
                    <a:gd name="T0" fmla="*/ 1674 w 1686"/>
                    <a:gd name="T1" fmla="*/ 0 h 487"/>
                    <a:gd name="T2" fmla="*/ 1656 w 1686"/>
                    <a:gd name="T3" fmla="*/ 36 h 487"/>
                    <a:gd name="T4" fmla="*/ 1637 w 1686"/>
                    <a:gd name="T5" fmla="*/ 70 h 487"/>
                    <a:gd name="T6" fmla="*/ 1614 w 1686"/>
                    <a:gd name="T7" fmla="*/ 102 h 487"/>
                    <a:gd name="T8" fmla="*/ 1590 w 1686"/>
                    <a:gd name="T9" fmla="*/ 134 h 487"/>
                    <a:gd name="T10" fmla="*/ 1563 w 1686"/>
                    <a:gd name="T11" fmla="*/ 164 h 487"/>
                    <a:gd name="T12" fmla="*/ 1533 w 1686"/>
                    <a:gd name="T13" fmla="*/ 192 h 487"/>
                    <a:gd name="T14" fmla="*/ 1501 w 1686"/>
                    <a:gd name="T15" fmla="*/ 218 h 487"/>
                    <a:gd name="T16" fmla="*/ 1466 w 1686"/>
                    <a:gd name="T17" fmla="*/ 243 h 487"/>
                    <a:gd name="T18" fmla="*/ 1428 w 1686"/>
                    <a:gd name="T19" fmla="*/ 267 h 487"/>
                    <a:gd name="T20" fmla="*/ 1390 w 1686"/>
                    <a:gd name="T21" fmla="*/ 290 h 487"/>
                    <a:gd name="T22" fmla="*/ 1347 w 1686"/>
                    <a:gd name="T23" fmla="*/ 309 h 487"/>
                    <a:gd name="T24" fmla="*/ 1304 w 1686"/>
                    <a:gd name="T25" fmla="*/ 331 h 487"/>
                    <a:gd name="T26" fmla="*/ 1257 w 1686"/>
                    <a:gd name="T27" fmla="*/ 348 h 487"/>
                    <a:gd name="T28" fmla="*/ 1210 w 1686"/>
                    <a:gd name="T29" fmla="*/ 365 h 487"/>
                    <a:gd name="T30" fmla="*/ 1159 w 1686"/>
                    <a:gd name="T31" fmla="*/ 380 h 487"/>
                    <a:gd name="T32" fmla="*/ 1106 w 1686"/>
                    <a:gd name="T33" fmla="*/ 395 h 487"/>
                    <a:gd name="T34" fmla="*/ 1052 w 1686"/>
                    <a:gd name="T35" fmla="*/ 408 h 487"/>
                    <a:gd name="T36" fmla="*/ 995 w 1686"/>
                    <a:gd name="T37" fmla="*/ 418 h 487"/>
                    <a:gd name="T38" fmla="*/ 937 w 1686"/>
                    <a:gd name="T39" fmla="*/ 429 h 487"/>
                    <a:gd name="T40" fmla="*/ 875 w 1686"/>
                    <a:gd name="T41" fmla="*/ 438 h 487"/>
                    <a:gd name="T42" fmla="*/ 813 w 1686"/>
                    <a:gd name="T43" fmla="*/ 446 h 487"/>
                    <a:gd name="T44" fmla="*/ 747 w 1686"/>
                    <a:gd name="T45" fmla="*/ 452 h 487"/>
                    <a:gd name="T46" fmla="*/ 681 w 1686"/>
                    <a:gd name="T47" fmla="*/ 459 h 487"/>
                    <a:gd name="T48" fmla="*/ 612 w 1686"/>
                    <a:gd name="T49" fmla="*/ 463 h 487"/>
                    <a:gd name="T50" fmla="*/ 469 w 1686"/>
                    <a:gd name="T51" fmla="*/ 470 h 487"/>
                    <a:gd name="T52" fmla="*/ 320 w 1686"/>
                    <a:gd name="T53" fmla="*/ 472 h 487"/>
                    <a:gd name="T54" fmla="*/ 164 w 1686"/>
                    <a:gd name="T55" fmla="*/ 472 h 487"/>
                    <a:gd name="T56" fmla="*/ 0 w 1686"/>
                    <a:gd name="T57" fmla="*/ 467 h 487"/>
                    <a:gd name="T58" fmla="*/ 0 w 1686"/>
                    <a:gd name="T59" fmla="*/ 480 h 487"/>
                    <a:gd name="T60" fmla="*/ 164 w 1686"/>
                    <a:gd name="T61" fmla="*/ 484 h 487"/>
                    <a:gd name="T62" fmla="*/ 320 w 1686"/>
                    <a:gd name="T63" fmla="*/ 487 h 487"/>
                    <a:gd name="T64" fmla="*/ 469 w 1686"/>
                    <a:gd name="T65" fmla="*/ 482 h 487"/>
                    <a:gd name="T66" fmla="*/ 612 w 1686"/>
                    <a:gd name="T67" fmla="*/ 476 h 487"/>
                    <a:gd name="T68" fmla="*/ 683 w 1686"/>
                    <a:gd name="T69" fmla="*/ 472 h 487"/>
                    <a:gd name="T70" fmla="*/ 749 w 1686"/>
                    <a:gd name="T71" fmla="*/ 465 h 487"/>
                    <a:gd name="T72" fmla="*/ 813 w 1686"/>
                    <a:gd name="T73" fmla="*/ 459 h 487"/>
                    <a:gd name="T74" fmla="*/ 877 w 1686"/>
                    <a:gd name="T75" fmla="*/ 450 h 487"/>
                    <a:gd name="T76" fmla="*/ 939 w 1686"/>
                    <a:gd name="T77" fmla="*/ 442 h 487"/>
                    <a:gd name="T78" fmla="*/ 997 w 1686"/>
                    <a:gd name="T79" fmla="*/ 431 h 487"/>
                    <a:gd name="T80" fmla="*/ 1054 w 1686"/>
                    <a:gd name="T81" fmla="*/ 420 h 487"/>
                    <a:gd name="T82" fmla="*/ 1110 w 1686"/>
                    <a:gd name="T83" fmla="*/ 408 h 487"/>
                    <a:gd name="T84" fmla="*/ 1163 w 1686"/>
                    <a:gd name="T85" fmla="*/ 393 h 487"/>
                    <a:gd name="T86" fmla="*/ 1215 w 1686"/>
                    <a:gd name="T87" fmla="*/ 378 h 487"/>
                    <a:gd name="T88" fmla="*/ 1261 w 1686"/>
                    <a:gd name="T89" fmla="*/ 361 h 487"/>
                    <a:gd name="T90" fmla="*/ 1308 w 1686"/>
                    <a:gd name="T91" fmla="*/ 341 h 487"/>
                    <a:gd name="T92" fmla="*/ 1353 w 1686"/>
                    <a:gd name="T93" fmla="*/ 322 h 487"/>
                    <a:gd name="T94" fmla="*/ 1396 w 1686"/>
                    <a:gd name="T95" fmla="*/ 301 h 487"/>
                    <a:gd name="T96" fmla="*/ 1434 w 1686"/>
                    <a:gd name="T97" fmla="*/ 280 h 487"/>
                    <a:gd name="T98" fmla="*/ 1473 w 1686"/>
                    <a:gd name="T99" fmla="*/ 254 h 487"/>
                    <a:gd name="T100" fmla="*/ 1509 w 1686"/>
                    <a:gd name="T101" fmla="*/ 228 h 487"/>
                    <a:gd name="T102" fmla="*/ 1541 w 1686"/>
                    <a:gd name="T103" fmla="*/ 203 h 487"/>
                    <a:gd name="T104" fmla="*/ 1571 w 1686"/>
                    <a:gd name="T105" fmla="*/ 173 h 487"/>
                    <a:gd name="T106" fmla="*/ 1599 w 1686"/>
                    <a:gd name="T107" fmla="*/ 143 h 487"/>
                    <a:gd name="T108" fmla="*/ 1624 w 1686"/>
                    <a:gd name="T109" fmla="*/ 111 h 487"/>
                    <a:gd name="T110" fmla="*/ 1648 w 1686"/>
                    <a:gd name="T111" fmla="*/ 77 h 487"/>
                    <a:gd name="T112" fmla="*/ 1669 w 1686"/>
                    <a:gd name="T113" fmla="*/ 40 h 487"/>
                    <a:gd name="T114" fmla="*/ 1686 w 1686"/>
                    <a:gd name="T115" fmla="*/ 4 h 487"/>
                    <a:gd name="T116" fmla="*/ 1674 w 1686"/>
                    <a:gd name="T117" fmla="*/ 0 h 48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86"/>
                    <a:gd name="T178" fmla="*/ 0 h 487"/>
                    <a:gd name="T179" fmla="*/ 1686 w 1686"/>
                    <a:gd name="T180" fmla="*/ 487 h 48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86" h="487">
                      <a:moveTo>
                        <a:pt x="1674" y="0"/>
                      </a:moveTo>
                      <a:lnTo>
                        <a:pt x="1656" y="36"/>
                      </a:lnTo>
                      <a:lnTo>
                        <a:pt x="1637" y="70"/>
                      </a:lnTo>
                      <a:lnTo>
                        <a:pt x="1614" y="102"/>
                      </a:lnTo>
                      <a:lnTo>
                        <a:pt x="1590" y="134"/>
                      </a:lnTo>
                      <a:lnTo>
                        <a:pt x="1563" y="164"/>
                      </a:lnTo>
                      <a:lnTo>
                        <a:pt x="1533" y="192"/>
                      </a:lnTo>
                      <a:lnTo>
                        <a:pt x="1501" y="218"/>
                      </a:lnTo>
                      <a:lnTo>
                        <a:pt x="1466" y="243"/>
                      </a:lnTo>
                      <a:lnTo>
                        <a:pt x="1428" y="267"/>
                      </a:lnTo>
                      <a:lnTo>
                        <a:pt x="1390" y="290"/>
                      </a:lnTo>
                      <a:lnTo>
                        <a:pt x="1347" y="309"/>
                      </a:lnTo>
                      <a:lnTo>
                        <a:pt x="1304" y="331"/>
                      </a:lnTo>
                      <a:lnTo>
                        <a:pt x="1257" y="348"/>
                      </a:lnTo>
                      <a:lnTo>
                        <a:pt x="1210" y="365"/>
                      </a:lnTo>
                      <a:lnTo>
                        <a:pt x="1159" y="380"/>
                      </a:lnTo>
                      <a:lnTo>
                        <a:pt x="1106" y="395"/>
                      </a:lnTo>
                      <a:lnTo>
                        <a:pt x="1052" y="408"/>
                      </a:lnTo>
                      <a:lnTo>
                        <a:pt x="995" y="418"/>
                      </a:lnTo>
                      <a:lnTo>
                        <a:pt x="937" y="429"/>
                      </a:lnTo>
                      <a:lnTo>
                        <a:pt x="875" y="438"/>
                      </a:lnTo>
                      <a:lnTo>
                        <a:pt x="813" y="446"/>
                      </a:lnTo>
                      <a:lnTo>
                        <a:pt x="747" y="452"/>
                      </a:lnTo>
                      <a:lnTo>
                        <a:pt x="681" y="459"/>
                      </a:lnTo>
                      <a:lnTo>
                        <a:pt x="612" y="463"/>
                      </a:lnTo>
                      <a:lnTo>
                        <a:pt x="469" y="470"/>
                      </a:lnTo>
                      <a:lnTo>
                        <a:pt x="320" y="472"/>
                      </a:lnTo>
                      <a:lnTo>
                        <a:pt x="164" y="472"/>
                      </a:lnTo>
                      <a:lnTo>
                        <a:pt x="0" y="467"/>
                      </a:lnTo>
                      <a:lnTo>
                        <a:pt x="0" y="480"/>
                      </a:lnTo>
                      <a:lnTo>
                        <a:pt x="164" y="484"/>
                      </a:lnTo>
                      <a:lnTo>
                        <a:pt x="320" y="487"/>
                      </a:lnTo>
                      <a:lnTo>
                        <a:pt x="469" y="482"/>
                      </a:lnTo>
                      <a:lnTo>
                        <a:pt x="612" y="476"/>
                      </a:lnTo>
                      <a:lnTo>
                        <a:pt x="683" y="472"/>
                      </a:lnTo>
                      <a:lnTo>
                        <a:pt x="749" y="465"/>
                      </a:lnTo>
                      <a:lnTo>
                        <a:pt x="813" y="459"/>
                      </a:lnTo>
                      <a:lnTo>
                        <a:pt x="877" y="450"/>
                      </a:lnTo>
                      <a:lnTo>
                        <a:pt x="939" y="442"/>
                      </a:lnTo>
                      <a:lnTo>
                        <a:pt x="997" y="431"/>
                      </a:lnTo>
                      <a:lnTo>
                        <a:pt x="1054" y="420"/>
                      </a:lnTo>
                      <a:lnTo>
                        <a:pt x="1110" y="408"/>
                      </a:lnTo>
                      <a:lnTo>
                        <a:pt x="1163" y="393"/>
                      </a:lnTo>
                      <a:lnTo>
                        <a:pt x="1215" y="378"/>
                      </a:lnTo>
                      <a:lnTo>
                        <a:pt x="1261" y="361"/>
                      </a:lnTo>
                      <a:lnTo>
                        <a:pt x="1308" y="341"/>
                      </a:lnTo>
                      <a:lnTo>
                        <a:pt x="1353" y="322"/>
                      </a:lnTo>
                      <a:lnTo>
                        <a:pt x="1396" y="301"/>
                      </a:lnTo>
                      <a:lnTo>
                        <a:pt x="1434" y="280"/>
                      </a:lnTo>
                      <a:lnTo>
                        <a:pt x="1473" y="254"/>
                      </a:lnTo>
                      <a:lnTo>
                        <a:pt x="1509" y="228"/>
                      </a:lnTo>
                      <a:lnTo>
                        <a:pt x="1541" y="203"/>
                      </a:lnTo>
                      <a:lnTo>
                        <a:pt x="1571" y="173"/>
                      </a:lnTo>
                      <a:lnTo>
                        <a:pt x="1599" y="143"/>
                      </a:lnTo>
                      <a:lnTo>
                        <a:pt x="1624" y="111"/>
                      </a:lnTo>
                      <a:lnTo>
                        <a:pt x="1648" y="77"/>
                      </a:lnTo>
                      <a:lnTo>
                        <a:pt x="1669" y="40"/>
                      </a:lnTo>
                      <a:lnTo>
                        <a:pt x="1686" y="4"/>
                      </a:lnTo>
                      <a:lnTo>
                        <a:pt x="167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0" name="Freeform 271"/>
                <p:cNvSpPr>
                  <a:spLocks/>
                </p:cNvSpPr>
                <p:nvPr/>
              </p:nvSpPr>
              <p:spPr bwMode="auto">
                <a:xfrm>
                  <a:off x="5020" y="1945"/>
                  <a:ext cx="54" cy="54"/>
                </a:xfrm>
                <a:custGeom>
                  <a:avLst/>
                  <a:gdLst>
                    <a:gd name="T0" fmla="*/ 2 w 54"/>
                    <a:gd name="T1" fmla="*/ 15 h 54"/>
                    <a:gd name="T2" fmla="*/ 5 w 54"/>
                    <a:gd name="T3" fmla="*/ 13 h 54"/>
                    <a:gd name="T4" fmla="*/ 7 w 54"/>
                    <a:gd name="T5" fmla="*/ 9 h 54"/>
                    <a:gd name="T6" fmla="*/ 9 w 54"/>
                    <a:gd name="T7" fmla="*/ 7 h 54"/>
                    <a:gd name="T8" fmla="*/ 13 w 54"/>
                    <a:gd name="T9" fmla="*/ 4 h 54"/>
                    <a:gd name="T10" fmla="*/ 17 w 54"/>
                    <a:gd name="T11" fmla="*/ 2 h 54"/>
                    <a:gd name="T12" fmla="*/ 20 w 54"/>
                    <a:gd name="T13" fmla="*/ 2 h 54"/>
                    <a:gd name="T14" fmla="*/ 24 w 54"/>
                    <a:gd name="T15" fmla="*/ 0 h 54"/>
                    <a:gd name="T16" fmla="*/ 28 w 54"/>
                    <a:gd name="T17" fmla="*/ 0 h 54"/>
                    <a:gd name="T18" fmla="*/ 32 w 54"/>
                    <a:gd name="T19" fmla="*/ 2 h 54"/>
                    <a:gd name="T20" fmla="*/ 34 w 54"/>
                    <a:gd name="T21" fmla="*/ 2 h 54"/>
                    <a:gd name="T22" fmla="*/ 39 w 54"/>
                    <a:gd name="T23" fmla="*/ 4 h 54"/>
                    <a:gd name="T24" fmla="*/ 41 w 54"/>
                    <a:gd name="T25" fmla="*/ 7 h 54"/>
                    <a:gd name="T26" fmla="*/ 45 w 54"/>
                    <a:gd name="T27" fmla="*/ 9 h 54"/>
                    <a:gd name="T28" fmla="*/ 47 w 54"/>
                    <a:gd name="T29" fmla="*/ 11 h 54"/>
                    <a:gd name="T30" fmla="*/ 49 w 54"/>
                    <a:gd name="T31" fmla="*/ 15 h 54"/>
                    <a:gd name="T32" fmla="*/ 52 w 54"/>
                    <a:gd name="T33" fmla="*/ 17 h 54"/>
                    <a:gd name="T34" fmla="*/ 52 w 54"/>
                    <a:gd name="T35" fmla="*/ 22 h 54"/>
                    <a:gd name="T36" fmla="*/ 52 w 54"/>
                    <a:gd name="T37" fmla="*/ 26 h 54"/>
                    <a:gd name="T38" fmla="*/ 54 w 54"/>
                    <a:gd name="T39" fmla="*/ 30 h 54"/>
                    <a:gd name="T40" fmla="*/ 52 w 54"/>
                    <a:gd name="T41" fmla="*/ 32 h 54"/>
                    <a:gd name="T42" fmla="*/ 52 w 54"/>
                    <a:gd name="T43" fmla="*/ 36 h 54"/>
                    <a:gd name="T44" fmla="*/ 49 w 54"/>
                    <a:gd name="T45" fmla="*/ 39 h 54"/>
                    <a:gd name="T46" fmla="*/ 47 w 54"/>
                    <a:gd name="T47" fmla="*/ 43 h 54"/>
                    <a:gd name="T48" fmla="*/ 45 w 54"/>
                    <a:gd name="T49" fmla="*/ 45 h 54"/>
                    <a:gd name="T50" fmla="*/ 43 w 54"/>
                    <a:gd name="T51" fmla="*/ 49 h 54"/>
                    <a:gd name="T52" fmla="*/ 39 w 54"/>
                    <a:gd name="T53" fmla="*/ 51 h 54"/>
                    <a:gd name="T54" fmla="*/ 37 w 54"/>
                    <a:gd name="T55" fmla="*/ 51 h 54"/>
                    <a:gd name="T56" fmla="*/ 32 w 54"/>
                    <a:gd name="T57" fmla="*/ 54 h 54"/>
                    <a:gd name="T58" fmla="*/ 28 w 54"/>
                    <a:gd name="T59" fmla="*/ 54 h 54"/>
                    <a:gd name="T60" fmla="*/ 24 w 54"/>
                    <a:gd name="T61" fmla="*/ 54 h 54"/>
                    <a:gd name="T62" fmla="*/ 22 w 54"/>
                    <a:gd name="T63" fmla="*/ 54 h 54"/>
                    <a:gd name="T64" fmla="*/ 17 w 54"/>
                    <a:gd name="T65" fmla="*/ 51 h 54"/>
                    <a:gd name="T66" fmla="*/ 15 w 54"/>
                    <a:gd name="T67" fmla="*/ 51 h 54"/>
                    <a:gd name="T68" fmla="*/ 11 w 54"/>
                    <a:gd name="T69" fmla="*/ 49 h 54"/>
                    <a:gd name="T70" fmla="*/ 9 w 54"/>
                    <a:gd name="T71" fmla="*/ 47 h 54"/>
                    <a:gd name="T72" fmla="*/ 5 w 54"/>
                    <a:gd name="T73" fmla="*/ 43 h 54"/>
                    <a:gd name="T74" fmla="*/ 2 w 54"/>
                    <a:gd name="T75" fmla="*/ 41 h 54"/>
                    <a:gd name="T76" fmla="*/ 2 w 54"/>
                    <a:gd name="T77" fmla="*/ 36 h 54"/>
                    <a:gd name="T78" fmla="*/ 0 w 54"/>
                    <a:gd name="T79" fmla="*/ 34 h 54"/>
                    <a:gd name="T80" fmla="*/ 0 w 54"/>
                    <a:gd name="T81" fmla="*/ 30 h 54"/>
                    <a:gd name="T82" fmla="*/ 0 w 54"/>
                    <a:gd name="T83" fmla="*/ 26 h 54"/>
                    <a:gd name="T84" fmla="*/ 0 w 54"/>
                    <a:gd name="T85" fmla="*/ 22 h 54"/>
                    <a:gd name="T86" fmla="*/ 0 w 54"/>
                    <a:gd name="T87" fmla="*/ 17 h 54"/>
                    <a:gd name="T88" fmla="*/ 2 w 54"/>
                    <a:gd name="T89" fmla="*/ 17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4"/>
                    <a:gd name="T136" fmla="*/ 0 h 54"/>
                    <a:gd name="T137" fmla="*/ 54 w 54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4" h="54">
                      <a:moveTo>
                        <a:pt x="2" y="17"/>
                      </a:move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7"/>
                      </a:lnTo>
                      <a:lnTo>
                        <a:pt x="43" y="7"/>
                      </a:lnTo>
                      <a:lnTo>
                        <a:pt x="45" y="9"/>
                      </a:lnTo>
                      <a:lnTo>
                        <a:pt x="45" y="11"/>
                      </a:lnTo>
                      <a:lnTo>
                        <a:pt x="47" y="11"/>
                      </a:lnTo>
                      <a:lnTo>
                        <a:pt x="47" y="13"/>
                      </a:lnTo>
                      <a:lnTo>
                        <a:pt x="49" y="13"/>
                      </a:lnTo>
                      <a:lnTo>
                        <a:pt x="49" y="15"/>
                      </a:lnTo>
                      <a:lnTo>
                        <a:pt x="49" y="17"/>
                      </a:lnTo>
                      <a:lnTo>
                        <a:pt x="52" y="17"/>
                      </a:lnTo>
                      <a:lnTo>
                        <a:pt x="52" y="19"/>
                      </a:lnTo>
                      <a:lnTo>
                        <a:pt x="52" y="22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4" y="28"/>
                      </a:lnTo>
                      <a:lnTo>
                        <a:pt x="54" y="30"/>
                      </a:lnTo>
                      <a:lnTo>
                        <a:pt x="52" y="30"/>
                      </a:lnTo>
                      <a:lnTo>
                        <a:pt x="52" y="32"/>
                      </a:lnTo>
                      <a:lnTo>
                        <a:pt x="52" y="34"/>
                      </a:lnTo>
                      <a:lnTo>
                        <a:pt x="52" y="36"/>
                      </a:lnTo>
                      <a:lnTo>
                        <a:pt x="52" y="39"/>
                      </a:lnTo>
                      <a:lnTo>
                        <a:pt x="49" y="39"/>
                      </a:lnTo>
                      <a:lnTo>
                        <a:pt x="49" y="41"/>
                      </a:lnTo>
                      <a:lnTo>
                        <a:pt x="47" y="43"/>
                      </a:lnTo>
                      <a:lnTo>
                        <a:pt x="47" y="45"/>
                      </a:lnTo>
                      <a:lnTo>
                        <a:pt x="45" y="45"/>
                      </a:lnTo>
                      <a:lnTo>
                        <a:pt x="45" y="47"/>
                      </a:lnTo>
                      <a:lnTo>
                        <a:pt x="43" y="47"/>
                      </a:lnTo>
                      <a:lnTo>
                        <a:pt x="43" y="49"/>
                      </a:lnTo>
                      <a:lnTo>
                        <a:pt x="41" y="49"/>
                      </a:lnTo>
                      <a:lnTo>
                        <a:pt x="39" y="51"/>
                      </a:lnTo>
                      <a:lnTo>
                        <a:pt x="37" y="51"/>
                      </a:lnTo>
                      <a:lnTo>
                        <a:pt x="34" y="54"/>
                      </a:lnTo>
                      <a:lnTo>
                        <a:pt x="32" y="54"/>
                      </a:lnTo>
                      <a:lnTo>
                        <a:pt x="30" y="54"/>
                      </a:lnTo>
                      <a:lnTo>
                        <a:pt x="28" y="54"/>
                      </a:lnTo>
                      <a:lnTo>
                        <a:pt x="26" y="54"/>
                      </a:lnTo>
                      <a:lnTo>
                        <a:pt x="24" y="54"/>
                      </a:lnTo>
                      <a:lnTo>
                        <a:pt x="22" y="54"/>
                      </a:lnTo>
                      <a:lnTo>
                        <a:pt x="20" y="54"/>
                      </a:lnTo>
                      <a:lnTo>
                        <a:pt x="17" y="54"/>
                      </a:lnTo>
                      <a:lnTo>
                        <a:pt x="17" y="51"/>
                      </a:lnTo>
                      <a:lnTo>
                        <a:pt x="15" y="51"/>
                      </a:lnTo>
                      <a:lnTo>
                        <a:pt x="13" y="51"/>
                      </a:lnTo>
                      <a:lnTo>
                        <a:pt x="11" y="49"/>
                      </a:lnTo>
                      <a:lnTo>
                        <a:pt x="9" y="49"/>
                      </a:lnTo>
                      <a:lnTo>
                        <a:pt x="9" y="47"/>
                      </a:lnTo>
                      <a:lnTo>
                        <a:pt x="7" y="45"/>
                      </a:lnTo>
                      <a:lnTo>
                        <a:pt x="5" y="43"/>
                      </a:lnTo>
                      <a:lnTo>
                        <a:pt x="5" y="41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6" y="2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1" name="Freeform 272"/>
                <p:cNvSpPr>
                  <a:spLocks/>
                </p:cNvSpPr>
                <p:nvPr/>
              </p:nvSpPr>
              <p:spPr bwMode="auto">
                <a:xfrm>
                  <a:off x="5215" y="1945"/>
                  <a:ext cx="53" cy="54"/>
                </a:xfrm>
                <a:custGeom>
                  <a:avLst/>
                  <a:gdLst>
                    <a:gd name="T0" fmla="*/ 53 w 53"/>
                    <a:gd name="T1" fmla="*/ 26 h 54"/>
                    <a:gd name="T2" fmla="*/ 53 w 53"/>
                    <a:gd name="T3" fmla="*/ 22 h 54"/>
                    <a:gd name="T4" fmla="*/ 53 w 53"/>
                    <a:gd name="T5" fmla="*/ 19 h 54"/>
                    <a:gd name="T6" fmla="*/ 51 w 53"/>
                    <a:gd name="T7" fmla="*/ 15 h 54"/>
                    <a:gd name="T8" fmla="*/ 49 w 53"/>
                    <a:gd name="T9" fmla="*/ 11 h 54"/>
                    <a:gd name="T10" fmla="*/ 47 w 53"/>
                    <a:gd name="T11" fmla="*/ 9 h 54"/>
                    <a:gd name="T12" fmla="*/ 42 w 53"/>
                    <a:gd name="T13" fmla="*/ 7 h 54"/>
                    <a:gd name="T14" fmla="*/ 40 w 53"/>
                    <a:gd name="T15" fmla="*/ 4 h 54"/>
                    <a:gd name="T16" fmla="*/ 36 w 53"/>
                    <a:gd name="T17" fmla="*/ 2 h 54"/>
                    <a:gd name="T18" fmla="*/ 32 w 53"/>
                    <a:gd name="T19" fmla="*/ 0 h 54"/>
                    <a:gd name="T20" fmla="*/ 30 w 53"/>
                    <a:gd name="T21" fmla="*/ 0 h 54"/>
                    <a:gd name="T22" fmla="*/ 25 w 53"/>
                    <a:gd name="T23" fmla="*/ 0 h 54"/>
                    <a:gd name="T24" fmla="*/ 21 w 53"/>
                    <a:gd name="T25" fmla="*/ 0 h 54"/>
                    <a:gd name="T26" fmla="*/ 19 w 53"/>
                    <a:gd name="T27" fmla="*/ 2 h 54"/>
                    <a:gd name="T28" fmla="*/ 15 w 53"/>
                    <a:gd name="T29" fmla="*/ 4 h 54"/>
                    <a:gd name="T30" fmla="*/ 10 w 53"/>
                    <a:gd name="T31" fmla="*/ 4 h 54"/>
                    <a:gd name="T32" fmla="*/ 8 w 53"/>
                    <a:gd name="T33" fmla="*/ 9 h 54"/>
                    <a:gd name="T34" fmla="*/ 6 w 53"/>
                    <a:gd name="T35" fmla="*/ 11 h 54"/>
                    <a:gd name="T36" fmla="*/ 4 w 53"/>
                    <a:gd name="T37" fmla="*/ 13 h 54"/>
                    <a:gd name="T38" fmla="*/ 2 w 53"/>
                    <a:gd name="T39" fmla="*/ 17 h 54"/>
                    <a:gd name="T40" fmla="*/ 2 w 53"/>
                    <a:gd name="T41" fmla="*/ 22 h 54"/>
                    <a:gd name="T42" fmla="*/ 0 w 53"/>
                    <a:gd name="T43" fmla="*/ 26 h 54"/>
                    <a:gd name="T44" fmla="*/ 0 w 53"/>
                    <a:gd name="T45" fmla="*/ 28 h 54"/>
                    <a:gd name="T46" fmla="*/ 0 w 53"/>
                    <a:gd name="T47" fmla="*/ 32 h 54"/>
                    <a:gd name="T48" fmla="*/ 2 w 53"/>
                    <a:gd name="T49" fmla="*/ 36 h 54"/>
                    <a:gd name="T50" fmla="*/ 4 w 53"/>
                    <a:gd name="T51" fmla="*/ 39 h 54"/>
                    <a:gd name="T52" fmla="*/ 6 w 53"/>
                    <a:gd name="T53" fmla="*/ 43 h 54"/>
                    <a:gd name="T54" fmla="*/ 8 w 53"/>
                    <a:gd name="T55" fmla="*/ 45 h 54"/>
                    <a:gd name="T56" fmla="*/ 10 w 53"/>
                    <a:gd name="T57" fmla="*/ 47 h 54"/>
                    <a:gd name="T58" fmla="*/ 15 w 53"/>
                    <a:gd name="T59" fmla="*/ 49 h 54"/>
                    <a:gd name="T60" fmla="*/ 17 w 53"/>
                    <a:gd name="T61" fmla="*/ 51 h 54"/>
                    <a:gd name="T62" fmla="*/ 21 w 53"/>
                    <a:gd name="T63" fmla="*/ 54 h 54"/>
                    <a:gd name="T64" fmla="*/ 25 w 53"/>
                    <a:gd name="T65" fmla="*/ 54 h 54"/>
                    <a:gd name="T66" fmla="*/ 27 w 53"/>
                    <a:gd name="T67" fmla="*/ 54 h 54"/>
                    <a:gd name="T68" fmla="*/ 32 w 53"/>
                    <a:gd name="T69" fmla="*/ 54 h 54"/>
                    <a:gd name="T70" fmla="*/ 36 w 53"/>
                    <a:gd name="T71" fmla="*/ 51 h 54"/>
                    <a:gd name="T72" fmla="*/ 38 w 53"/>
                    <a:gd name="T73" fmla="*/ 51 h 54"/>
                    <a:gd name="T74" fmla="*/ 42 w 53"/>
                    <a:gd name="T75" fmla="*/ 49 h 54"/>
                    <a:gd name="T76" fmla="*/ 44 w 53"/>
                    <a:gd name="T77" fmla="*/ 47 h 54"/>
                    <a:gd name="T78" fmla="*/ 49 w 53"/>
                    <a:gd name="T79" fmla="*/ 43 h 54"/>
                    <a:gd name="T80" fmla="*/ 51 w 53"/>
                    <a:gd name="T81" fmla="*/ 41 h 54"/>
                    <a:gd name="T82" fmla="*/ 51 w 53"/>
                    <a:gd name="T83" fmla="*/ 36 h 54"/>
                    <a:gd name="T84" fmla="*/ 53 w 53"/>
                    <a:gd name="T85" fmla="*/ 32 h 54"/>
                    <a:gd name="T86" fmla="*/ 53 w 53"/>
                    <a:gd name="T87" fmla="*/ 28 h 54"/>
                    <a:gd name="T88" fmla="*/ 53 w 53"/>
                    <a:gd name="T89" fmla="*/ 28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3"/>
                    <a:gd name="T136" fmla="*/ 0 h 54"/>
                    <a:gd name="T137" fmla="*/ 53 w 53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3" h="54">
                      <a:moveTo>
                        <a:pt x="53" y="28"/>
                      </a:moveTo>
                      <a:lnTo>
                        <a:pt x="53" y="28"/>
                      </a:lnTo>
                      <a:lnTo>
                        <a:pt x="53" y="26"/>
                      </a:lnTo>
                      <a:lnTo>
                        <a:pt x="53" y="24"/>
                      </a:lnTo>
                      <a:lnTo>
                        <a:pt x="53" y="22"/>
                      </a:lnTo>
                      <a:lnTo>
                        <a:pt x="53" y="19"/>
                      </a:lnTo>
                      <a:lnTo>
                        <a:pt x="51" y="17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9" y="11"/>
                      </a:lnTo>
                      <a:lnTo>
                        <a:pt x="47" y="11"/>
                      </a:lnTo>
                      <a:lnTo>
                        <a:pt x="47" y="9"/>
                      </a:lnTo>
                      <a:lnTo>
                        <a:pt x="44" y="9"/>
                      </a:lnTo>
                      <a:lnTo>
                        <a:pt x="44" y="7"/>
                      </a:lnTo>
                      <a:lnTo>
                        <a:pt x="42" y="7"/>
                      </a:lnTo>
                      <a:lnTo>
                        <a:pt x="42" y="4"/>
                      </a:lnTo>
                      <a:lnTo>
                        <a:pt x="40" y="4"/>
                      </a:lnTo>
                      <a:lnTo>
                        <a:pt x="38" y="2"/>
                      </a:lnTo>
                      <a:lnTo>
                        <a:pt x="36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4" y="41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2" y="49"/>
                      </a:lnTo>
                      <a:lnTo>
                        <a:pt x="15" y="49"/>
                      </a:lnTo>
                      <a:lnTo>
                        <a:pt x="15" y="51"/>
                      </a:lnTo>
                      <a:lnTo>
                        <a:pt x="17" y="51"/>
                      </a:lnTo>
                      <a:lnTo>
                        <a:pt x="19" y="51"/>
                      </a:lnTo>
                      <a:lnTo>
                        <a:pt x="19" y="54"/>
                      </a:lnTo>
                      <a:lnTo>
                        <a:pt x="21" y="54"/>
                      </a:lnTo>
                      <a:lnTo>
                        <a:pt x="23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30" y="54"/>
                      </a:lnTo>
                      <a:lnTo>
                        <a:pt x="32" y="54"/>
                      </a:lnTo>
                      <a:lnTo>
                        <a:pt x="34" y="54"/>
                      </a:lnTo>
                      <a:lnTo>
                        <a:pt x="36" y="51"/>
                      </a:lnTo>
                      <a:lnTo>
                        <a:pt x="38" y="51"/>
                      </a:lnTo>
                      <a:lnTo>
                        <a:pt x="40" y="49"/>
                      </a:lnTo>
                      <a:lnTo>
                        <a:pt x="42" y="49"/>
                      </a:lnTo>
                      <a:lnTo>
                        <a:pt x="42" y="47"/>
                      </a:lnTo>
                      <a:lnTo>
                        <a:pt x="44" y="47"/>
                      </a:lnTo>
                      <a:lnTo>
                        <a:pt x="47" y="45"/>
                      </a:lnTo>
                      <a:lnTo>
                        <a:pt x="49" y="43"/>
                      </a:lnTo>
                      <a:lnTo>
                        <a:pt x="49" y="41"/>
                      </a:lnTo>
                      <a:lnTo>
                        <a:pt x="51" y="41"/>
                      </a:lnTo>
                      <a:lnTo>
                        <a:pt x="51" y="39"/>
                      </a:lnTo>
                      <a:lnTo>
                        <a:pt x="51" y="36"/>
                      </a:lnTo>
                      <a:lnTo>
                        <a:pt x="53" y="36"/>
                      </a:lnTo>
                      <a:lnTo>
                        <a:pt x="53" y="34"/>
                      </a:lnTo>
                      <a:lnTo>
                        <a:pt x="53" y="32"/>
                      </a:lnTo>
                      <a:lnTo>
                        <a:pt x="53" y="30"/>
                      </a:lnTo>
                      <a:lnTo>
                        <a:pt x="53" y="28"/>
                      </a:lnTo>
                      <a:lnTo>
                        <a:pt x="27" y="28"/>
                      </a:lnTo>
                      <a:lnTo>
                        <a:pt x="53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2" name="Freeform 273"/>
                <p:cNvSpPr>
                  <a:spLocks/>
                </p:cNvSpPr>
                <p:nvPr/>
              </p:nvSpPr>
              <p:spPr bwMode="auto">
                <a:xfrm>
                  <a:off x="5172" y="1973"/>
                  <a:ext cx="77" cy="758"/>
                </a:xfrm>
                <a:custGeom>
                  <a:avLst/>
                  <a:gdLst>
                    <a:gd name="T0" fmla="*/ 47 w 77"/>
                    <a:gd name="T1" fmla="*/ 756 h 758"/>
                    <a:gd name="T2" fmla="*/ 32 w 77"/>
                    <a:gd name="T3" fmla="*/ 643 h 758"/>
                    <a:gd name="T4" fmla="*/ 23 w 77"/>
                    <a:gd name="T5" fmla="*/ 553 h 758"/>
                    <a:gd name="T6" fmla="*/ 17 w 77"/>
                    <a:gd name="T7" fmla="*/ 478 h 758"/>
                    <a:gd name="T8" fmla="*/ 13 w 77"/>
                    <a:gd name="T9" fmla="*/ 423 h 758"/>
                    <a:gd name="T10" fmla="*/ 13 w 77"/>
                    <a:gd name="T11" fmla="*/ 378 h 758"/>
                    <a:gd name="T12" fmla="*/ 15 w 77"/>
                    <a:gd name="T13" fmla="*/ 346 h 758"/>
                    <a:gd name="T14" fmla="*/ 19 w 77"/>
                    <a:gd name="T15" fmla="*/ 320 h 758"/>
                    <a:gd name="T16" fmla="*/ 26 w 77"/>
                    <a:gd name="T17" fmla="*/ 299 h 758"/>
                    <a:gd name="T18" fmla="*/ 40 w 77"/>
                    <a:gd name="T19" fmla="*/ 263 h 758"/>
                    <a:gd name="T20" fmla="*/ 55 w 77"/>
                    <a:gd name="T21" fmla="*/ 216 h 758"/>
                    <a:gd name="T22" fmla="*/ 62 w 77"/>
                    <a:gd name="T23" fmla="*/ 179 h 758"/>
                    <a:gd name="T24" fmla="*/ 68 w 77"/>
                    <a:gd name="T25" fmla="*/ 134 h 758"/>
                    <a:gd name="T26" fmla="*/ 75 w 77"/>
                    <a:gd name="T27" fmla="*/ 75 h 758"/>
                    <a:gd name="T28" fmla="*/ 77 w 77"/>
                    <a:gd name="T29" fmla="*/ 0 h 758"/>
                    <a:gd name="T30" fmla="*/ 64 w 77"/>
                    <a:gd name="T31" fmla="*/ 0 h 758"/>
                    <a:gd name="T32" fmla="*/ 60 w 77"/>
                    <a:gd name="T33" fmla="*/ 73 h 758"/>
                    <a:gd name="T34" fmla="*/ 55 w 77"/>
                    <a:gd name="T35" fmla="*/ 132 h 758"/>
                    <a:gd name="T36" fmla="*/ 49 w 77"/>
                    <a:gd name="T37" fmla="*/ 177 h 758"/>
                    <a:gd name="T38" fmla="*/ 43 w 77"/>
                    <a:gd name="T39" fmla="*/ 211 h 758"/>
                    <a:gd name="T40" fmla="*/ 28 w 77"/>
                    <a:gd name="T41" fmla="*/ 258 h 758"/>
                    <a:gd name="T42" fmla="*/ 13 w 77"/>
                    <a:gd name="T43" fmla="*/ 295 h 758"/>
                    <a:gd name="T44" fmla="*/ 6 w 77"/>
                    <a:gd name="T45" fmla="*/ 316 h 758"/>
                    <a:gd name="T46" fmla="*/ 2 w 77"/>
                    <a:gd name="T47" fmla="*/ 344 h 758"/>
                    <a:gd name="T48" fmla="*/ 0 w 77"/>
                    <a:gd name="T49" fmla="*/ 378 h 758"/>
                    <a:gd name="T50" fmla="*/ 0 w 77"/>
                    <a:gd name="T51" fmla="*/ 423 h 758"/>
                    <a:gd name="T52" fmla="*/ 2 w 77"/>
                    <a:gd name="T53" fmla="*/ 480 h 758"/>
                    <a:gd name="T54" fmla="*/ 8 w 77"/>
                    <a:gd name="T55" fmla="*/ 553 h 758"/>
                    <a:gd name="T56" fmla="*/ 19 w 77"/>
                    <a:gd name="T57" fmla="*/ 645 h 758"/>
                    <a:gd name="T58" fmla="*/ 34 w 77"/>
                    <a:gd name="T59" fmla="*/ 758 h 758"/>
                    <a:gd name="T60" fmla="*/ 47 w 77"/>
                    <a:gd name="T61" fmla="*/ 756 h 75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7"/>
                    <a:gd name="T94" fmla="*/ 0 h 758"/>
                    <a:gd name="T95" fmla="*/ 77 w 77"/>
                    <a:gd name="T96" fmla="*/ 758 h 75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7" h="758">
                      <a:moveTo>
                        <a:pt x="47" y="756"/>
                      </a:moveTo>
                      <a:lnTo>
                        <a:pt x="32" y="643"/>
                      </a:lnTo>
                      <a:lnTo>
                        <a:pt x="23" y="553"/>
                      </a:lnTo>
                      <a:lnTo>
                        <a:pt x="17" y="478"/>
                      </a:lnTo>
                      <a:lnTo>
                        <a:pt x="13" y="423"/>
                      </a:lnTo>
                      <a:lnTo>
                        <a:pt x="13" y="378"/>
                      </a:lnTo>
                      <a:lnTo>
                        <a:pt x="15" y="346"/>
                      </a:lnTo>
                      <a:lnTo>
                        <a:pt x="19" y="320"/>
                      </a:lnTo>
                      <a:lnTo>
                        <a:pt x="26" y="299"/>
                      </a:lnTo>
                      <a:lnTo>
                        <a:pt x="40" y="263"/>
                      </a:lnTo>
                      <a:lnTo>
                        <a:pt x="55" y="216"/>
                      </a:lnTo>
                      <a:lnTo>
                        <a:pt x="62" y="179"/>
                      </a:lnTo>
                      <a:lnTo>
                        <a:pt x="68" y="134"/>
                      </a:lnTo>
                      <a:lnTo>
                        <a:pt x="75" y="75"/>
                      </a:lnTo>
                      <a:lnTo>
                        <a:pt x="77" y="0"/>
                      </a:lnTo>
                      <a:lnTo>
                        <a:pt x="64" y="0"/>
                      </a:lnTo>
                      <a:lnTo>
                        <a:pt x="60" y="73"/>
                      </a:lnTo>
                      <a:lnTo>
                        <a:pt x="55" y="132"/>
                      </a:lnTo>
                      <a:lnTo>
                        <a:pt x="49" y="177"/>
                      </a:lnTo>
                      <a:lnTo>
                        <a:pt x="43" y="211"/>
                      </a:lnTo>
                      <a:lnTo>
                        <a:pt x="28" y="258"/>
                      </a:lnTo>
                      <a:lnTo>
                        <a:pt x="13" y="295"/>
                      </a:lnTo>
                      <a:lnTo>
                        <a:pt x="6" y="316"/>
                      </a:lnTo>
                      <a:lnTo>
                        <a:pt x="2" y="344"/>
                      </a:lnTo>
                      <a:lnTo>
                        <a:pt x="0" y="378"/>
                      </a:lnTo>
                      <a:lnTo>
                        <a:pt x="0" y="423"/>
                      </a:lnTo>
                      <a:lnTo>
                        <a:pt x="2" y="480"/>
                      </a:lnTo>
                      <a:lnTo>
                        <a:pt x="8" y="553"/>
                      </a:lnTo>
                      <a:lnTo>
                        <a:pt x="19" y="645"/>
                      </a:lnTo>
                      <a:lnTo>
                        <a:pt x="34" y="758"/>
                      </a:lnTo>
                      <a:lnTo>
                        <a:pt x="47" y="75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3" name="Freeform 274"/>
                <p:cNvSpPr>
                  <a:spLocks/>
                </p:cNvSpPr>
                <p:nvPr/>
              </p:nvSpPr>
              <p:spPr bwMode="auto">
                <a:xfrm>
                  <a:off x="4653" y="1347"/>
                  <a:ext cx="256" cy="590"/>
                </a:xfrm>
                <a:custGeom>
                  <a:avLst/>
                  <a:gdLst>
                    <a:gd name="T0" fmla="*/ 122 w 256"/>
                    <a:gd name="T1" fmla="*/ 0 h 590"/>
                    <a:gd name="T2" fmla="*/ 32 w 256"/>
                    <a:gd name="T3" fmla="*/ 15 h 590"/>
                    <a:gd name="T4" fmla="*/ 17 w 256"/>
                    <a:gd name="T5" fmla="*/ 26 h 590"/>
                    <a:gd name="T6" fmla="*/ 7 w 256"/>
                    <a:gd name="T7" fmla="*/ 37 h 590"/>
                    <a:gd name="T8" fmla="*/ 2 w 256"/>
                    <a:gd name="T9" fmla="*/ 47 h 590"/>
                    <a:gd name="T10" fmla="*/ 0 w 256"/>
                    <a:gd name="T11" fmla="*/ 56 h 590"/>
                    <a:gd name="T12" fmla="*/ 0 w 256"/>
                    <a:gd name="T13" fmla="*/ 64 h 590"/>
                    <a:gd name="T14" fmla="*/ 2 w 256"/>
                    <a:gd name="T15" fmla="*/ 73 h 590"/>
                    <a:gd name="T16" fmla="*/ 9 w 256"/>
                    <a:gd name="T17" fmla="*/ 81 h 590"/>
                    <a:gd name="T18" fmla="*/ 17 w 256"/>
                    <a:gd name="T19" fmla="*/ 88 h 590"/>
                    <a:gd name="T20" fmla="*/ 39 w 256"/>
                    <a:gd name="T21" fmla="*/ 101 h 590"/>
                    <a:gd name="T22" fmla="*/ 64 w 256"/>
                    <a:gd name="T23" fmla="*/ 111 h 590"/>
                    <a:gd name="T24" fmla="*/ 90 w 256"/>
                    <a:gd name="T25" fmla="*/ 124 h 590"/>
                    <a:gd name="T26" fmla="*/ 113 w 256"/>
                    <a:gd name="T27" fmla="*/ 135 h 590"/>
                    <a:gd name="T28" fmla="*/ 111 w 256"/>
                    <a:gd name="T29" fmla="*/ 184 h 590"/>
                    <a:gd name="T30" fmla="*/ 107 w 256"/>
                    <a:gd name="T31" fmla="*/ 231 h 590"/>
                    <a:gd name="T32" fmla="*/ 100 w 256"/>
                    <a:gd name="T33" fmla="*/ 278 h 590"/>
                    <a:gd name="T34" fmla="*/ 94 w 256"/>
                    <a:gd name="T35" fmla="*/ 321 h 590"/>
                    <a:gd name="T36" fmla="*/ 88 w 256"/>
                    <a:gd name="T37" fmla="*/ 359 h 590"/>
                    <a:gd name="T38" fmla="*/ 83 w 256"/>
                    <a:gd name="T39" fmla="*/ 397 h 590"/>
                    <a:gd name="T40" fmla="*/ 79 w 256"/>
                    <a:gd name="T41" fmla="*/ 432 h 590"/>
                    <a:gd name="T42" fmla="*/ 77 w 256"/>
                    <a:gd name="T43" fmla="*/ 464 h 590"/>
                    <a:gd name="T44" fmla="*/ 79 w 256"/>
                    <a:gd name="T45" fmla="*/ 479 h 590"/>
                    <a:gd name="T46" fmla="*/ 79 w 256"/>
                    <a:gd name="T47" fmla="*/ 491 h 590"/>
                    <a:gd name="T48" fmla="*/ 83 w 256"/>
                    <a:gd name="T49" fmla="*/ 506 h 590"/>
                    <a:gd name="T50" fmla="*/ 86 w 256"/>
                    <a:gd name="T51" fmla="*/ 517 h 590"/>
                    <a:gd name="T52" fmla="*/ 92 w 256"/>
                    <a:gd name="T53" fmla="*/ 528 h 590"/>
                    <a:gd name="T54" fmla="*/ 98 w 256"/>
                    <a:gd name="T55" fmla="*/ 538 h 590"/>
                    <a:gd name="T56" fmla="*/ 105 w 256"/>
                    <a:gd name="T57" fmla="*/ 549 h 590"/>
                    <a:gd name="T58" fmla="*/ 115 w 256"/>
                    <a:gd name="T59" fmla="*/ 558 h 590"/>
                    <a:gd name="T60" fmla="*/ 126 w 256"/>
                    <a:gd name="T61" fmla="*/ 564 h 590"/>
                    <a:gd name="T62" fmla="*/ 139 w 256"/>
                    <a:gd name="T63" fmla="*/ 573 h 590"/>
                    <a:gd name="T64" fmla="*/ 152 w 256"/>
                    <a:gd name="T65" fmla="*/ 577 h 590"/>
                    <a:gd name="T66" fmla="*/ 169 w 256"/>
                    <a:gd name="T67" fmla="*/ 581 h 590"/>
                    <a:gd name="T68" fmla="*/ 188 w 256"/>
                    <a:gd name="T69" fmla="*/ 585 h 590"/>
                    <a:gd name="T70" fmla="*/ 207 w 256"/>
                    <a:gd name="T71" fmla="*/ 588 h 590"/>
                    <a:gd name="T72" fmla="*/ 231 w 256"/>
                    <a:gd name="T73" fmla="*/ 590 h 590"/>
                    <a:gd name="T74" fmla="*/ 256 w 256"/>
                    <a:gd name="T75" fmla="*/ 590 h 5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56"/>
                    <a:gd name="T115" fmla="*/ 0 h 590"/>
                    <a:gd name="T116" fmla="*/ 256 w 256"/>
                    <a:gd name="T117" fmla="*/ 590 h 59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56" h="590">
                      <a:moveTo>
                        <a:pt x="122" y="0"/>
                      </a:moveTo>
                      <a:lnTo>
                        <a:pt x="32" y="15"/>
                      </a:lnTo>
                      <a:lnTo>
                        <a:pt x="17" y="26"/>
                      </a:lnTo>
                      <a:lnTo>
                        <a:pt x="7" y="37"/>
                      </a:lnTo>
                      <a:lnTo>
                        <a:pt x="2" y="47"/>
                      </a:lnTo>
                      <a:lnTo>
                        <a:pt x="0" y="56"/>
                      </a:lnTo>
                      <a:lnTo>
                        <a:pt x="0" y="64"/>
                      </a:lnTo>
                      <a:lnTo>
                        <a:pt x="2" y="73"/>
                      </a:lnTo>
                      <a:lnTo>
                        <a:pt x="9" y="81"/>
                      </a:lnTo>
                      <a:lnTo>
                        <a:pt x="17" y="88"/>
                      </a:lnTo>
                      <a:lnTo>
                        <a:pt x="39" y="101"/>
                      </a:lnTo>
                      <a:lnTo>
                        <a:pt x="64" y="111"/>
                      </a:lnTo>
                      <a:lnTo>
                        <a:pt x="90" y="124"/>
                      </a:lnTo>
                      <a:lnTo>
                        <a:pt x="113" y="135"/>
                      </a:lnTo>
                      <a:lnTo>
                        <a:pt x="111" y="184"/>
                      </a:lnTo>
                      <a:lnTo>
                        <a:pt x="107" y="231"/>
                      </a:lnTo>
                      <a:lnTo>
                        <a:pt x="100" y="278"/>
                      </a:lnTo>
                      <a:lnTo>
                        <a:pt x="94" y="321"/>
                      </a:lnTo>
                      <a:lnTo>
                        <a:pt x="88" y="359"/>
                      </a:lnTo>
                      <a:lnTo>
                        <a:pt x="83" y="397"/>
                      </a:lnTo>
                      <a:lnTo>
                        <a:pt x="79" y="432"/>
                      </a:lnTo>
                      <a:lnTo>
                        <a:pt x="77" y="464"/>
                      </a:lnTo>
                      <a:lnTo>
                        <a:pt x="79" y="479"/>
                      </a:lnTo>
                      <a:lnTo>
                        <a:pt x="79" y="491"/>
                      </a:lnTo>
                      <a:lnTo>
                        <a:pt x="83" y="506"/>
                      </a:lnTo>
                      <a:lnTo>
                        <a:pt x="86" y="517"/>
                      </a:lnTo>
                      <a:lnTo>
                        <a:pt x="92" y="528"/>
                      </a:lnTo>
                      <a:lnTo>
                        <a:pt x="98" y="538"/>
                      </a:lnTo>
                      <a:lnTo>
                        <a:pt x="105" y="549"/>
                      </a:lnTo>
                      <a:lnTo>
                        <a:pt x="115" y="558"/>
                      </a:lnTo>
                      <a:lnTo>
                        <a:pt x="126" y="564"/>
                      </a:lnTo>
                      <a:lnTo>
                        <a:pt x="139" y="573"/>
                      </a:lnTo>
                      <a:lnTo>
                        <a:pt x="152" y="577"/>
                      </a:lnTo>
                      <a:lnTo>
                        <a:pt x="169" y="581"/>
                      </a:lnTo>
                      <a:lnTo>
                        <a:pt x="188" y="585"/>
                      </a:lnTo>
                      <a:lnTo>
                        <a:pt x="207" y="588"/>
                      </a:lnTo>
                      <a:lnTo>
                        <a:pt x="231" y="590"/>
                      </a:lnTo>
                      <a:lnTo>
                        <a:pt x="256" y="590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pic>
            <p:nvPicPr>
              <p:cNvPr id="92" name="Picture 27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68" y="1307"/>
                <a:ext cx="573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3" name="Text Box 276"/>
            <p:cNvSpPr txBox="1">
              <a:spLocks noChangeArrowheads="1"/>
            </p:cNvSpPr>
            <p:nvPr/>
          </p:nvSpPr>
          <p:spPr bwMode="auto">
            <a:xfrm>
              <a:off x="4848" y="3504"/>
              <a:ext cx="59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b="1">
                  <a:latin typeface="Helvetica" pitchFamily="34" charset="0"/>
                </a:rPr>
                <a:t>Anodes</a:t>
              </a:r>
            </a:p>
          </p:txBody>
        </p:sp>
        <p:sp>
          <p:nvSpPr>
            <p:cNvPr id="84" name="Text Box 277"/>
            <p:cNvSpPr txBox="1">
              <a:spLocks noChangeArrowheads="1"/>
            </p:cNvSpPr>
            <p:nvPr/>
          </p:nvSpPr>
          <p:spPr bwMode="auto">
            <a:xfrm>
              <a:off x="3533" y="1402"/>
              <a:ext cx="86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b="1">
                  <a:latin typeface="Helvetica" pitchFamily="34" charset="0"/>
                </a:rPr>
                <a:t>CP Rectifier</a:t>
              </a:r>
            </a:p>
          </p:txBody>
        </p:sp>
        <p:sp>
          <p:nvSpPr>
            <p:cNvPr id="85" name="Text Box 278"/>
            <p:cNvSpPr txBox="1">
              <a:spLocks noChangeArrowheads="1"/>
            </p:cNvSpPr>
            <p:nvPr/>
          </p:nvSpPr>
          <p:spPr bwMode="auto">
            <a:xfrm>
              <a:off x="4731" y="1513"/>
              <a:ext cx="81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b="1">
                  <a:latin typeface="Helvetica" pitchFamily="34" charset="0"/>
                </a:rPr>
                <a:t>AC Feed</a:t>
              </a:r>
            </a:p>
          </p:txBody>
        </p:sp>
        <p:sp>
          <p:nvSpPr>
            <p:cNvPr id="86" name="Text Box 279"/>
            <p:cNvSpPr txBox="1">
              <a:spLocks noChangeArrowheads="1"/>
            </p:cNvSpPr>
            <p:nvPr/>
          </p:nvSpPr>
          <p:spPr bwMode="auto">
            <a:xfrm>
              <a:off x="3339" y="3072"/>
              <a:ext cx="6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b="1">
                  <a:latin typeface="Helvetica" pitchFamily="34" charset="0"/>
                </a:rPr>
                <a:t>Pipeline</a:t>
              </a:r>
            </a:p>
          </p:txBody>
        </p:sp>
        <p:sp>
          <p:nvSpPr>
            <p:cNvPr id="87" name="Text Box 280"/>
            <p:cNvSpPr txBox="1">
              <a:spLocks noChangeArrowheads="1"/>
            </p:cNvSpPr>
            <p:nvPr/>
          </p:nvSpPr>
          <p:spPr bwMode="auto">
            <a:xfrm>
              <a:off x="4887" y="2043"/>
              <a:ext cx="10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s-MX" sz="9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88" name="Text Box 281"/>
            <p:cNvSpPr txBox="1">
              <a:spLocks noChangeArrowheads="1"/>
            </p:cNvSpPr>
            <p:nvPr/>
          </p:nvSpPr>
          <p:spPr bwMode="auto">
            <a:xfrm>
              <a:off x="5088" y="2016"/>
              <a:ext cx="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1600">
                  <a:solidFill>
                    <a:schemeClr val="bg1"/>
                  </a:solidFill>
                  <a:latin typeface="Helvetica" pitchFamily="34" charset="0"/>
                </a:rPr>
                <a:t>+</a:t>
              </a:r>
              <a:endParaRPr lang="es-ES" sz="16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89" name="Text Box 282"/>
            <p:cNvSpPr txBox="1">
              <a:spLocks noChangeArrowheads="1"/>
            </p:cNvSpPr>
            <p:nvPr/>
          </p:nvSpPr>
          <p:spPr bwMode="auto">
            <a:xfrm>
              <a:off x="4752" y="1968"/>
              <a:ext cx="18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MX" sz="2400">
                  <a:solidFill>
                    <a:schemeClr val="bg1"/>
                  </a:solidFill>
                  <a:latin typeface="Helvetica" pitchFamily="34" charset="0"/>
                </a:rPr>
                <a:t>-</a:t>
              </a:r>
              <a:endParaRPr lang="es-ES" sz="24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90" name="Text Box 283"/>
            <p:cNvSpPr txBox="1">
              <a:spLocks noChangeArrowheads="1"/>
            </p:cNvSpPr>
            <p:nvPr/>
          </p:nvSpPr>
          <p:spPr bwMode="auto">
            <a:xfrm>
              <a:off x="5048" y="1824"/>
              <a:ext cx="684" cy="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Arial" charset="0"/>
                </a:rPr>
                <a:t>ACVG 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2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-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ACVG - Pool of Potential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37159"/>
              </p:ext>
            </p:extLst>
          </p:nvPr>
        </p:nvGraphicFramePr>
        <p:xfrm>
          <a:off x="391159" y="904240"/>
          <a:ext cx="8308339" cy="504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4" name="Bitmap Image" r:id="rId3" imgW="6897063" imgH="4191585" progId="Paint.Picture">
                  <p:embed/>
                </p:oleObj>
              </mc:Choice>
              <mc:Fallback>
                <p:oleObj name="Bitmap Image" r:id="rId3" imgW="6897063" imgH="41915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59" y="904240"/>
                        <a:ext cx="8308339" cy="5049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39289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-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ACVG – Current 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335280" y="1132840"/>
            <a:ext cx="7543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the transmitter creates a voltage gradient around coating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defects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4163" indent="-2841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density greatest at interface between the defect and the surrounding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environment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4163" indent="-2841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density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function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soil resistivity &amp;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Tx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output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477520" y="3058160"/>
            <a:ext cx="8153400" cy="2743200"/>
            <a:chOff x="48" y="2448"/>
            <a:chExt cx="5568" cy="1872"/>
          </a:xfrm>
        </p:grpSpPr>
        <p:sp>
          <p:nvSpPr>
            <p:cNvPr id="12" name="AutoShape 82"/>
            <p:cNvSpPr>
              <a:spLocks noChangeArrowheads="1"/>
            </p:cNvSpPr>
            <p:nvPr/>
          </p:nvSpPr>
          <p:spPr bwMode="auto">
            <a:xfrm rot="16200000" flipH="1">
              <a:off x="2664" y="648"/>
              <a:ext cx="336" cy="5568"/>
            </a:xfrm>
            <a:prstGeom prst="can">
              <a:avLst>
                <a:gd name="adj" fmla="val 37516"/>
              </a:avLst>
            </a:prstGeom>
            <a:solidFill>
              <a:srgbClr val="DFE33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" name="AutoShape 83" descr="Granite"/>
            <p:cNvSpPr>
              <a:spLocks noChangeArrowheads="1"/>
            </p:cNvSpPr>
            <p:nvPr/>
          </p:nvSpPr>
          <p:spPr bwMode="auto">
            <a:xfrm>
              <a:off x="4032" y="3360"/>
              <a:ext cx="240" cy="96"/>
            </a:xfrm>
            <a:prstGeom prst="irregularSeal1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" name="Rectangle 84"/>
            <p:cNvSpPr>
              <a:spLocks noChangeArrowheads="1"/>
            </p:cNvSpPr>
            <p:nvPr/>
          </p:nvSpPr>
          <p:spPr bwMode="auto">
            <a:xfrm>
              <a:off x="240" y="3840"/>
              <a:ext cx="624" cy="24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5" name="Text Box 85"/>
            <p:cNvSpPr txBox="1">
              <a:spLocks noChangeArrowheads="1"/>
            </p:cNvSpPr>
            <p:nvPr/>
          </p:nvSpPr>
          <p:spPr bwMode="auto">
            <a:xfrm>
              <a:off x="336" y="3840"/>
              <a:ext cx="48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latin typeface="Arial" charset="0"/>
                </a:rPr>
                <a:t>Transmitter</a:t>
              </a:r>
            </a:p>
          </p:txBody>
        </p:sp>
        <p:sp>
          <p:nvSpPr>
            <p:cNvPr id="16" name="Freeform 86"/>
            <p:cNvSpPr>
              <a:spLocks/>
            </p:cNvSpPr>
            <p:nvPr/>
          </p:nvSpPr>
          <p:spPr bwMode="auto">
            <a:xfrm>
              <a:off x="384" y="3048"/>
              <a:ext cx="384" cy="696"/>
            </a:xfrm>
            <a:custGeom>
              <a:avLst/>
              <a:gdLst>
                <a:gd name="T0" fmla="*/ 0 w 296"/>
                <a:gd name="T1" fmla="*/ 232 h 648"/>
                <a:gd name="T2" fmla="*/ 62 w 296"/>
                <a:gd name="T3" fmla="*/ 26 h 648"/>
                <a:gd name="T4" fmla="*/ 311 w 296"/>
                <a:gd name="T5" fmla="*/ 77 h 648"/>
                <a:gd name="T6" fmla="*/ 374 w 296"/>
                <a:gd name="T7" fmla="*/ 387 h 648"/>
                <a:gd name="T8" fmla="*/ 249 w 296"/>
                <a:gd name="T9" fmla="*/ 696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648"/>
                <a:gd name="T17" fmla="*/ 296 w 296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648">
                  <a:moveTo>
                    <a:pt x="0" y="216"/>
                  </a:moveTo>
                  <a:cubicBezTo>
                    <a:pt x="4" y="132"/>
                    <a:pt x="8" y="48"/>
                    <a:pt x="48" y="24"/>
                  </a:cubicBezTo>
                  <a:cubicBezTo>
                    <a:pt x="88" y="0"/>
                    <a:pt x="200" y="16"/>
                    <a:pt x="240" y="72"/>
                  </a:cubicBezTo>
                  <a:cubicBezTo>
                    <a:pt x="280" y="128"/>
                    <a:pt x="296" y="264"/>
                    <a:pt x="288" y="360"/>
                  </a:cubicBezTo>
                  <a:cubicBezTo>
                    <a:pt x="280" y="456"/>
                    <a:pt x="200" y="592"/>
                    <a:pt x="192" y="6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" name="Line 87"/>
            <p:cNvSpPr>
              <a:spLocks noChangeShapeType="1"/>
            </p:cNvSpPr>
            <p:nvPr/>
          </p:nvSpPr>
          <p:spPr bwMode="auto">
            <a:xfrm>
              <a:off x="1152" y="384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8"/>
            <p:cNvSpPr>
              <a:spLocks noChangeShapeType="1"/>
            </p:cNvSpPr>
            <p:nvPr/>
          </p:nvSpPr>
          <p:spPr bwMode="auto">
            <a:xfrm>
              <a:off x="1056" y="384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9"/>
            <p:cNvSpPr>
              <a:spLocks/>
            </p:cNvSpPr>
            <p:nvPr/>
          </p:nvSpPr>
          <p:spPr bwMode="auto">
            <a:xfrm>
              <a:off x="720" y="3504"/>
              <a:ext cx="528" cy="336"/>
            </a:xfrm>
            <a:custGeom>
              <a:avLst/>
              <a:gdLst>
                <a:gd name="T0" fmla="*/ 0 w 504"/>
                <a:gd name="T1" fmla="*/ 291 h 360"/>
                <a:gd name="T2" fmla="*/ 50 w 504"/>
                <a:gd name="T3" fmla="*/ 157 h 360"/>
                <a:gd name="T4" fmla="*/ 151 w 504"/>
                <a:gd name="T5" fmla="*/ 22 h 360"/>
                <a:gd name="T6" fmla="*/ 352 w 504"/>
                <a:gd name="T7" fmla="*/ 22 h 360"/>
                <a:gd name="T8" fmla="*/ 503 w 504"/>
                <a:gd name="T9" fmla="*/ 112 h 360"/>
                <a:gd name="T10" fmla="*/ 503 w 504"/>
                <a:gd name="T11" fmla="*/ 246 h 360"/>
                <a:gd name="T12" fmla="*/ 402 w 504"/>
                <a:gd name="T13" fmla="*/ 336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4"/>
                <a:gd name="T22" fmla="*/ 0 h 360"/>
                <a:gd name="T23" fmla="*/ 504 w 504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4" h="36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96" y="48"/>
                    <a:pt x="144" y="24"/>
                  </a:cubicBezTo>
                  <a:cubicBezTo>
                    <a:pt x="192" y="0"/>
                    <a:pt x="280" y="8"/>
                    <a:pt x="336" y="24"/>
                  </a:cubicBezTo>
                  <a:cubicBezTo>
                    <a:pt x="392" y="40"/>
                    <a:pt x="456" y="80"/>
                    <a:pt x="480" y="120"/>
                  </a:cubicBezTo>
                  <a:cubicBezTo>
                    <a:pt x="504" y="160"/>
                    <a:pt x="496" y="224"/>
                    <a:pt x="480" y="264"/>
                  </a:cubicBezTo>
                  <a:cubicBezTo>
                    <a:pt x="464" y="304"/>
                    <a:pt x="400" y="344"/>
                    <a:pt x="384" y="36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0" name="Line 96"/>
            <p:cNvSpPr>
              <a:spLocks noChangeShapeType="1"/>
            </p:cNvSpPr>
            <p:nvPr/>
          </p:nvSpPr>
          <p:spPr bwMode="auto">
            <a:xfrm flipH="1">
              <a:off x="3312" y="336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2"/>
            <p:cNvSpPr>
              <a:spLocks noChangeShapeType="1"/>
            </p:cNvSpPr>
            <p:nvPr/>
          </p:nvSpPr>
          <p:spPr bwMode="auto">
            <a:xfrm flipV="1">
              <a:off x="1440" y="403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3"/>
            <p:cNvSpPr>
              <a:spLocks noChangeShapeType="1"/>
            </p:cNvSpPr>
            <p:nvPr/>
          </p:nvSpPr>
          <p:spPr bwMode="auto">
            <a:xfrm>
              <a:off x="4128" y="24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>
              <a:off x="3648" y="2784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5"/>
            <p:cNvSpPr>
              <a:spLocks noChangeShapeType="1"/>
            </p:cNvSpPr>
            <p:nvPr/>
          </p:nvSpPr>
          <p:spPr bwMode="auto">
            <a:xfrm flipH="1">
              <a:off x="4608" y="2784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6"/>
            <p:cNvSpPr>
              <a:spLocks noChangeShapeType="1"/>
            </p:cNvSpPr>
            <p:nvPr/>
          </p:nvSpPr>
          <p:spPr bwMode="auto">
            <a:xfrm flipV="1">
              <a:off x="4176" y="40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7"/>
            <p:cNvSpPr>
              <a:spLocks noChangeShapeType="1"/>
            </p:cNvSpPr>
            <p:nvPr/>
          </p:nvSpPr>
          <p:spPr bwMode="auto">
            <a:xfrm flipV="1">
              <a:off x="3600" y="3744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8"/>
            <p:cNvSpPr>
              <a:spLocks noChangeShapeType="1"/>
            </p:cNvSpPr>
            <p:nvPr/>
          </p:nvSpPr>
          <p:spPr bwMode="auto">
            <a:xfrm flipH="1" flipV="1">
              <a:off x="4560" y="3648"/>
              <a:ext cx="19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0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-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ACVG – Using the A Frame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pic>
        <p:nvPicPr>
          <p:cNvPr id="42" name="Picture 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960" y="1767840"/>
            <a:ext cx="2439988" cy="317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112520" y="1283019"/>
            <a:ext cx="6168390" cy="4012247"/>
            <a:chOff x="899160" y="886779"/>
            <a:chExt cx="6168390" cy="4012247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2804160" y="1082040"/>
              <a:ext cx="12954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899160" y="2402840"/>
              <a:ext cx="2133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Front of receiver</a:t>
              </a:r>
            </a:p>
          </p:txBody>
        </p:sp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4542155" y="886779"/>
              <a:ext cx="2438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Directional Display </a:t>
              </a:r>
            </a:p>
          </p:txBody>
        </p:sp>
        <p:sp>
          <p:nvSpPr>
            <p:cNvPr id="40" name="Text Box 91"/>
            <p:cNvSpPr txBox="1">
              <a:spLocks noChangeArrowheads="1"/>
            </p:cNvSpPr>
            <p:nvPr/>
          </p:nvSpPr>
          <p:spPr bwMode="auto">
            <a:xfrm>
              <a:off x="3921125" y="4532313"/>
              <a:ext cx="9969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33CC33"/>
                  </a:solidFill>
                  <a:latin typeface="Arial" charset="0"/>
                </a:rPr>
                <a:t>GREEN</a:t>
              </a:r>
            </a:p>
          </p:txBody>
        </p:sp>
        <p:sp>
          <p:nvSpPr>
            <p:cNvPr id="41" name="Text Box 92"/>
            <p:cNvSpPr txBox="1">
              <a:spLocks noChangeArrowheads="1"/>
            </p:cNvSpPr>
            <p:nvPr/>
          </p:nvSpPr>
          <p:spPr bwMode="auto">
            <a:xfrm>
              <a:off x="6400800" y="4532313"/>
              <a:ext cx="6667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RED</a:t>
              </a:r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V="1">
              <a:off x="2839720" y="2174240"/>
              <a:ext cx="1702435" cy="3403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21940" y="5308333"/>
            <a:ext cx="362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the green pin facing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3AED36-CE41-46C8-8862-11E8925F8EA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Tahoma" pitchFamily="34" charset="0"/>
              </a:rPr>
              <a:t>The PCM can….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Find contacts with other structures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800" kern="0" dirty="0">
              <a:solidFill>
                <a:schemeClr val="bg1"/>
              </a:solidFill>
              <a:latin typeface="Arial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Evaluate </a:t>
            </a:r>
            <a:r>
              <a:rPr lang="en-GB" sz="2800" kern="0" dirty="0" smtClean="0">
                <a:solidFill>
                  <a:schemeClr val="bg1"/>
                </a:solidFill>
                <a:latin typeface="Arial"/>
                <a:cs typeface="Tahoma" pitchFamily="34" charset="0"/>
              </a:rPr>
              <a:t>pipe </a:t>
            </a: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c</a:t>
            </a:r>
            <a:r>
              <a:rPr lang="en-GB" sz="2800" kern="0" dirty="0" smtClean="0">
                <a:solidFill>
                  <a:schemeClr val="bg1"/>
                </a:solidFill>
                <a:latin typeface="Arial"/>
                <a:cs typeface="Tahoma" pitchFamily="34" charset="0"/>
              </a:rPr>
              <a:t>oating </a:t>
            </a: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for defects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800" kern="0" dirty="0">
              <a:solidFill>
                <a:schemeClr val="bg1"/>
              </a:solidFill>
              <a:latin typeface="Arial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Perform periodic </a:t>
            </a:r>
            <a:r>
              <a:rPr lang="en-GB" sz="2800" kern="0" dirty="0" smtClean="0">
                <a:solidFill>
                  <a:schemeClr val="bg1"/>
                </a:solidFill>
                <a:latin typeface="Arial"/>
                <a:cs typeface="Tahoma" pitchFamily="34" charset="0"/>
              </a:rPr>
              <a:t>pipeline </a:t>
            </a: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surveys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800" kern="0" dirty="0">
              <a:solidFill>
                <a:schemeClr val="bg1"/>
              </a:solidFill>
              <a:latin typeface="Arial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Find defective </a:t>
            </a:r>
            <a:r>
              <a:rPr lang="en-GB" sz="2800" kern="0" dirty="0" smtClean="0">
                <a:solidFill>
                  <a:schemeClr val="bg1"/>
                </a:solidFill>
                <a:latin typeface="Arial"/>
                <a:cs typeface="Tahoma" pitchFamily="34" charset="0"/>
              </a:rPr>
              <a:t>insulation </a:t>
            </a:r>
            <a:r>
              <a:rPr lang="en-GB" sz="2800" kern="0" dirty="0">
                <a:solidFill>
                  <a:schemeClr val="bg1"/>
                </a:solidFill>
                <a:latin typeface="Arial"/>
                <a:cs typeface="Tahoma" pitchFamily="34" charset="0"/>
              </a:rPr>
              <a:t>joints</a:t>
            </a:r>
          </a:p>
        </p:txBody>
      </p:sp>
    </p:spTree>
    <p:extLst>
      <p:ext uri="{BB962C8B-B14F-4D97-AF65-F5344CB8AC3E}">
        <p14:creationId xmlns:p14="http://schemas.microsoft.com/office/powerpoint/2010/main" val="27839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3200" y="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Finding Coating Defects</a:t>
            </a: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97913"/>
              </p:ext>
            </p:extLst>
          </p:nvPr>
        </p:nvGraphicFramePr>
        <p:xfrm>
          <a:off x="457200" y="1244600"/>
          <a:ext cx="83058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8" name="Drawing" r:id="rId3" imgW="302156" imgH="1115676" progId="FLW3Drawing">
                  <p:embed/>
                </p:oleObj>
              </mc:Choice>
              <mc:Fallback>
                <p:oleObj name="Drawing" r:id="rId3" imgW="302156" imgH="1115676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44600"/>
                        <a:ext cx="830580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2775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3200" y="7112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ACVG – Receiver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Readings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" y="3083560"/>
            <a:ext cx="8686800" cy="2667000"/>
            <a:chOff x="274320" y="3083560"/>
            <a:chExt cx="8686800" cy="2667000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 rot="16200000" flipH="1">
              <a:off x="4351020" y="1140460"/>
              <a:ext cx="533400" cy="8686800"/>
            </a:xfrm>
            <a:prstGeom prst="can">
              <a:avLst>
                <a:gd name="adj" fmla="val 36869"/>
              </a:avLst>
            </a:prstGeom>
            <a:solidFill>
              <a:srgbClr val="DFE33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 flipV="1">
              <a:off x="883920" y="3393440"/>
              <a:ext cx="7315200" cy="608013"/>
              <a:chOff x="672" y="1920"/>
              <a:chExt cx="4608" cy="0"/>
            </a:xfrm>
          </p:grpSpPr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2352" y="192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H="1">
                <a:off x="4128" y="192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 flipH="1">
                <a:off x="4944" y="192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2788920" y="3083560"/>
              <a:ext cx="1600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389120" y="3083560"/>
              <a:ext cx="76200" cy="2133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3" descr="Granite"/>
            <p:cNvSpPr>
              <a:spLocks noChangeArrowheads="1"/>
            </p:cNvSpPr>
            <p:nvPr/>
          </p:nvSpPr>
          <p:spPr bwMode="auto">
            <a:xfrm>
              <a:off x="4297680" y="5420360"/>
              <a:ext cx="381000" cy="152400"/>
            </a:xfrm>
            <a:prstGeom prst="irregularSeal1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579120" y="361696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 </a:t>
              </a:r>
              <a:r>
                <a:rPr lang="en-US" b="1" dirty="0">
                  <a:latin typeface="Arial" charset="0"/>
                </a:rPr>
                <a:t>44 dB</a:t>
              </a:r>
              <a:r>
                <a:rPr lang="en-US" dirty="0">
                  <a:latin typeface="Arial" charset="0"/>
                </a:rPr>
                <a:t>                  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874520" y="361696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 </a:t>
              </a:r>
              <a:r>
                <a:rPr lang="en-US" b="1">
                  <a:latin typeface="Arial" charset="0"/>
                </a:rPr>
                <a:t>47 dB</a:t>
              </a:r>
              <a:r>
                <a:rPr lang="en-US">
                  <a:latin typeface="Arial" charset="0"/>
                </a:rPr>
                <a:t>                  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46120" y="361696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 </a:t>
              </a:r>
              <a:r>
                <a:rPr lang="en-US" b="1" dirty="0">
                  <a:latin typeface="Arial" charset="0"/>
                </a:rPr>
                <a:t>50 dB</a:t>
              </a:r>
              <a:r>
                <a:rPr lang="en-US" dirty="0">
                  <a:latin typeface="Arial" charset="0"/>
                </a:rPr>
                <a:t>                 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693920" y="361696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 </a:t>
              </a:r>
              <a:r>
                <a:rPr lang="en-US" b="1">
                  <a:latin typeface="Arial" charset="0"/>
                </a:rPr>
                <a:t>49 dB</a:t>
              </a:r>
              <a:r>
                <a:rPr lang="en-US">
                  <a:latin typeface="Arial" charset="0"/>
                </a:rPr>
                <a:t>                  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6141720" y="361696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 </a:t>
              </a:r>
              <a:r>
                <a:rPr lang="en-US" b="1">
                  <a:latin typeface="Arial" charset="0"/>
                </a:rPr>
                <a:t>46 dB</a:t>
              </a:r>
              <a:r>
                <a:rPr lang="en-US">
                  <a:latin typeface="Arial" charset="0"/>
                </a:rPr>
                <a:t>                  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7513320" y="361696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 </a:t>
              </a:r>
              <a:r>
                <a:rPr lang="en-US" b="1">
                  <a:latin typeface="Arial" charset="0"/>
                </a:rPr>
                <a:t>43 dB</a:t>
              </a:r>
              <a:r>
                <a:rPr lang="en-US">
                  <a:latin typeface="Arial" charset="0"/>
                </a:rPr>
                <a:t>                 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1040" y="1016000"/>
            <a:ext cx="765048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An increase in voltage gradient will cause an increase in current density near a given coating defect on the pipeline under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test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Signal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current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and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voltage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effects viewed on instrument’s display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Signal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current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direction is displayed as an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arrow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Voltage is identified as decibels (dB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3200" y="7112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ACVG – Receiver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Readings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pic>
        <p:nvPicPr>
          <p:cNvPr id="28" name="Picture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" y="850599"/>
            <a:ext cx="8163912" cy="50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5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2133600" y="1507313"/>
            <a:ext cx="3962400" cy="3657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ACVG – Receiver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Readings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7760" y="2595828"/>
            <a:ext cx="2733040" cy="30931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Take 4 readings in a cross pattern - two in line with the pipe and two perpendicular to the pipe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four arrows should point to the defect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Record highest dB reading</a:t>
            </a: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 flipV="1">
            <a:off x="762000" y="850899"/>
            <a:ext cx="7294880" cy="439021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533400" y="5164913"/>
            <a:ext cx="990600" cy="914400"/>
          </a:xfrm>
          <a:prstGeom prst="ellipse">
            <a:avLst/>
          </a:prstGeom>
          <a:gradFill rotWithShape="1">
            <a:gsLst>
              <a:gs pos="0">
                <a:schemeClr val="bg2">
                  <a:alpha val="24001"/>
                </a:schemeClr>
              </a:gs>
              <a:gs pos="100000">
                <a:schemeClr val="bg2">
                  <a:gamma/>
                  <a:shade val="46275"/>
                  <a:invGamma/>
                  <a:alpha val="23000"/>
                </a:schemeClr>
              </a:gs>
            </a:gsLst>
            <a:lin ang="5400000" scaled="1"/>
          </a:gradFill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ahoma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1447800" y="585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V="1">
            <a:off x="1447800" y="850899"/>
            <a:ext cx="6741160" cy="4999813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V="1">
            <a:off x="1447800" y="4992193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V="1">
            <a:off x="2438400" y="4372432"/>
            <a:ext cx="457200" cy="2439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V="1">
            <a:off x="3312160" y="3762833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rot="10800000" flipV="1">
            <a:off x="4572000" y="3010993"/>
            <a:ext cx="381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 rot="10800000" flipV="1">
            <a:off x="5435600" y="2502993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 rot="10800000" flipV="1">
            <a:off x="6553200" y="1751153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 flipV="1">
            <a:off x="4343400" y="3788233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3581400" y="2690953"/>
            <a:ext cx="304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3886200" y="3793313"/>
            <a:ext cx="152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H="1" flipV="1">
            <a:off x="4572000" y="3564713"/>
            <a:ext cx="533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 flipH="1">
            <a:off x="4343400" y="2574113"/>
            <a:ext cx="228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3271520" y="3300553"/>
            <a:ext cx="381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8" name="Group 35"/>
          <p:cNvGrpSpPr>
            <a:grpSpLocks/>
          </p:cNvGrpSpPr>
          <p:nvPr/>
        </p:nvGrpSpPr>
        <p:grpSpPr bwMode="auto">
          <a:xfrm rot="19630025" flipH="1">
            <a:off x="304800" y="3336113"/>
            <a:ext cx="990600" cy="1066800"/>
            <a:chOff x="4080" y="2256"/>
            <a:chExt cx="1488" cy="1853"/>
          </a:xfrm>
        </p:grpSpPr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4101" y="3795"/>
              <a:ext cx="43" cy="314"/>
            </a:xfrm>
            <a:custGeom>
              <a:avLst/>
              <a:gdLst>
                <a:gd name="T0" fmla="*/ 0 w 19"/>
                <a:gd name="T1" fmla="*/ 0 h 140"/>
                <a:gd name="T2" fmla="*/ 41 w 19"/>
                <a:gd name="T3" fmla="*/ 0 h 140"/>
                <a:gd name="T4" fmla="*/ 41 w 19"/>
                <a:gd name="T5" fmla="*/ 179 h 140"/>
                <a:gd name="T6" fmla="*/ 18 w 19"/>
                <a:gd name="T7" fmla="*/ 312 h 140"/>
                <a:gd name="T8" fmla="*/ 0 w 19"/>
                <a:gd name="T9" fmla="*/ 179 h 140"/>
                <a:gd name="T10" fmla="*/ 0 w 19"/>
                <a:gd name="T11" fmla="*/ 0 h 140"/>
                <a:gd name="T12" fmla="*/ 0 w 1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40"/>
                <a:gd name="T23" fmla="*/ 19 w 19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40">
                  <a:moveTo>
                    <a:pt x="0" y="0"/>
                  </a:moveTo>
                  <a:lnTo>
                    <a:pt x="18" y="0"/>
                  </a:lnTo>
                  <a:lnTo>
                    <a:pt x="18" y="80"/>
                  </a:lnTo>
                  <a:lnTo>
                    <a:pt x="8" y="139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5501" y="3795"/>
              <a:ext cx="38" cy="314"/>
            </a:xfrm>
            <a:custGeom>
              <a:avLst/>
              <a:gdLst>
                <a:gd name="T0" fmla="*/ 0 w 17"/>
                <a:gd name="T1" fmla="*/ 0 h 140"/>
                <a:gd name="T2" fmla="*/ 36 w 17"/>
                <a:gd name="T3" fmla="*/ 0 h 140"/>
                <a:gd name="T4" fmla="*/ 36 w 17"/>
                <a:gd name="T5" fmla="*/ 179 h 140"/>
                <a:gd name="T6" fmla="*/ 16 w 17"/>
                <a:gd name="T7" fmla="*/ 312 h 140"/>
                <a:gd name="T8" fmla="*/ 0 w 17"/>
                <a:gd name="T9" fmla="*/ 179 h 140"/>
                <a:gd name="T10" fmla="*/ 0 w 17"/>
                <a:gd name="T11" fmla="*/ 0 h 140"/>
                <a:gd name="T12" fmla="*/ 0 w 17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0"/>
                <a:gd name="T23" fmla="*/ 17 w 17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0">
                  <a:moveTo>
                    <a:pt x="0" y="0"/>
                  </a:moveTo>
                  <a:lnTo>
                    <a:pt x="16" y="0"/>
                  </a:lnTo>
                  <a:lnTo>
                    <a:pt x="16" y="80"/>
                  </a:lnTo>
                  <a:lnTo>
                    <a:pt x="7" y="139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4364" y="2261"/>
              <a:ext cx="48" cy="84"/>
            </a:xfrm>
            <a:custGeom>
              <a:avLst/>
              <a:gdLst>
                <a:gd name="T0" fmla="*/ 0 w 21"/>
                <a:gd name="T1" fmla="*/ 82 h 37"/>
                <a:gd name="T2" fmla="*/ 0 w 21"/>
                <a:gd name="T3" fmla="*/ 82 h 37"/>
                <a:gd name="T4" fmla="*/ 0 w 21"/>
                <a:gd name="T5" fmla="*/ 79 h 37"/>
                <a:gd name="T6" fmla="*/ 0 w 21"/>
                <a:gd name="T7" fmla="*/ 75 h 37"/>
                <a:gd name="T8" fmla="*/ 0 w 21"/>
                <a:gd name="T9" fmla="*/ 70 h 37"/>
                <a:gd name="T10" fmla="*/ 0 w 21"/>
                <a:gd name="T11" fmla="*/ 66 h 37"/>
                <a:gd name="T12" fmla="*/ 2 w 21"/>
                <a:gd name="T13" fmla="*/ 59 h 37"/>
                <a:gd name="T14" fmla="*/ 2 w 21"/>
                <a:gd name="T15" fmla="*/ 52 h 37"/>
                <a:gd name="T16" fmla="*/ 7 w 21"/>
                <a:gd name="T17" fmla="*/ 43 h 37"/>
                <a:gd name="T18" fmla="*/ 9 w 21"/>
                <a:gd name="T19" fmla="*/ 36 h 37"/>
                <a:gd name="T20" fmla="*/ 11 w 21"/>
                <a:gd name="T21" fmla="*/ 32 h 37"/>
                <a:gd name="T22" fmla="*/ 16 w 21"/>
                <a:gd name="T23" fmla="*/ 23 h 37"/>
                <a:gd name="T24" fmla="*/ 21 w 21"/>
                <a:gd name="T25" fmla="*/ 16 h 37"/>
                <a:gd name="T26" fmla="*/ 25 w 21"/>
                <a:gd name="T27" fmla="*/ 14 h 37"/>
                <a:gd name="T28" fmla="*/ 32 w 21"/>
                <a:gd name="T29" fmla="*/ 7 h 37"/>
                <a:gd name="T30" fmla="*/ 39 w 21"/>
                <a:gd name="T31" fmla="*/ 5 h 37"/>
                <a:gd name="T32" fmla="*/ 46 w 21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7"/>
                <a:gd name="T53" fmla="*/ 21 w 2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7">
                  <a:moveTo>
                    <a:pt x="0" y="36"/>
                  </a:moveTo>
                  <a:lnTo>
                    <a:pt x="0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4410" y="2256"/>
              <a:ext cx="432" cy="7"/>
            </a:xfrm>
            <a:custGeom>
              <a:avLst/>
              <a:gdLst>
                <a:gd name="T0" fmla="*/ 0 w 192"/>
                <a:gd name="T1" fmla="*/ 5 h 4"/>
                <a:gd name="T2" fmla="*/ 5 w 192"/>
                <a:gd name="T3" fmla="*/ 5 h 4"/>
                <a:gd name="T4" fmla="*/ 14 w 192"/>
                <a:gd name="T5" fmla="*/ 4 h 4"/>
                <a:gd name="T6" fmla="*/ 29 w 192"/>
                <a:gd name="T7" fmla="*/ 4 h 4"/>
                <a:gd name="T8" fmla="*/ 50 w 192"/>
                <a:gd name="T9" fmla="*/ 0 h 4"/>
                <a:gd name="T10" fmla="*/ 72 w 192"/>
                <a:gd name="T11" fmla="*/ 0 h 4"/>
                <a:gd name="T12" fmla="*/ 99 w 192"/>
                <a:gd name="T13" fmla="*/ 0 h 4"/>
                <a:gd name="T14" fmla="*/ 126 w 192"/>
                <a:gd name="T15" fmla="*/ 0 h 4"/>
                <a:gd name="T16" fmla="*/ 162 w 192"/>
                <a:gd name="T17" fmla="*/ 0 h 4"/>
                <a:gd name="T18" fmla="*/ 194 w 192"/>
                <a:gd name="T19" fmla="*/ 0 h 4"/>
                <a:gd name="T20" fmla="*/ 227 w 192"/>
                <a:gd name="T21" fmla="*/ 0 h 4"/>
                <a:gd name="T22" fmla="*/ 261 w 192"/>
                <a:gd name="T23" fmla="*/ 0 h 4"/>
                <a:gd name="T24" fmla="*/ 297 w 192"/>
                <a:gd name="T25" fmla="*/ 0 h 4"/>
                <a:gd name="T26" fmla="*/ 331 w 192"/>
                <a:gd name="T27" fmla="*/ 0 h 4"/>
                <a:gd name="T28" fmla="*/ 365 w 192"/>
                <a:gd name="T29" fmla="*/ 0 h 4"/>
                <a:gd name="T30" fmla="*/ 396 w 192"/>
                <a:gd name="T31" fmla="*/ 0 h 4"/>
                <a:gd name="T32" fmla="*/ 430 w 192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4"/>
                <a:gd name="T53" fmla="*/ 192 w 192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4">
                  <a:moveTo>
                    <a:pt x="0" y="3"/>
                  </a:moveTo>
                  <a:lnTo>
                    <a:pt x="2" y="3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91" y="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>
              <a:off x="4840" y="2256"/>
              <a:ext cx="429" cy="2"/>
            </a:xfrm>
            <a:custGeom>
              <a:avLst/>
              <a:gdLst>
                <a:gd name="T0" fmla="*/ 0 w 191"/>
                <a:gd name="T1" fmla="*/ 0 h 1"/>
                <a:gd name="T2" fmla="*/ 40 w 191"/>
                <a:gd name="T3" fmla="*/ 0 h 1"/>
                <a:gd name="T4" fmla="*/ 83 w 191"/>
                <a:gd name="T5" fmla="*/ 0 h 1"/>
                <a:gd name="T6" fmla="*/ 121 w 191"/>
                <a:gd name="T7" fmla="*/ 0 h 1"/>
                <a:gd name="T8" fmla="*/ 162 w 191"/>
                <a:gd name="T9" fmla="*/ 0 h 1"/>
                <a:gd name="T10" fmla="*/ 195 w 191"/>
                <a:gd name="T11" fmla="*/ 0 h 1"/>
                <a:gd name="T12" fmla="*/ 231 w 191"/>
                <a:gd name="T13" fmla="*/ 0 h 1"/>
                <a:gd name="T14" fmla="*/ 263 w 191"/>
                <a:gd name="T15" fmla="*/ 0 h 1"/>
                <a:gd name="T16" fmla="*/ 294 w 191"/>
                <a:gd name="T17" fmla="*/ 0 h 1"/>
                <a:gd name="T18" fmla="*/ 317 w 191"/>
                <a:gd name="T19" fmla="*/ 0 h 1"/>
                <a:gd name="T20" fmla="*/ 344 w 191"/>
                <a:gd name="T21" fmla="*/ 0 h 1"/>
                <a:gd name="T22" fmla="*/ 364 w 191"/>
                <a:gd name="T23" fmla="*/ 0 h 1"/>
                <a:gd name="T24" fmla="*/ 382 w 191"/>
                <a:gd name="T25" fmla="*/ 0 h 1"/>
                <a:gd name="T26" fmla="*/ 398 w 191"/>
                <a:gd name="T27" fmla="*/ 0 h 1"/>
                <a:gd name="T28" fmla="*/ 411 w 191"/>
                <a:gd name="T29" fmla="*/ 0 h 1"/>
                <a:gd name="T30" fmla="*/ 420 w 191"/>
                <a:gd name="T31" fmla="*/ 0 h 1"/>
                <a:gd name="T32" fmla="*/ 427 w 191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1"/>
                <a:gd name="T53" fmla="*/ 191 w 191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1">
                  <a:moveTo>
                    <a:pt x="0" y="0"/>
                  </a:moveTo>
                  <a:lnTo>
                    <a:pt x="18" y="0"/>
                  </a:lnTo>
                  <a:lnTo>
                    <a:pt x="37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3" y="0"/>
                  </a:lnTo>
                  <a:lnTo>
                    <a:pt x="117" y="0"/>
                  </a:lnTo>
                  <a:lnTo>
                    <a:pt x="131" y="0"/>
                  </a:lnTo>
                  <a:lnTo>
                    <a:pt x="141" y="0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0" y="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20" name="Freeform 41"/>
            <p:cNvSpPr>
              <a:spLocks/>
            </p:cNvSpPr>
            <p:nvPr/>
          </p:nvSpPr>
          <p:spPr bwMode="auto">
            <a:xfrm>
              <a:off x="5267" y="2256"/>
              <a:ext cx="55" cy="89"/>
            </a:xfrm>
            <a:custGeom>
              <a:avLst/>
              <a:gdLst>
                <a:gd name="T0" fmla="*/ 0 w 25"/>
                <a:gd name="T1" fmla="*/ 0 h 40"/>
                <a:gd name="T2" fmla="*/ 7 w 25"/>
                <a:gd name="T3" fmla="*/ 7 h 40"/>
                <a:gd name="T4" fmla="*/ 13 w 25"/>
                <a:gd name="T5" fmla="*/ 13 h 40"/>
                <a:gd name="T6" fmla="*/ 18 w 25"/>
                <a:gd name="T7" fmla="*/ 20 h 40"/>
                <a:gd name="T8" fmla="*/ 24 w 25"/>
                <a:gd name="T9" fmla="*/ 27 h 40"/>
                <a:gd name="T10" fmla="*/ 29 w 25"/>
                <a:gd name="T11" fmla="*/ 33 h 40"/>
                <a:gd name="T12" fmla="*/ 33 w 25"/>
                <a:gd name="T13" fmla="*/ 40 h 40"/>
                <a:gd name="T14" fmla="*/ 35 w 25"/>
                <a:gd name="T15" fmla="*/ 47 h 40"/>
                <a:gd name="T16" fmla="*/ 42 w 25"/>
                <a:gd name="T17" fmla="*/ 53 h 40"/>
                <a:gd name="T18" fmla="*/ 42 w 25"/>
                <a:gd name="T19" fmla="*/ 60 h 40"/>
                <a:gd name="T20" fmla="*/ 44 w 25"/>
                <a:gd name="T21" fmla="*/ 67 h 40"/>
                <a:gd name="T22" fmla="*/ 46 w 25"/>
                <a:gd name="T23" fmla="*/ 73 h 40"/>
                <a:gd name="T24" fmla="*/ 48 w 25"/>
                <a:gd name="T25" fmla="*/ 78 h 40"/>
                <a:gd name="T26" fmla="*/ 48 w 25"/>
                <a:gd name="T27" fmla="*/ 82 h 40"/>
                <a:gd name="T28" fmla="*/ 51 w 25"/>
                <a:gd name="T29" fmla="*/ 85 h 40"/>
                <a:gd name="T30" fmla="*/ 51 w 25"/>
                <a:gd name="T31" fmla="*/ 87 h 40"/>
                <a:gd name="T32" fmla="*/ 53 w 25"/>
                <a:gd name="T33" fmla="*/ 87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40"/>
                <a:gd name="T53" fmla="*/ 25 w 2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40">
                  <a:moveTo>
                    <a:pt x="0" y="0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20" y="30"/>
                  </a:lnTo>
                  <a:lnTo>
                    <a:pt x="21" y="33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4" y="39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21" name="Line 42"/>
            <p:cNvSpPr>
              <a:spLocks noChangeShapeType="1"/>
            </p:cNvSpPr>
            <p:nvPr/>
          </p:nvSpPr>
          <p:spPr bwMode="auto">
            <a:xfrm flipH="1">
              <a:off x="5260" y="2343"/>
              <a:ext cx="6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2" name="Freeform 43"/>
            <p:cNvSpPr>
              <a:spLocks/>
            </p:cNvSpPr>
            <p:nvPr/>
          </p:nvSpPr>
          <p:spPr bwMode="auto">
            <a:xfrm>
              <a:off x="5260" y="2343"/>
              <a:ext cx="201" cy="512"/>
            </a:xfrm>
            <a:custGeom>
              <a:avLst/>
              <a:gdLst>
                <a:gd name="T0" fmla="*/ 0 w 89"/>
                <a:gd name="T1" fmla="*/ 0 h 228"/>
                <a:gd name="T2" fmla="*/ 0 w 89"/>
                <a:gd name="T3" fmla="*/ 4 h 228"/>
                <a:gd name="T4" fmla="*/ 5 w 89"/>
                <a:gd name="T5" fmla="*/ 18 h 228"/>
                <a:gd name="T6" fmla="*/ 11 w 89"/>
                <a:gd name="T7" fmla="*/ 38 h 228"/>
                <a:gd name="T8" fmla="*/ 23 w 89"/>
                <a:gd name="T9" fmla="*/ 63 h 228"/>
                <a:gd name="T10" fmla="*/ 34 w 89"/>
                <a:gd name="T11" fmla="*/ 94 h 228"/>
                <a:gd name="T12" fmla="*/ 47 w 89"/>
                <a:gd name="T13" fmla="*/ 130 h 228"/>
                <a:gd name="T14" fmla="*/ 61 w 89"/>
                <a:gd name="T15" fmla="*/ 168 h 228"/>
                <a:gd name="T16" fmla="*/ 79 w 89"/>
                <a:gd name="T17" fmla="*/ 209 h 228"/>
                <a:gd name="T18" fmla="*/ 93 w 89"/>
                <a:gd name="T19" fmla="*/ 254 h 228"/>
                <a:gd name="T20" fmla="*/ 111 w 89"/>
                <a:gd name="T21" fmla="*/ 296 h 228"/>
                <a:gd name="T22" fmla="*/ 126 w 89"/>
                <a:gd name="T23" fmla="*/ 339 h 228"/>
                <a:gd name="T24" fmla="*/ 142 w 89"/>
                <a:gd name="T25" fmla="*/ 382 h 228"/>
                <a:gd name="T26" fmla="*/ 158 w 89"/>
                <a:gd name="T27" fmla="*/ 420 h 228"/>
                <a:gd name="T28" fmla="*/ 174 w 89"/>
                <a:gd name="T29" fmla="*/ 454 h 228"/>
                <a:gd name="T30" fmla="*/ 185 w 89"/>
                <a:gd name="T31" fmla="*/ 487 h 228"/>
                <a:gd name="T32" fmla="*/ 199 w 89"/>
                <a:gd name="T33" fmla="*/ 510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228"/>
                <a:gd name="T53" fmla="*/ 89 w 89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228">
                  <a:moveTo>
                    <a:pt x="0" y="0"/>
                  </a:moveTo>
                  <a:lnTo>
                    <a:pt x="0" y="2"/>
                  </a:lnTo>
                  <a:lnTo>
                    <a:pt x="2" y="8"/>
                  </a:lnTo>
                  <a:lnTo>
                    <a:pt x="5" y="17"/>
                  </a:lnTo>
                  <a:lnTo>
                    <a:pt x="10" y="28"/>
                  </a:lnTo>
                  <a:lnTo>
                    <a:pt x="15" y="42"/>
                  </a:lnTo>
                  <a:lnTo>
                    <a:pt x="21" y="58"/>
                  </a:lnTo>
                  <a:lnTo>
                    <a:pt x="27" y="75"/>
                  </a:lnTo>
                  <a:lnTo>
                    <a:pt x="35" y="93"/>
                  </a:lnTo>
                  <a:lnTo>
                    <a:pt x="41" y="113"/>
                  </a:lnTo>
                  <a:lnTo>
                    <a:pt x="49" y="132"/>
                  </a:lnTo>
                  <a:lnTo>
                    <a:pt x="56" y="151"/>
                  </a:lnTo>
                  <a:lnTo>
                    <a:pt x="63" y="170"/>
                  </a:lnTo>
                  <a:lnTo>
                    <a:pt x="70" y="187"/>
                  </a:lnTo>
                  <a:lnTo>
                    <a:pt x="77" y="202"/>
                  </a:lnTo>
                  <a:lnTo>
                    <a:pt x="82" y="217"/>
                  </a:lnTo>
                  <a:lnTo>
                    <a:pt x="88" y="227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>
              <a:off x="5458" y="2855"/>
              <a:ext cx="98" cy="922"/>
            </a:xfrm>
            <a:custGeom>
              <a:avLst/>
              <a:gdLst>
                <a:gd name="T0" fmla="*/ 0 w 44"/>
                <a:gd name="T1" fmla="*/ 0 h 411"/>
                <a:gd name="T2" fmla="*/ 18 w 44"/>
                <a:gd name="T3" fmla="*/ 52 h 411"/>
                <a:gd name="T4" fmla="*/ 36 w 44"/>
                <a:gd name="T5" fmla="*/ 110 h 411"/>
                <a:gd name="T6" fmla="*/ 47 w 44"/>
                <a:gd name="T7" fmla="*/ 175 h 411"/>
                <a:gd name="T8" fmla="*/ 60 w 44"/>
                <a:gd name="T9" fmla="*/ 247 h 411"/>
                <a:gd name="T10" fmla="*/ 67 w 44"/>
                <a:gd name="T11" fmla="*/ 321 h 411"/>
                <a:gd name="T12" fmla="*/ 76 w 44"/>
                <a:gd name="T13" fmla="*/ 397 h 411"/>
                <a:gd name="T14" fmla="*/ 82 w 44"/>
                <a:gd name="T15" fmla="*/ 476 h 411"/>
                <a:gd name="T16" fmla="*/ 89 w 44"/>
                <a:gd name="T17" fmla="*/ 550 h 411"/>
                <a:gd name="T18" fmla="*/ 89 w 44"/>
                <a:gd name="T19" fmla="*/ 624 h 411"/>
                <a:gd name="T20" fmla="*/ 91 w 44"/>
                <a:gd name="T21" fmla="*/ 693 h 411"/>
                <a:gd name="T22" fmla="*/ 91 w 44"/>
                <a:gd name="T23" fmla="*/ 758 h 411"/>
                <a:gd name="T24" fmla="*/ 94 w 44"/>
                <a:gd name="T25" fmla="*/ 812 h 411"/>
                <a:gd name="T26" fmla="*/ 94 w 44"/>
                <a:gd name="T27" fmla="*/ 857 h 411"/>
                <a:gd name="T28" fmla="*/ 94 w 44"/>
                <a:gd name="T29" fmla="*/ 891 h 411"/>
                <a:gd name="T30" fmla="*/ 94 w 44"/>
                <a:gd name="T31" fmla="*/ 913 h 411"/>
                <a:gd name="T32" fmla="*/ 96 w 44"/>
                <a:gd name="T33" fmla="*/ 92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11"/>
                <a:gd name="T53" fmla="*/ 44 w 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11">
                  <a:moveTo>
                    <a:pt x="0" y="0"/>
                  </a:moveTo>
                  <a:lnTo>
                    <a:pt x="8" y="23"/>
                  </a:lnTo>
                  <a:lnTo>
                    <a:pt x="16" y="49"/>
                  </a:lnTo>
                  <a:lnTo>
                    <a:pt x="21" y="78"/>
                  </a:lnTo>
                  <a:lnTo>
                    <a:pt x="27" y="110"/>
                  </a:lnTo>
                  <a:lnTo>
                    <a:pt x="30" y="143"/>
                  </a:lnTo>
                  <a:lnTo>
                    <a:pt x="34" y="177"/>
                  </a:lnTo>
                  <a:lnTo>
                    <a:pt x="37" y="212"/>
                  </a:lnTo>
                  <a:lnTo>
                    <a:pt x="40" y="245"/>
                  </a:lnTo>
                  <a:lnTo>
                    <a:pt x="40" y="278"/>
                  </a:lnTo>
                  <a:lnTo>
                    <a:pt x="41" y="309"/>
                  </a:lnTo>
                  <a:lnTo>
                    <a:pt x="41" y="338"/>
                  </a:lnTo>
                  <a:lnTo>
                    <a:pt x="42" y="362"/>
                  </a:lnTo>
                  <a:lnTo>
                    <a:pt x="42" y="382"/>
                  </a:lnTo>
                  <a:lnTo>
                    <a:pt x="42" y="397"/>
                  </a:lnTo>
                  <a:lnTo>
                    <a:pt x="42" y="407"/>
                  </a:lnTo>
                  <a:lnTo>
                    <a:pt x="43" y="41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24" name="Line 45"/>
            <p:cNvSpPr>
              <a:spLocks noChangeShapeType="1"/>
            </p:cNvSpPr>
            <p:nvPr/>
          </p:nvSpPr>
          <p:spPr bwMode="auto">
            <a:xfrm flipH="1">
              <a:off x="5489" y="3775"/>
              <a:ext cx="65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5" name="Freeform 46"/>
            <p:cNvSpPr>
              <a:spLocks/>
            </p:cNvSpPr>
            <p:nvPr/>
          </p:nvSpPr>
          <p:spPr bwMode="auto">
            <a:xfrm>
              <a:off x="5422" y="3018"/>
              <a:ext cx="70" cy="759"/>
            </a:xfrm>
            <a:custGeom>
              <a:avLst/>
              <a:gdLst>
                <a:gd name="T0" fmla="*/ 68 w 31"/>
                <a:gd name="T1" fmla="*/ 757 h 338"/>
                <a:gd name="T2" fmla="*/ 65 w 31"/>
                <a:gd name="T3" fmla="*/ 752 h 338"/>
                <a:gd name="T4" fmla="*/ 65 w 31"/>
                <a:gd name="T5" fmla="*/ 734 h 338"/>
                <a:gd name="T6" fmla="*/ 65 w 31"/>
                <a:gd name="T7" fmla="*/ 707 h 338"/>
                <a:gd name="T8" fmla="*/ 65 w 31"/>
                <a:gd name="T9" fmla="*/ 669 h 338"/>
                <a:gd name="T10" fmla="*/ 61 w 31"/>
                <a:gd name="T11" fmla="*/ 627 h 338"/>
                <a:gd name="T12" fmla="*/ 61 w 31"/>
                <a:gd name="T13" fmla="*/ 575 h 338"/>
                <a:gd name="T14" fmla="*/ 59 w 31"/>
                <a:gd name="T15" fmla="*/ 519 h 338"/>
                <a:gd name="T16" fmla="*/ 56 w 31"/>
                <a:gd name="T17" fmla="*/ 458 h 338"/>
                <a:gd name="T18" fmla="*/ 52 w 31"/>
                <a:gd name="T19" fmla="*/ 395 h 338"/>
                <a:gd name="T20" fmla="*/ 50 w 31"/>
                <a:gd name="T21" fmla="*/ 332 h 338"/>
                <a:gd name="T22" fmla="*/ 41 w 31"/>
                <a:gd name="T23" fmla="*/ 269 h 338"/>
                <a:gd name="T24" fmla="*/ 36 w 31"/>
                <a:gd name="T25" fmla="*/ 207 h 338"/>
                <a:gd name="T26" fmla="*/ 27 w 31"/>
                <a:gd name="T27" fmla="*/ 148 h 338"/>
                <a:gd name="T28" fmla="*/ 20 w 31"/>
                <a:gd name="T29" fmla="*/ 94 h 338"/>
                <a:gd name="T30" fmla="*/ 11 w 31"/>
                <a:gd name="T31" fmla="*/ 43 h 338"/>
                <a:gd name="T32" fmla="*/ 0 w 31"/>
                <a:gd name="T33" fmla="*/ 0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8"/>
                <a:gd name="T53" fmla="*/ 31 w 3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8">
                  <a:moveTo>
                    <a:pt x="30" y="337"/>
                  </a:moveTo>
                  <a:lnTo>
                    <a:pt x="29" y="335"/>
                  </a:lnTo>
                  <a:lnTo>
                    <a:pt x="29" y="327"/>
                  </a:lnTo>
                  <a:lnTo>
                    <a:pt x="29" y="315"/>
                  </a:lnTo>
                  <a:lnTo>
                    <a:pt x="29" y="298"/>
                  </a:lnTo>
                  <a:lnTo>
                    <a:pt x="27" y="279"/>
                  </a:lnTo>
                  <a:lnTo>
                    <a:pt x="27" y="256"/>
                  </a:lnTo>
                  <a:lnTo>
                    <a:pt x="26" y="231"/>
                  </a:lnTo>
                  <a:lnTo>
                    <a:pt x="25" y="204"/>
                  </a:lnTo>
                  <a:lnTo>
                    <a:pt x="23" y="176"/>
                  </a:lnTo>
                  <a:lnTo>
                    <a:pt x="22" y="148"/>
                  </a:lnTo>
                  <a:lnTo>
                    <a:pt x="18" y="120"/>
                  </a:lnTo>
                  <a:lnTo>
                    <a:pt x="16" y="92"/>
                  </a:lnTo>
                  <a:lnTo>
                    <a:pt x="12" y="66"/>
                  </a:lnTo>
                  <a:lnTo>
                    <a:pt x="9" y="42"/>
                  </a:lnTo>
                  <a:lnTo>
                    <a:pt x="5" y="19"/>
                  </a:lnTo>
                  <a:lnTo>
                    <a:pt x="0" y="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26" name="Freeform 47"/>
            <p:cNvSpPr>
              <a:spLocks/>
            </p:cNvSpPr>
            <p:nvPr/>
          </p:nvSpPr>
          <p:spPr bwMode="auto">
            <a:xfrm>
              <a:off x="4156" y="3018"/>
              <a:ext cx="84" cy="764"/>
            </a:xfrm>
            <a:custGeom>
              <a:avLst/>
              <a:gdLst>
                <a:gd name="T0" fmla="*/ 82 w 37"/>
                <a:gd name="T1" fmla="*/ 0 h 340"/>
                <a:gd name="T2" fmla="*/ 61 w 37"/>
                <a:gd name="T3" fmla="*/ 56 h 340"/>
                <a:gd name="T4" fmla="*/ 45 w 37"/>
                <a:gd name="T5" fmla="*/ 108 h 340"/>
                <a:gd name="T6" fmla="*/ 32 w 37"/>
                <a:gd name="T7" fmla="*/ 157 h 340"/>
                <a:gd name="T8" fmla="*/ 23 w 37"/>
                <a:gd name="T9" fmla="*/ 200 h 340"/>
                <a:gd name="T10" fmla="*/ 14 w 37"/>
                <a:gd name="T11" fmla="*/ 245 h 340"/>
                <a:gd name="T12" fmla="*/ 9 w 37"/>
                <a:gd name="T13" fmla="*/ 285 h 340"/>
                <a:gd name="T14" fmla="*/ 5 w 37"/>
                <a:gd name="T15" fmla="*/ 324 h 340"/>
                <a:gd name="T16" fmla="*/ 2 w 37"/>
                <a:gd name="T17" fmla="*/ 364 h 340"/>
                <a:gd name="T18" fmla="*/ 0 w 37"/>
                <a:gd name="T19" fmla="*/ 407 h 340"/>
                <a:gd name="T20" fmla="*/ 0 w 37"/>
                <a:gd name="T21" fmla="*/ 447 h 340"/>
                <a:gd name="T22" fmla="*/ 0 w 37"/>
                <a:gd name="T23" fmla="*/ 492 h 340"/>
                <a:gd name="T24" fmla="*/ 0 w 37"/>
                <a:gd name="T25" fmla="*/ 537 h 340"/>
                <a:gd name="T26" fmla="*/ 0 w 37"/>
                <a:gd name="T27" fmla="*/ 586 h 340"/>
                <a:gd name="T28" fmla="*/ 0 w 37"/>
                <a:gd name="T29" fmla="*/ 638 h 340"/>
                <a:gd name="T30" fmla="*/ 0 w 37"/>
                <a:gd name="T31" fmla="*/ 699 h 340"/>
                <a:gd name="T32" fmla="*/ 0 w 37"/>
                <a:gd name="T33" fmla="*/ 762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0"/>
                <a:gd name="T53" fmla="*/ 37 w 37"/>
                <a:gd name="T54" fmla="*/ 340 h 3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0">
                  <a:moveTo>
                    <a:pt x="36" y="0"/>
                  </a:moveTo>
                  <a:lnTo>
                    <a:pt x="27" y="25"/>
                  </a:lnTo>
                  <a:lnTo>
                    <a:pt x="20" y="48"/>
                  </a:lnTo>
                  <a:lnTo>
                    <a:pt x="14" y="70"/>
                  </a:lnTo>
                  <a:lnTo>
                    <a:pt x="10" y="89"/>
                  </a:lnTo>
                  <a:lnTo>
                    <a:pt x="6" y="109"/>
                  </a:lnTo>
                  <a:lnTo>
                    <a:pt x="4" y="127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81"/>
                  </a:lnTo>
                  <a:lnTo>
                    <a:pt x="0" y="199"/>
                  </a:lnTo>
                  <a:lnTo>
                    <a:pt x="0" y="219"/>
                  </a:lnTo>
                  <a:lnTo>
                    <a:pt x="0" y="239"/>
                  </a:lnTo>
                  <a:lnTo>
                    <a:pt x="0" y="261"/>
                  </a:lnTo>
                  <a:lnTo>
                    <a:pt x="0" y="284"/>
                  </a:lnTo>
                  <a:lnTo>
                    <a:pt x="0" y="311"/>
                  </a:lnTo>
                  <a:lnTo>
                    <a:pt x="0" y="339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27" name="Line 48"/>
            <p:cNvSpPr>
              <a:spLocks noChangeShapeType="1"/>
            </p:cNvSpPr>
            <p:nvPr/>
          </p:nvSpPr>
          <p:spPr bwMode="auto">
            <a:xfrm flipH="1">
              <a:off x="4090" y="3780"/>
              <a:ext cx="66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>
              <a:off x="4087" y="2855"/>
              <a:ext cx="129" cy="927"/>
            </a:xfrm>
            <a:custGeom>
              <a:avLst/>
              <a:gdLst>
                <a:gd name="T0" fmla="*/ 2 w 57"/>
                <a:gd name="T1" fmla="*/ 925 h 413"/>
                <a:gd name="T2" fmla="*/ 2 w 57"/>
                <a:gd name="T3" fmla="*/ 871 h 413"/>
                <a:gd name="T4" fmla="*/ 2 w 57"/>
                <a:gd name="T5" fmla="*/ 819 h 413"/>
                <a:gd name="T6" fmla="*/ 0 w 57"/>
                <a:gd name="T7" fmla="*/ 765 h 413"/>
                <a:gd name="T8" fmla="*/ 0 w 57"/>
                <a:gd name="T9" fmla="*/ 707 h 413"/>
                <a:gd name="T10" fmla="*/ 0 w 57"/>
                <a:gd name="T11" fmla="*/ 653 h 413"/>
                <a:gd name="T12" fmla="*/ 0 w 57"/>
                <a:gd name="T13" fmla="*/ 597 h 413"/>
                <a:gd name="T14" fmla="*/ 0 w 57"/>
                <a:gd name="T15" fmla="*/ 541 h 413"/>
                <a:gd name="T16" fmla="*/ 5 w 57"/>
                <a:gd name="T17" fmla="*/ 483 h 413"/>
                <a:gd name="T18" fmla="*/ 7 w 57"/>
                <a:gd name="T19" fmla="*/ 424 h 413"/>
                <a:gd name="T20" fmla="*/ 14 w 57"/>
                <a:gd name="T21" fmla="*/ 366 h 413"/>
                <a:gd name="T22" fmla="*/ 23 w 57"/>
                <a:gd name="T23" fmla="*/ 308 h 413"/>
                <a:gd name="T24" fmla="*/ 36 w 57"/>
                <a:gd name="T25" fmla="*/ 247 h 413"/>
                <a:gd name="T26" fmla="*/ 52 w 57"/>
                <a:gd name="T27" fmla="*/ 186 h 413"/>
                <a:gd name="T28" fmla="*/ 72 w 57"/>
                <a:gd name="T29" fmla="*/ 126 h 413"/>
                <a:gd name="T30" fmla="*/ 95 w 57"/>
                <a:gd name="T31" fmla="*/ 65 h 413"/>
                <a:gd name="T32" fmla="*/ 127 w 57"/>
                <a:gd name="T33" fmla="*/ 0 h 4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13"/>
                <a:gd name="T53" fmla="*/ 57 w 57"/>
                <a:gd name="T54" fmla="*/ 413 h 4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13">
                  <a:moveTo>
                    <a:pt x="1" y="412"/>
                  </a:moveTo>
                  <a:lnTo>
                    <a:pt x="1" y="388"/>
                  </a:lnTo>
                  <a:lnTo>
                    <a:pt x="1" y="365"/>
                  </a:lnTo>
                  <a:lnTo>
                    <a:pt x="0" y="341"/>
                  </a:lnTo>
                  <a:lnTo>
                    <a:pt x="0" y="315"/>
                  </a:lnTo>
                  <a:lnTo>
                    <a:pt x="0" y="291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3" y="189"/>
                  </a:lnTo>
                  <a:lnTo>
                    <a:pt x="6" y="163"/>
                  </a:lnTo>
                  <a:lnTo>
                    <a:pt x="10" y="137"/>
                  </a:lnTo>
                  <a:lnTo>
                    <a:pt x="16" y="110"/>
                  </a:lnTo>
                  <a:lnTo>
                    <a:pt x="23" y="83"/>
                  </a:lnTo>
                  <a:lnTo>
                    <a:pt x="32" y="56"/>
                  </a:lnTo>
                  <a:lnTo>
                    <a:pt x="42" y="29"/>
                  </a:lnTo>
                  <a:lnTo>
                    <a:pt x="56" y="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>
              <a:off x="4214" y="2343"/>
              <a:ext cx="212" cy="512"/>
            </a:xfrm>
            <a:custGeom>
              <a:avLst/>
              <a:gdLst>
                <a:gd name="T0" fmla="*/ 0 w 94"/>
                <a:gd name="T1" fmla="*/ 510 h 228"/>
                <a:gd name="T2" fmla="*/ 5 w 94"/>
                <a:gd name="T3" fmla="*/ 496 h 228"/>
                <a:gd name="T4" fmla="*/ 14 w 94"/>
                <a:gd name="T5" fmla="*/ 474 h 228"/>
                <a:gd name="T6" fmla="*/ 27 w 94"/>
                <a:gd name="T7" fmla="*/ 442 h 228"/>
                <a:gd name="T8" fmla="*/ 43 w 94"/>
                <a:gd name="T9" fmla="*/ 406 h 228"/>
                <a:gd name="T10" fmla="*/ 59 w 94"/>
                <a:gd name="T11" fmla="*/ 366 h 228"/>
                <a:gd name="T12" fmla="*/ 74 w 94"/>
                <a:gd name="T13" fmla="*/ 323 h 228"/>
                <a:gd name="T14" fmla="*/ 92 w 94"/>
                <a:gd name="T15" fmla="*/ 281 h 228"/>
                <a:gd name="T16" fmla="*/ 113 w 94"/>
                <a:gd name="T17" fmla="*/ 234 h 228"/>
                <a:gd name="T18" fmla="*/ 131 w 94"/>
                <a:gd name="T19" fmla="*/ 191 h 228"/>
                <a:gd name="T20" fmla="*/ 149 w 94"/>
                <a:gd name="T21" fmla="*/ 148 h 228"/>
                <a:gd name="T22" fmla="*/ 165 w 94"/>
                <a:gd name="T23" fmla="*/ 108 h 228"/>
                <a:gd name="T24" fmla="*/ 180 w 94"/>
                <a:gd name="T25" fmla="*/ 72 h 228"/>
                <a:gd name="T26" fmla="*/ 192 w 94"/>
                <a:gd name="T27" fmla="*/ 45 h 228"/>
                <a:gd name="T28" fmla="*/ 201 w 94"/>
                <a:gd name="T29" fmla="*/ 20 h 228"/>
                <a:gd name="T30" fmla="*/ 207 w 94"/>
                <a:gd name="T31" fmla="*/ 7 h 228"/>
                <a:gd name="T32" fmla="*/ 210 w 94"/>
                <a:gd name="T33" fmla="*/ 0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28"/>
                <a:gd name="T53" fmla="*/ 94 w 94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28">
                  <a:moveTo>
                    <a:pt x="0" y="227"/>
                  </a:moveTo>
                  <a:lnTo>
                    <a:pt x="2" y="221"/>
                  </a:lnTo>
                  <a:lnTo>
                    <a:pt x="6" y="211"/>
                  </a:lnTo>
                  <a:lnTo>
                    <a:pt x="12" y="197"/>
                  </a:lnTo>
                  <a:lnTo>
                    <a:pt x="19" y="181"/>
                  </a:lnTo>
                  <a:lnTo>
                    <a:pt x="26" y="163"/>
                  </a:lnTo>
                  <a:lnTo>
                    <a:pt x="33" y="144"/>
                  </a:lnTo>
                  <a:lnTo>
                    <a:pt x="41" y="125"/>
                  </a:lnTo>
                  <a:lnTo>
                    <a:pt x="50" y="104"/>
                  </a:lnTo>
                  <a:lnTo>
                    <a:pt x="58" y="85"/>
                  </a:lnTo>
                  <a:lnTo>
                    <a:pt x="66" y="66"/>
                  </a:lnTo>
                  <a:lnTo>
                    <a:pt x="73" y="48"/>
                  </a:lnTo>
                  <a:lnTo>
                    <a:pt x="80" y="32"/>
                  </a:lnTo>
                  <a:lnTo>
                    <a:pt x="85" y="20"/>
                  </a:lnTo>
                  <a:lnTo>
                    <a:pt x="89" y="9"/>
                  </a:lnTo>
                  <a:lnTo>
                    <a:pt x="92" y="3"/>
                  </a:lnTo>
                  <a:lnTo>
                    <a:pt x="93" y="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4364" y="2343"/>
              <a:ext cx="62" cy="2"/>
            </a:xfrm>
            <a:custGeom>
              <a:avLst/>
              <a:gdLst>
                <a:gd name="T0" fmla="*/ 60 w 27"/>
                <a:gd name="T1" fmla="*/ 0 h 1"/>
                <a:gd name="T2" fmla="*/ 0 w 27"/>
                <a:gd name="T3" fmla="*/ 0 h 1"/>
                <a:gd name="T4" fmla="*/ 0 w 27"/>
                <a:gd name="T5" fmla="*/ 0 h 1"/>
                <a:gd name="T6" fmla="*/ 0 60000 65536"/>
                <a:gd name="T7" fmla="*/ 0 60000 65536"/>
                <a:gd name="T8" fmla="*/ 0 60000 65536"/>
                <a:gd name="T9" fmla="*/ 0 w 27"/>
                <a:gd name="T10" fmla="*/ 0 h 1"/>
                <a:gd name="T11" fmla="*/ 27 w 2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">
                  <a:moveTo>
                    <a:pt x="26" y="0"/>
                  </a:moveTo>
                  <a:lnTo>
                    <a:pt x="0" y="0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4080" y="3768"/>
              <a:ext cx="88" cy="44"/>
            </a:xfrm>
            <a:custGeom>
              <a:avLst/>
              <a:gdLst>
                <a:gd name="T0" fmla="*/ 0 w 40"/>
                <a:gd name="T1" fmla="*/ 0 h 20"/>
                <a:gd name="T2" fmla="*/ 86 w 40"/>
                <a:gd name="T3" fmla="*/ 0 h 20"/>
                <a:gd name="T4" fmla="*/ 86 w 40"/>
                <a:gd name="T5" fmla="*/ 42 h 20"/>
                <a:gd name="T6" fmla="*/ 0 w 40"/>
                <a:gd name="T7" fmla="*/ 42 h 20"/>
                <a:gd name="T8" fmla="*/ 0 w 40"/>
                <a:gd name="T9" fmla="*/ 0 h 20"/>
                <a:gd name="T10" fmla="*/ 0 w 40"/>
                <a:gd name="T11" fmla="*/ 0 h 20"/>
                <a:gd name="T12" fmla="*/ 0 w 4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0"/>
                <a:gd name="T23" fmla="*/ 40 w 4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0">
                  <a:moveTo>
                    <a:pt x="0" y="0"/>
                  </a:moveTo>
                  <a:lnTo>
                    <a:pt x="39" y="0"/>
                  </a:lnTo>
                  <a:lnTo>
                    <a:pt x="39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32" name="Line 53"/>
            <p:cNvSpPr>
              <a:spLocks noChangeShapeType="1"/>
            </p:cNvSpPr>
            <p:nvPr/>
          </p:nvSpPr>
          <p:spPr bwMode="auto">
            <a:xfrm>
              <a:off x="4464" y="2352"/>
              <a:ext cx="768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4632" y="2343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4" name="Line 55"/>
            <p:cNvSpPr>
              <a:spLocks noChangeShapeType="1"/>
            </p:cNvSpPr>
            <p:nvPr/>
          </p:nvSpPr>
          <p:spPr bwMode="auto">
            <a:xfrm>
              <a:off x="4161" y="3481"/>
              <a:ext cx="1316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5" name="Line 56"/>
            <p:cNvSpPr>
              <a:spLocks noChangeShapeType="1"/>
            </p:cNvSpPr>
            <p:nvPr/>
          </p:nvSpPr>
          <p:spPr bwMode="auto">
            <a:xfrm>
              <a:off x="4161" y="3562"/>
              <a:ext cx="1321" cy="3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6" name="Freeform 57"/>
            <p:cNvSpPr>
              <a:spLocks/>
            </p:cNvSpPr>
            <p:nvPr/>
          </p:nvSpPr>
          <p:spPr bwMode="auto">
            <a:xfrm>
              <a:off x="5477" y="3768"/>
              <a:ext cx="91" cy="44"/>
            </a:xfrm>
            <a:custGeom>
              <a:avLst/>
              <a:gdLst>
                <a:gd name="T0" fmla="*/ 0 w 40"/>
                <a:gd name="T1" fmla="*/ 0 h 20"/>
                <a:gd name="T2" fmla="*/ 89 w 40"/>
                <a:gd name="T3" fmla="*/ 0 h 20"/>
                <a:gd name="T4" fmla="*/ 89 w 40"/>
                <a:gd name="T5" fmla="*/ 42 h 20"/>
                <a:gd name="T6" fmla="*/ 0 w 40"/>
                <a:gd name="T7" fmla="*/ 42 h 20"/>
                <a:gd name="T8" fmla="*/ 0 w 40"/>
                <a:gd name="T9" fmla="*/ 0 h 20"/>
                <a:gd name="T10" fmla="*/ 0 w 40"/>
                <a:gd name="T11" fmla="*/ 0 h 20"/>
                <a:gd name="T12" fmla="*/ 0 w 4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0"/>
                <a:gd name="T23" fmla="*/ 40 w 4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0">
                  <a:moveTo>
                    <a:pt x="0" y="0"/>
                  </a:moveTo>
                  <a:lnTo>
                    <a:pt x="39" y="0"/>
                  </a:lnTo>
                  <a:lnTo>
                    <a:pt x="39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37" name="Line 58"/>
            <p:cNvSpPr>
              <a:spLocks noChangeShapeType="1"/>
            </p:cNvSpPr>
            <p:nvPr/>
          </p:nvSpPr>
          <p:spPr bwMode="auto">
            <a:xfrm>
              <a:off x="4424" y="2343"/>
              <a:ext cx="38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38" name="Freeform 59"/>
            <p:cNvSpPr>
              <a:spLocks/>
            </p:cNvSpPr>
            <p:nvPr/>
          </p:nvSpPr>
          <p:spPr bwMode="auto">
            <a:xfrm>
              <a:off x="4462" y="2343"/>
              <a:ext cx="10" cy="17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2 h 7"/>
                <a:gd name="T4" fmla="*/ 2 w 5"/>
                <a:gd name="T5" fmla="*/ 2 h 7"/>
                <a:gd name="T6" fmla="*/ 2 w 5"/>
                <a:gd name="T7" fmla="*/ 5 h 7"/>
                <a:gd name="T8" fmla="*/ 6 w 5"/>
                <a:gd name="T9" fmla="*/ 5 h 7"/>
                <a:gd name="T10" fmla="*/ 6 w 5"/>
                <a:gd name="T11" fmla="*/ 7 h 7"/>
                <a:gd name="T12" fmla="*/ 6 w 5"/>
                <a:gd name="T13" fmla="*/ 7 h 7"/>
                <a:gd name="T14" fmla="*/ 6 w 5"/>
                <a:gd name="T15" fmla="*/ 7 h 7"/>
                <a:gd name="T16" fmla="*/ 8 w 5"/>
                <a:gd name="T17" fmla="*/ 7 h 7"/>
                <a:gd name="T18" fmla="*/ 8 w 5"/>
                <a:gd name="T19" fmla="*/ 12 h 7"/>
                <a:gd name="T20" fmla="*/ 8 w 5"/>
                <a:gd name="T21" fmla="*/ 12 h 7"/>
                <a:gd name="T22" fmla="*/ 8 w 5"/>
                <a:gd name="T23" fmla="*/ 12 h 7"/>
                <a:gd name="T24" fmla="*/ 8 w 5"/>
                <a:gd name="T25" fmla="*/ 12 h 7"/>
                <a:gd name="T26" fmla="*/ 8 w 5"/>
                <a:gd name="T27" fmla="*/ 15 h 7"/>
                <a:gd name="T28" fmla="*/ 8 w 5"/>
                <a:gd name="T29" fmla="*/ 15 h 7"/>
                <a:gd name="T30" fmla="*/ 8 w 5"/>
                <a:gd name="T31" fmla="*/ 15 h 7"/>
                <a:gd name="T32" fmla="*/ 8 w 5"/>
                <a:gd name="T33" fmla="*/ 15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39" name="Freeform 60"/>
            <p:cNvSpPr>
              <a:spLocks/>
            </p:cNvSpPr>
            <p:nvPr/>
          </p:nvSpPr>
          <p:spPr bwMode="auto">
            <a:xfrm>
              <a:off x="4214" y="2357"/>
              <a:ext cx="258" cy="644"/>
            </a:xfrm>
            <a:custGeom>
              <a:avLst/>
              <a:gdLst>
                <a:gd name="T0" fmla="*/ 256 w 115"/>
                <a:gd name="T1" fmla="*/ 0 h 286"/>
                <a:gd name="T2" fmla="*/ 254 w 115"/>
                <a:gd name="T3" fmla="*/ 7 h 286"/>
                <a:gd name="T4" fmla="*/ 245 w 115"/>
                <a:gd name="T5" fmla="*/ 27 h 286"/>
                <a:gd name="T6" fmla="*/ 231 w 115"/>
                <a:gd name="T7" fmla="*/ 59 h 286"/>
                <a:gd name="T8" fmla="*/ 215 w 115"/>
                <a:gd name="T9" fmla="*/ 97 h 286"/>
                <a:gd name="T10" fmla="*/ 195 w 115"/>
                <a:gd name="T11" fmla="*/ 144 h 286"/>
                <a:gd name="T12" fmla="*/ 175 w 115"/>
                <a:gd name="T13" fmla="*/ 198 h 286"/>
                <a:gd name="T14" fmla="*/ 150 w 115"/>
                <a:gd name="T15" fmla="*/ 254 h 286"/>
                <a:gd name="T16" fmla="*/ 128 w 115"/>
                <a:gd name="T17" fmla="*/ 311 h 286"/>
                <a:gd name="T18" fmla="*/ 103 w 115"/>
                <a:gd name="T19" fmla="*/ 372 h 286"/>
                <a:gd name="T20" fmla="*/ 81 w 115"/>
                <a:gd name="T21" fmla="*/ 430 h 286"/>
                <a:gd name="T22" fmla="*/ 58 w 115"/>
                <a:gd name="T23" fmla="*/ 484 h 286"/>
                <a:gd name="T24" fmla="*/ 38 w 115"/>
                <a:gd name="T25" fmla="*/ 531 h 286"/>
                <a:gd name="T26" fmla="*/ 22 w 115"/>
                <a:gd name="T27" fmla="*/ 574 h 286"/>
                <a:gd name="T28" fmla="*/ 11 w 115"/>
                <a:gd name="T29" fmla="*/ 608 h 286"/>
                <a:gd name="T30" fmla="*/ 0 w 115"/>
                <a:gd name="T31" fmla="*/ 633 h 286"/>
                <a:gd name="T32" fmla="*/ 0 w 115"/>
                <a:gd name="T33" fmla="*/ 642 h 2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86"/>
                <a:gd name="T53" fmla="*/ 115 w 115"/>
                <a:gd name="T54" fmla="*/ 286 h 2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86">
                  <a:moveTo>
                    <a:pt x="114" y="0"/>
                  </a:moveTo>
                  <a:lnTo>
                    <a:pt x="113" y="3"/>
                  </a:lnTo>
                  <a:lnTo>
                    <a:pt x="109" y="12"/>
                  </a:lnTo>
                  <a:lnTo>
                    <a:pt x="103" y="26"/>
                  </a:lnTo>
                  <a:lnTo>
                    <a:pt x="96" y="43"/>
                  </a:lnTo>
                  <a:lnTo>
                    <a:pt x="87" y="64"/>
                  </a:lnTo>
                  <a:lnTo>
                    <a:pt x="78" y="88"/>
                  </a:lnTo>
                  <a:lnTo>
                    <a:pt x="67" y="113"/>
                  </a:lnTo>
                  <a:lnTo>
                    <a:pt x="57" y="138"/>
                  </a:lnTo>
                  <a:lnTo>
                    <a:pt x="46" y="165"/>
                  </a:lnTo>
                  <a:lnTo>
                    <a:pt x="36" y="191"/>
                  </a:lnTo>
                  <a:lnTo>
                    <a:pt x="26" y="215"/>
                  </a:lnTo>
                  <a:lnTo>
                    <a:pt x="17" y="236"/>
                  </a:lnTo>
                  <a:lnTo>
                    <a:pt x="10" y="255"/>
                  </a:lnTo>
                  <a:lnTo>
                    <a:pt x="5" y="270"/>
                  </a:lnTo>
                  <a:lnTo>
                    <a:pt x="0" y="281"/>
                  </a:lnTo>
                  <a:lnTo>
                    <a:pt x="0" y="285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40" name="Freeform 61"/>
            <p:cNvSpPr>
              <a:spLocks/>
            </p:cNvSpPr>
            <p:nvPr/>
          </p:nvSpPr>
          <p:spPr bwMode="auto">
            <a:xfrm>
              <a:off x="4211" y="2998"/>
              <a:ext cx="12" cy="22"/>
            </a:xfrm>
            <a:custGeom>
              <a:avLst/>
              <a:gdLst>
                <a:gd name="T0" fmla="*/ 2 w 5"/>
                <a:gd name="T1" fmla="*/ 0 h 10"/>
                <a:gd name="T2" fmla="*/ 0 w 5"/>
                <a:gd name="T3" fmla="*/ 4 h 10"/>
                <a:gd name="T4" fmla="*/ 0 w 5"/>
                <a:gd name="T5" fmla="*/ 7 h 10"/>
                <a:gd name="T6" fmla="*/ 0 w 5"/>
                <a:gd name="T7" fmla="*/ 11 h 10"/>
                <a:gd name="T8" fmla="*/ 0 w 5"/>
                <a:gd name="T9" fmla="*/ 11 h 10"/>
                <a:gd name="T10" fmla="*/ 0 w 5"/>
                <a:gd name="T11" fmla="*/ 15 h 10"/>
                <a:gd name="T12" fmla="*/ 0 w 5"/>
                <a:gd name="T13" fmla="*/ 15 h 10"/>
                <a:gd name="T14" fmla="*/ 0 w 5"/>
                <a:gd name="T15" fmla="*/ 18 h 10"/>
                <a:gd name="T16" fmla="*/ 2 w 5"/>
                <a:gd name="T17" fmla="*/ 18 h 10"/>
                <a:gd name="T18" fmla="*/ 2 w 5"/>
                <a:gd name="T19" fmla="*/ 20 h 10"/>
                <a:gd name="T20" fmla="*/ 2 w 5"/>
                <a:gd name="T21" fmla="*/ 20 h 10"/>
                <a:gd name="T22" fmla="*/ 2 w 5"/>
                <a:gd name="T23" fmla="*/ 20 h 10"/>
                <a:gd name="T24" fmla="*/ 7 w 5"/>
                <a:gd name="T25" fmla="*/ 20 h 10"/>
                <a:gd name="T26" fmla="*/ 7 w 5"/>
                <a:gd name="T27" fmla="*/ 20 h 10"/>
                <a:gd name="T28" fmla="*/ 7 w 5"/>
                <a:gd name="T29" fmla="*/ 20 h 10"/>
                <a:gd name="T30" fmla="*/ 7 w 5"/>
                <a:gd name="T31" fmla="*/ 20 h 10"/>
                <a:gd name="T32" fmla="*/ 10 w 5"/>
                <a:gd name="T33" fmla="*/ 2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0"/>
                <a:gd name="T53" fmla="*/ 5 w 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0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41" name="Line 62"/>
            <p:cNvSpPr>
              <a:spLocks noChangeShapeType="1"/>
            </p:cNvSpPr>
            <p:nvPr/>
          </p:nvSpPr>
          <p:spPr bwMode="auto">
            <a:xfrm>
              <a:off x="4221" y="3018"/>
              <a:ext cx="14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2" name="Line 63"/>
            <p:cNvSpPr>
              <a:spLocks noChangeShapeType="1"/>
            </p:cNvSpPr>
            <p:nvPr/>
          </p:nvSpPr>
          <p:spPr bwMode="auto">
            <a:xfrm flipH="1">
              <a:off x="5219" y="2343"/>
              <a:ext cx="39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43" name="Freeform 64"/>
            <p:cNvSpPr>
              <a:spLocks/>
            </p:cNvSpPr>
            <p:nvPr/>
          </p:nvSpPr>
          <p:spPr bwMode="auto">
            <a:xfrm>
              <a:off x="5205" y="2343"/>
              <a:ext cx="17" cy="17"/>
            </a:xfrm>
            <a:custGeom>
              <a:avLst/>
              <a:gdLst>
                <a:gd name="T0" fmla="*/ 15 w 7"/>
                <a:gd name="T1" fmla="*/ 0 h 7"/>
                <a:gd name="T2" fmla="*/ 10 w 7"/>
                <a:gd name="T3" fmla="*/ 2 h 7"/>
                <a:gd name="T4" fmla="*/ 7 w 7"/>
                <a:gd name="T5" fmla="*/ 2 h 7"/>
                <a:gd name="T6" fmla="*/ 5 w 7"/>
                <a:gd name="T7" fmla="*/ 5 h 7"/>
                <a:gd name="T8" fmla="*/ 5 w 7"/>
                <a:gd name="T9" fmla="*/ 5 h 7"/>
                <a:gd name="T10" fmla="*/ 0 w 7"/>
                <a:gd name="T11" fmla="*/ 7 h 7"/>
                <a:gd name="T12" fmla="*/ 0 w 7"/>
                <a:gd name="T13" fmla="*/ 7 h 7"/>
                <a:gd name="T14" fmla="*/ 0 w 7"/>
                <a:gd name="T15" fmla="*/ 7 h 7"/>
                <a:gd name="T16" fmla="*/ 0 w 7"/>
                <a:gd name="T17" fmla="*/ 7 h 7"/>
                <a:gd name="T18" fmla="*/ 0 w 7"/>
                <a:gd name="T19" fmla="*/ 12 h 7"/>
                <a:gd name="T20" fmla="*/ 0 w 7"/>
                <a:gd name="T21" fmla="*/ 12 h 7"/>
                <a:gd name="T22" fmla="*/ 0 w 7"/>
                <a:gd name="T23" fmla="*/ 12 h 7"/>
                <a:gd name="T24" fmla="*/ 0 w 7"/>
                <a:gd name="T25" fmla="*/ 12 h 7"/>
                <a:gd name="T26" fmla="*/ 0 w 7"/>
                <a:gd name="T27" fmla="*/ 15 h 7"/>
                <a:gd name="T28" fmla="*/ 0 w 7"/>
                <a:gd name="T29" fmla="*/ 15 h 7"/>
                <a:gd name="T30" fmla="*/ 0 w 7"/>
                <a:gd name="T31" fmla="*/ 15 h 7"/>
                <a:gd name="T32" fmla="*/ 2 w 7"/>
                <a:gd name="T33" fmla="*/ 15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6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44" name="Freeform 65"/>
            <p:cNvSpPr>
              <a:spLocks/>
            </p:cNvSpPr>
            <p:nvPr/>
          </p:nvSpPr>
          <p:spPr bwMode="auto">
            <a:xfrm>
              <a:off x="5207" y="2357"/>
              <a:ext cx="239" cy="644"/>
            </a:xfrm>
            <a:custGeom>
              <a:avLst/>
              <a:gdLst>
                <a:gd name="T0" fmla="*/ 0 w 106"/>
                <a:gd name="T1" fmla="*/ 0 h 286"/>
                <a:gd name="T2" fmla="*/ 2 w 106"/>
                <a:gd name="T3" fmla="*/ 7 h 286"/>
                <a:gd name="T4" fmla="*/ 9 w 106"/>
                <a:gd name="T5" fmla="*/ 27 h 286"/>
                <a:gd name="T6" fmla="*/ 18 w 106"/>
                <a:gd name="T7" fmla="*/ 56 h 286"/>
                <a:gd name="T8" fmla="*/ 34 w 106"/>
                <a:gd name="T9" fmla="*/ 92 h 286"/>
                <a:gd name="T10" fmla="*/ 52 w 106"/>
                <a:gd name="T11" fmla="*/ 140 h 286"/>
                <a:gd name="T12" fmla="*/ 72 w 106"/>
                <a:gd name="T13" fmla="*/ 189 h 286"/>
                <a:gd name="T14" fmla="*/ 92 w 106"/>
                <a:gd name="T15" fmla="*/ 243 h 286"/>
                <a:gd name="T16" fmla="*/ 115 w 106"/>
                <a:gd name="T17" fmla="*/ 299 h 286"/>
                <a:gd name="T18" fmla="*/ 135 w 106"/>
                <a:gd name="T19" fmla="*/ 358 h 286"/>
                <a:gd name="T20" fmla="*/ 158 w 106"/>
                <a:gd name="T21" fmla="*/ 414 h 286"/>
                <a:gd name="T22" fmla="*/ 178 w 106"/>
                <a:gd name="T23" fmla="*/ 468 h 286"/>
                <a:gd name="T24" fmla="*/ 196 w 106"/>
                <a:gd name="T25" fmla="*/ 518 h 286"/>
                <a:gd name="T26" fmla="*/ 212 w 106"/>
                <a:gd name="T27" fmla="*/ 563 h 286"/>
                <a:gd name="T28" fmla="*/ 223 w 106"/>
                <a:gd name="T29" fmla="*/ 599 h 286"/>
                <a:gd name="T30" fmla="*/ 232 w 106"/>
                <a:gd name="T31" fmla="*/ 626 h 286"/>
                <a:gd name="T32" fmla="*/ 237 w 106"/>
                <a:gd name="T33" fmla="*/ 642 h 2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286"/>
                <a:gd name="T53" fmla="*/ 106 w 106"/>
                <a:gd name="T54" fmla="*/ 286 h 2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286">
                  <a:moveTo>
                    <a:pt x="0" y="0"/>
                  </a:moveTo>
                  <a:lnTo>
                    <a:pt x="1" y="3"/>
                  </a:lnTo>
                  <a:lnTo>
                    <a:pt x="4" y="12"/>
                  </a:lnTo>
                  <a:lnTo>
                    <a:pt x="8" y="25"/>
                  </a:lnTo>
                  <a:lnTo>
                    <a:pt x="15" y="41"/>
                  </a:lnTo>
                  <a:lnTo>
                    <a:pt x="23" y="62"/>
                  </a:lnTo>
                  <a:lnTo>
                    <a:pt x="32" y="84"/>
                  </a:lnTo>
                  <a:lnTo>
                    <a:pt x="41" y="108"/>
                  </a:lnTo>
                  <a:lnTo>
                    <a:pt x="51" y="133"/>
                  </a:lnTo>
                  <a:lnTo>
                    <a:pt x="60" y="159"/>
                  </a:lnTo>
                  <a:lnTo>
                    <a:pt x="70" y="184"/>
                  </a:lnTo>
                  <a:lnTo>
                    <a:pt x="79" y="208"/>
                  </a:lnTo>
                  <a:lnTo>
                    <a:pt x="87" y="230"/>
                  </a:lnTo>
                  <a:lnTo>
                    <a:pt x="94" y="250"/>
                  </a:lnTo>
                  <a:lnTo>
                    <a:pt x="99" y="266"/>
                  </a:lnTo>
                  <a:lnTo>
                    <a:pt x="103" y="278"/>
                  </a:lnTo>
                  <a:lnTo>
                    <a:pt x="105" y="285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45" name="Freeform 66"/>
            <p:cNvSpPr>
              <a:spLocks/>
            </p:cNvSpPr>
            <p:nvPr/>
          </p:nvSpPr>
          <p:spPr bwMode="auto">
            <a:xfrm>
              <a:off x="5434" y="2998"/>
              <a:ext cx="12" cy="20"/>
            </a:xfrm>
            <a:custGeom>
              <a:avLst/>
              <a:gdLst>
                <a:gd name="T0" fmla="*/ 10 w 5"/>
                <a:gd name="T1" fmla="*/ 0 h 9"/>
                <a:gd name="T2" fmla="*/ 10 w 5"/>
                <a:gd name="T3" fmla="*/ 4 h 9"/>
                <a:gd name="T4" fmla="*/ 10 w 5"/>
                <a:gd name="T5" fmla="*/ 7 h 9"/>
                <a:gd name="T6" fmla="*/ 10 w 5"/>
                <a:gd name="T7" fmla="*/ 11 h 9"/>
                <a:gd name="T8" fmla="*/ 10 w 5"/>
                <a:gd name="T9" fmla="*/ 11 h 9"/>
                <a:gd name="T10" fmla="*/ 7 w 5"/>
                <a:gd name="T11" fmla="*/ 13 h 9"/>
                <a:gd name="T12" fmla="*/ 7 w 5"/>
                <a:gd name="T13" fmla="*/ 13 h 9"/>
                <a:gd name="T14" fmla="*/ 7 w 5"/>
                <a:gd name="T15" fmla="*/ 16 h 9"/>
                <a:gd name="T16" fmla="*/ 7 w 5"/>
                <a:gd name="T17" fmla="*/ 16 h 9"/>
                <a:gd name="T18" fmla="*/ 5 w 5"/>
                <a:gd name="T19" fmla="*/ 18 h 9"/>
                <a:gd name="T20" fmla="*/ 5 w 5"/>
                <a:gd name="T21" fmla="*/ 18 h 9"/>
                <a:gd name="T22" fmla="*/ 2 w 5"/>
                <a:gd name="T23" fmla="*/ 18 h 9"/>
                <a:gd name="T24" fmla="*/ 2 w 5"/>
                <a:gd name="T25" fmla="*/ 18 h 9"/>
                <a:gd name="T26" fmla="*/ 0 w 5"/>
                <a:gd name="T27" fmla="*/ 18 h 9"/>
                <a:gd name="T28" fmla="*/ 0 w 5"/>
                <a:gd name="T29" fmla="*/ 18 h 9"/>
                <a:gd name="T30" fmla="*/ 0 w 5"/>
                <a:gd name="T31" fmla="*/ 18 h 9"/>
                <a:gd name="T32" fmla="*/ 0 w 5"/>
                <a:gd name="T33" fmla="*/ 1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9"/>
                <a:gd name="T53" fmla="*/ 5 w 5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9">
                  <a:moveTo>
                    <a:pt x="4" y="0"/>
                  </a:move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</a:path>
              </a:pathLst>
            </a:cu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/>
              <a:endParaRPr lang="en-US"/>
            </a:p>
          </p:txBody>
        </p:sp>
        <p:sp>
          <p:nvSpPr>
            <p:cNvPr id="146" name="Line 67"/>
            <p:cNvSpPr>
              <a:spLocks noChangeShapeType="1"/>
            </p:cNvSpPr>
            <p:nvPr/>
          </p:nvSpPr>
          <p:spPr bwMode="auto">
            <a:xfrm flipH="1">
              <a:off x="5420" y="3016"/>
              <a:ext cx="14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/>
            </a:p>
          </p:txBody>
        </p:sp>
      </p:grp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3962400" y="3431205"/>
            <a:ext cx="381000" cy="209708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100" y="165100"/>
            <a:ext cx="7772400" cy="5715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Categorizing the Results*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324100" y="1244600"/>
            <a:ext cx="4396740" cy="20472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– 30dB			Ignore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30dB – 60dB 	Minor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60dB – 80dB		Intermediate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80dB+				Major</a:t>
            </a:r>
          </a:p>
          <a:p>
            <a:pPr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1120" y="3647440"/>
            <a:ext cx="651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*Categories apply to normalized results @1A of 4Hz current. There is a formula for calculating the normalized results.</a:t>
            </a:r>
          </a:p>
        </p:txBody>
      </p:sp>
    </p:spTree>
    <p:extLst>
      <p:ext uri="{BB962C8B-B14F-4D97-AF65-F5344CB8AC3E}">
        <p14:creationId xmlns:p14="http://schemas.microsoft.com/office/powerpoint/2010/main" val="28824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8300" y="-289984"/>
            <a:ext cx="7772400" cy="106891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Normalizing the Results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68300" y="843280"/>
            <a:ext cx="8348980" cy="53136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gives you the number of dB to add or subtract from the reading, depending on whether the PCM (4Hz) current is above or below one Amp.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dB = 20*log(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iref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iref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1000 mA (one Amp).   In the case of 500 mA the formula is 20 X log (500/1000), which equals +6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dB.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the number is negative you add it and if it is positive you subtract it.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3.0A = +10dB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2.0A = +6dB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1.0A = 0dB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600mA = -4dB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300mA = -10dB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100mA = -20dB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31.6mA  -30dB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10mA = -40dB relative to 1A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1mA = -60dB relative to 1A</a:t>
            </a:r>
          </a:p>
          <a:p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11344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8300" y="-289984"/>
            <a:ext cx="7772400" cy="106891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ACVG Summary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" y="622808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NACE Rocky Mountain Section Short Course 2015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96240" y="990600"/>
            <a:ext cx="8153400" cy="522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independent ground and try to mimic your CP circuit when possible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readings parallel and along the pipe.  When you see an arrow reversal go perpendicular to the pipe and make sure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four arrows point to the defect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not have to be right on top of the pipe when surveying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concrete and asphalt use wet sponges or rags on the probes or wet the ground around the probes.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readings at equal distances usually about every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 feet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largest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dB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reading seen around the anomaly for you records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Record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faults seen with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dB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readings and footages or GPS coordinates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 a PCM current reading at the site of the defect and adjust your dB reading to normalize for one Amp of current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06" y="60960"/>
            <a:ext cx="6517619" cy="706687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Pipe and Cable Locators </a:t>
            </a:r>
            <a:r>
              <a:rPr lang="en-US" altLang="en-US" b="1" dirty="0" smtClean="0">
                <a:solidFill>
                  <a:srgbClr val="000000"/>
                </a:solidFill>
              </a:rPr>
              <a:t>Don't</a:t>
            </a:r>
            <a:r>
              <a:rPr lang="en-US" altLang="en-US" b="1" dirty="0">
                <a:solidFill>
                  <a:srgbClr val="000000"/>
                </a:solidFill>
              </a:rPr>
              <a:t/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b="1" dirty="0">
                <a:solidFill>
                  <a:srgbClr val="000000"/>
                </a:solidFill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</a:rPr>
              <a:t>ind Pipes </a:t>
            </a:r>
            <a:r>
              <a:rPr lang="en-US" altLang="en-US" b="1" dirty="0">
                <a:solidFill>
                  <a:srgbClr val="000000"/>
                </a:solidFill>
              </a:rPr>
              <a:t>and </a:t>
            </a:r>
            <a:r>
              <a:rPr lang="en-US" altLang="en-US" b="1" dirty="0" smtClean="0">
                <a:solidFill>
                  <a:srgbClr val="000000"/>
                </a:solidFill>
              </a:rPr>
              <a:t>Cables...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358726" y="977583"/>
            <a:ext cx="2589194" cy="4905057"/>
            <a:chOff x="1850" y="1191"/>
            <a:chExt cx="1547" cy="3078"/>
          </a:xfrm>
        </p:grpSpPr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2405" y="1191"/>
              <a:ext cx="191" cy="180"/>
            </a:xfrm>
            <a:custGeom>
              <a:avLst/>
              <a:gdLst>
                <a:gd name="T0" fmla="*/ 190 w 191"/>
                <a:gd name="T1" fmla="*/ 179 h 180"/>
                <a:gd name="T2" fmla="*/ 189 w 191"/>
                <a:gd name="T3" fmla="*/ 162 h 180"/>
                <a:gd name="T4" fmla="*/ 186 w 191"/>
                <a:gd name="T5" fmla="*/ 144 h 180"/>
                <a:gd name="T6" fmla="*/ 181 w 191"/>
                <a:gd name="T7" fmla="*/ 127 h 180"/>
                <a:gd name="T8" fmla="*/ 175 w 191"/>
                <a:gd name="T9" fmla="*/ 110 h 180"/>
                <a:gd name="T10" fmla="*/ 166 w 191"/>
                <a:gd name="T11" fmla="*/ 95 h 180"/>
                <a:gd name="T12" fmla="*/ 157 w 191"/>
                <a:gd name="T13" fmla="*/ 80 h 180"/>
                <a:gd name="T14" fmla="*/ 146 w 191"/>
                <a:gd name="T15" fmla="*/ 66 h 180"/>
                <a:gd name="T16" fmla="*/ 134 w 191"/>
                <a:gd name="T17" fmla="*/ 53 h 180"/>
                <a:gd name="T18" fmla="*/ 120 w 191"/>
                <a:gd name="T19" fmla="*/ 42 h 180"/>
                <a:gd name="T20" fmla="*/ 105 w 191"/>
                <a:gd name="T21" fmla="*/ 31 h 180"/>
                <a:gd name="T22" fmla="*/ 89 w 191"/>
                <a:gd name="T23" fmla="*/ 23 h 180"/>
                <a:gd name="T24" fmla="*/ 73 w 191"/>
                <a:gd name="T25" fmla="*/ 15 h 180"/>
                <a:gd name="T26" fmla="*/ 55 w 191"/>
                <a:gd name="T27" fmla="*/ 9 h 180"/>
                <a:gd name="T28" fmla="*/ 37 w 191"/>
                <a:gd name="T29" fmla="*/ 4 h 180"/>
                <a:gd name="T30" fmla="*/ 18 w 191"/>
                <a:gd name="T31" fmla="*/ 2 h 180"/>
                <a:gd name="T32" fmla="*/ 0 w 191"/>
                <a:gd name="T33" fmla="*/ 0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1" h="180">
                  <a:moveTo>
                    <a:pt x="190" y="179"/>
                  </a:moveTo>
                  <a:lnTo>
                    <a:pt x="189" y="162"/>
                  </a:lnTo>
                  <a:lnTo>
                    <a:pt x="186" y="144"/>
                  </a:lnTo>
                  <a:lnTo>
                    <a:pt x="181" y="127"/>
                  </a:lnTo>
                  <a:lnTo>
                    <a:pt x="175" y="110"/>
                  </a:lnTo>
                  <a:lnTo>
                    <a:pt x="166" y="95"/>
                  </a:lnTo>
                  <a:lnTo>
                    <a:pt x="157" y="80"/>
                  </a:lnTo>
                  <a:lnTo>
                    <a:pt x="146" y="66"/>
                  </a:lnTo>
                  <a:lnTo>
                    <a:pt x="134" y="53"/>
                  </a:lnTo>
                  <a:lnTo>
                    <a:pt x="120" y="42"/>
                  </a:lnTo>
                  <a:lnTo>
                    <a:pt x="105" y="31"/>
                  </a:lnTo>
                  <a:lnTo>
                    <a:pt x="89" y="23"/>
                  </a:lnTo>
                  <a:lnTo>
                    <a:pt x="73" y="15"/>
                  </a:lnTo>
                  <a:lnTo>
                    <a:pt x="55" y="9"/>
                  </a:lnTo>
                  <a:lnTo>
                    <a:pt x="37" y="4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214" y="1191"/>
              <a:ext cx="192" cy="180"/>
            </a:xfrm>
            <a:custGeom>
              <a:avLst/>
              <a:gdLst>
                <a:gd name="T0" fmla="*/ 191 w 192"/>
                <a:gd name="T1" fmla="*/ 0 h 180"/>
                <a:gd name="T2" fmla="*/ 171 w 192"/>
                <a:gd name="T3" fmla="*/ 2 h 180"/>
                <a:gd name="T4" fmla="*/ 152 w 192"/>
                <a:gd name="T5" fmla="*/ 4 h 180"/>
                <a:gd name="T6" fmla="*/ 134 w 192"/>
                <a:gd name="T7" fmla="*/ 9 h 180"/>
                <a:gd name="T8" fmla="*/ 116 w 192"/>
                <a:gd name="T9" fmla="*/ 15 h 180"/>
                <a:gd name="T10" fmla="*/ 100 w 192"/>
                <a:gd name="T11" fmla="*/ 23 h 180"/>
                <a:gd name="T12" fmla="*/ 83 w 192"/>
                <a:gd name="T13" fmla="*/ 31 h 180"/>
                <a:gd name="T14" fmla="*/ 69 w 192"/>
                <a:gd name="T15" fmla="*/ 42 h 180"/>
                <a:gd name="T16" fmla="*/ 56 w 192"/>
                <a:gd name="T17" fmla="*/ 53 h 180"/>
                <a:gd name="T18" fmla="*/ 43 w 192"/>
                <a:gd name="T19" fmla="*/ 66 h 180"/>
                <a:gd name="T20" fmla="*/ 32 w 192"/>
                <a:gd name="T21" fmla="*/ 80 h 180"/>
                <a:gd name="T22" fmla="*/ 23 w 192"/>
                <a:gd name="T23" fmla="*/ 95 h 180"/>
                <a:gd name="T24" fmla="*/ 15 w 192"/>
                <a:gd name="T25" fmla="*/ 110 h 180"/>
                <a:gd name="T26" fmla="*/ 8 w 192"/>
                <a:gd name="T27" fmla="*/ 127 h 180"/>
                <a:gd name="T28" fmla="*/ 4 w 192"/>
                <a:gd name="T29" fmla="*/ 144 h 180"/>
                <a:gd name="T30" fmla="*/ 1 w 192"/>
                <a:gd name="T31" fmla="*/ 162 h 180"/>
                <a:gd name="T32" fmla="*/ 0 w 192"/>
                <a:gd name="T33" fmla="*/ 179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2" h="180">
                  <a:moveTo>
                    <a:pt x="191" y="0"/>
                  </a:moveTo>
                  <a:lnTo>
                    <a:pt x="171" y="2"/>
                  </a:lnTo>
                  <a:lnTo>
                    <a:pt x="152" y="4"/>
                  </a:lnTo>
                  <a:lnTo>
                    <a:pt x="134" y="9"/>
                  </a:lnTo>
                  <a:lnTo>
                    <a:pt x="116" y="15"/>
                  </a:lnTo>
                  <a:lnTo>
                    <a:pt x="100" y="23"/>
                  </a:lnTo>
                  <a:lnTo>
                    <a:pt x="83" y="31"/>
                  </a:lnTo>
                  <a:lnTo>
                    <a:pt x="69" y="42"/>
                  </a:lnTo>
                  <a:lnTo>
                    <a:pt x="56" y="53"/>
                  </a:lnTo>
                  <a:lnTo>
                    <a:pt x="43" y="66"/>
                  </a:lnTo>
                  <a:lnTo>
                    <a:pt x="32" y="80"/>
                  </a:lnTo>
                  <a:lnTo>
                    <a:pt x="23" y="95"/>
                  </a:lnTo>
                  <a:lnTo>
                    <a:pt x="15" y="110"/>
                  </a:lnTo>
                  <a:lnTo>
                    <a:pt x="8" y="127"/>
                  </a:lnTo>
                  <a:lnTo>
                    <a:pt x="4" y="144"/>
                  </a:lnTo>
                  <a:lnTo>
                    <a:pt x="1" y="162"/>
                  </a:lnTo>
                  <a:lnTo>
                    <a:pt x="0" y="179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214" y="1370"/>
              <a:ext cx="192" cy="180"/>
            </a:xfrm>
            <a:custGeom>
              <a:avLst/>
              <a:gdLst>
                <a:gd name="T0" fmla="*/ 0 w 192"/>
                <a:gd name="T1" fmla="*/ 0 h 180"/>
                <a:gd name="T2" fmla="*/ 1 w 192"/>
                <a:gd name="T3" fmla="*/ 19 h 180"/>
                <a:gd name="T4" fmla="*/ 4 w 192"/>
                <a:gd name="T5" fmla="*/ 37 h 180"/>
                <a:gd name="T6" fmla="*/ 8 w 192"/>
                <a:gd name="T7" fmla="*/ 54 h 180"/>
                <a:gd name="T8" fmla="*/ 15 w 192"/>
                <a:gd name="T9" fmla="*/ 70 h 180"/>
                <a:gd name="T10" fmla="*/ 23 w 192"/>
                <a:gd name="T11" fmla="*/ 86 h 180"/>
                <a:gd name="T12" fmla="*/ 32 w 192"/>
                <a:gd name="T13" fmla="*/ 101 h 180"/>
                <a:gd name="T14" fmla="*/ 43 w 192"/>
                <a:gd name="T15" fmla="*/ 115 h 180"/>
                <a:gd name="T16" fmla="*/ 56 w 192"/>
                <a:gd name="T17" fmla="*/ 127 h 180"/>
                <a:gd name="T18" fmla="*/ 69 w 192"/>
                <a:gd name="T19" fmla="*/ 139 h 180"/>
                <a:gd name="T20" fmla="*/ 83 w 192"/>
                <a:gd name="T21" fmla="*/ 149 h 180"/>
                <a:gd name="T22" fmla="*/ 100 w 192"/>
                <a:gd name="T23" fmla="*/ 158 h 180"/>
                <a:gd name="T24" fmla="*/ 116 w 192"/>
                <a:gd name="T25" fmla="*/ 165 h 180"/>
                <a:gd name="T26" fmla="*/ 134 w 192"/>
                <a:gd name="T27" fmla="*/ 171 h 180"/>
                <a:gd name="T28" fmla="*/ 152 w 192"/>
                <a:gd name="T29" fmla="*/ 175 h 180"/>
                <a:gd name="T30" fmla="*/ 171 w 192"/>
                <a:gd name="T31" fmla="*/ 178 h 180"/>
                <a:gd name="T32" fmla="*/ 191 w 192"/>
                <a:gd name="T33" fmla="*/ 179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2" h="180">
                  <a:moveTo>
                    <a:pt x="0" y="0"/>
                  </a:moveTo>
                  <a:lnTo>
                    <a:pt x="1" y="19"/>
                  </a:lnTo>
                  <a:lnTo>
                    <a:pt x="4" y="37"/>
                  </a:lnTo>
                  <a:lnTo>
                    <a:pt x="8" y="54"/>
                  </a:lnTo>
                  <a:lnTo>
                    <a:pt x="15" y="70"/>
                  </a:lnTo>
                  <a:lnTo>
                    <a:pt x="23" y="86"/>
                  </a:lnTo>
                  <a:lnTo>
                    <a:pt x="32" y="101"/>
                  </a:lnTo>
                  <a:lnTo>
                    <a:pt x="43" y="115"/>
                  </a:lnTo>
                  <a:lnTo>
                    <a:pt x="56" y="127"/>
                  </a:lnTo>
                  <a:lnTo>
                    <a:pt x="69" y="139"/>
                  </a:lnTo>
                  <a:lnTo>
                    <a:pt x="83" y="149"/>
                  </a:lnTo>
                  <a:lnTo>
                    <a:pt x="100" y="158"/>
                  </a:lnTo>
                  <a:lnTo>
                    <a:pt x="116" y="165"/>
                  </a:lnTo>
                  <a:lnTo>
                    <a:pt x="134" y="171"/>
                  </a:lnTo>
                  <a:lnTo>
                    <a:pt x="152" y="175"/>
                  </a:lnTo>
                  <a:lnTo>
                    <a:pt x="171" y="178"/>
                  </a:lnTo>
                  <a:lnTo>
                    <a:pt x="191" y="179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2405" y="1370"/>
              <a:ext cx="191" cy="180"/>
            </a:xfrm>
            <a:custGeom>
              <a:avLst/>
              <a:gdLst>
                <a:gd name="T0" fmla="*/ 0 w 191"/>
                <a:gd name="T1" fmla="*/ 179 h 180"/>
                <a:gd name="T2" fmla="*/ 18 w 191"/>
                <a:gd name="T3" fmla="*/ 178 h 180"/>
                <a:gd name="T4" fmla="*/ 37 w 191"/>
                <a:gd name="T5" fmla="*/ 175 h 180"/>
                <a:gd name="T6" fmla="*/ 55 w 191"/>
                <a:gd name="T7" fmla="*/ 171 h 180"/>
                <a:gd name="T8" fmla="*/ 73 w 191"/>
                <a:gd name="T9" fmla="*/ 165 h 180"/>
                <a:gd name="T10" fmla="*/ 89 w 191"/>
                <a:gd name="T11" fmla="*/ 158 h 180"/>
                <a:gd name="T12" fmla="*/ 105 w 191"/>
                <a:gd name="T13" fmla="*/ 149 h 180"/>
                <a:gd name="T14" fmla="*/ 120 w 191"/>
                <a:gd name="T15" fmla="*/ 139 h 180"/>
                <a:gd name="T16" fmla="*/ 134 w 191"/>
                <a:gd name="T17" fmla="*/ 127 h 180"/>
                <a:gd name="T18" fmla="*/ 146 w 191"/>
                <a:gd name="T19" fmla="*/ 115 h 180"/>
                <a:gd name="T20" fmla="*/ 157 w 191"/>
                <a:gd name="T21" fmla="*/ 101 h 180"/>
                <a:gd name="T22" fmla="*/ 166 w 191"/>
                <a:gd name="T23" fmla="*/ 86 h 180"/>
                <a:gd name="T24" fmla="*/ 175 w 191"/>
                <a:gd name="T25" fmla="*/ 70 h 180"/>
                <a:gd name="T26" fmla="*/ 181 w 191"/>
                <a:gd name="T27" fmla="*/ 54 h 180"/>
                <a:gd name="T28" fmla="*/ 186 w 191"/>
                <a:gd name="T29" fmla="*/ 37 h 180"/>
                <a:gd name="T30" fmla="*/ 189 w 191"/>
                <a:gd name="T31" fmla="*/ 19 h 180"/>
                <a:gd name="T32" fmla="*/ 190 w 191"/>
                <a:gd name="T33" fmla="*/ 0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1" h="180">
                  <a:moveTo>
                    <a:pt x="0" y="179"/>
                  </a:moveTo>
                  <a:lnTo>
                    <a:pt x="18" y="178"/>
                  </a:lnTo>
                  <a:lnTo>
                    <a:pt x="37" y="175"/>
                  </a:lnTo>
                  <a:lnTo>
                    <a:pt x="55" y="171"/>
                  </a:lnTo>
                  <a:lnTo>
                    <a:pt x="73" y="165"/>
                  </a:lnTo>
                  <a:lnTo>
                    <a:pt x="89" y="158"/>
                  </a:lnTo>
                  <a:lnTo>
                    <a:pt x="105" y="149"/>
                  </a:lnTo>
                  <a:lnTo>
                    <a:pt x="120" y="139"/>
                  </a:lnTo>
                  <a:lnTo>
                    <a:pt x="134" y="127"/>
                  </a:lnTo>
                  <a:lnTo>
                    <a:pt x="146" y="115"/>
                  </a:lnTo>
                  <a:lnTo>
                    <a:pt x="157" y="101"/>
                  </a:lnTo>
                  <a:lnTo>
                    <a:pt x="166" y="86"/>
                  </a:lnTo>
                  <a:lnTo>
                    <a:pt x="175" y="70"/>
                  </a:lnTo>
                  <a:lnTo>
                    <a:pt x="181" y="54"/>
                  </a:lnTo>
                  <a:lnTo>
                    <a:pt x="186" y="37"/>
                  </a:lnTo>
                  <a:lnTo>
                    <a:pt x="189" y="19"/>
                  </a:lnTo>
                  <a:lnTo>
                    <a:pt x="19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2595" y="1370"/>
              <a:ext cx="0" cy="0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2054" y="1897"/>
              <a:ext cx="703" cy="903"/>
            </a:xfrm>
            <a:custGeom>
              <a:avLst/>
              <a:gdLst>
                <a:gd name="T0" fmla="*/ 1 w 703"/>
                <a:gd name="T1" fmla="*/ 0 h 903"/>
                <a:gd name="T2" fmla="*/ 0 w 703"/>
                <a:gd name="T3" fmla="*/ 902 h 903"/>
                <a:gd name="T4" fmla="*/ 702 w 703"/>
                <a:gd name="T5" fmla="*/ 900 h 903"/>
                <a:gd name="T6" fmla="*/ 702 w 703"/>
                <a:gd name="T7" fmla="*/ 60 h 9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3" h="903">
                  <a:moveTo>
                    <a:pt x="1" y="0"/>
                  </a:moveTo>
                  <a:lnTo>
                    <a:pt x="0" y="902"/>
                  </a:lnTo>
                  <a:lnTo>
                    <a:pt x="702" y="900"/>
                  </a:lnTo>
                  <a:lnTo>
                    <a:pt x="702" y="6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2756" y="1957"/>
              <a:ext cx="265" cy="266"/>
            </a:xfrm>
            <a:custGeom>
              <a:avLst/>
              <a:gdLst>
                <a:gd name="T0" fmla="*/ 0 w 265"/>
                <a:gd name="T1" fmla="*/ 0 h 266"/>
                <a:gd name="T2" fmla="*/ 2 w 265"/>
                <a:gd name="T3" fmla="*/ 3 h 266"/>
                <a:gd name="T4" fmla="*/ 10 w 265"/>
                <a:gd name="T5" fmla="*/ 11 h 266"/>
                <a:gd name="T6" fmla="*/ 22 w 265"/>
                <a:gd name="T7" fmla="*/ 24 h 266"/>
                <a:gd name="T8" fmla="*/ 39 w 265"/>
                <a:gd name="T9" fmla="*/ 40 h 266"/>
                <a:gd name="T10" fmla="*/ 58 w 265"/>
                <a:gd name="T11" fmla="*/ 59 h 266"/>
                <a:gd name="T12" fmla="*/ 80 w 265"/>
                <a:gd name="T13" fmla="*/ 80 h 266"/>
                <a:gd name="T14" fmla="*/ 103 w 265"/>
                <a:gd name="T15" fmla="*/ 103 h 266"/>
                <a:gd name="T16" fmla="*/ 128 w 265"/>
                <a:gd name="T17" fmla="*/ 126 h 266"/>
                <a:gd name="T18" fmla="*/ 151 w 265"/>
                <a:gd name="T19" fmla="*/ 151 h 266"/>
                <a:gd name="T20" fmla="*/ 175 w 265"/>
                <a:gd name="T21" fmla="*/ 175 h 266"/>
                <a:gd name="T22" fmla="*/ 197 w 265"/>
                <a:gd name="T23" fmla="*/ 197 h 266"/>
                <a:gd name="T24" fmla="*/ 218 w 265"/>
                <a:gd name="T25" fmla="*/ 218 h 266"/>
                <a:gd name="T26" fmla="*/ 235 w 265"/>
                <a:gd name="T27" fmla="*/ 235 h 266"/>
                <a:gd name="T28" fmla="*/ 249 w 265"/>
                <a:gd name="T29" fmla="*/ 250 h 266"/>
                <a:gd name="T30" fmla="*/ 259 w 265"/>
                <a:gd name="T31" fmla="*/ 260 h 266"/>
                <a:gd name="T32" fmla="*/ 264 w 265"/>
                <a:gd name="T33" fmla="*/ 265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5" h="266">
                  <a:moveTo>
                    <a:pt x="0" y="0"/>
                  </a:moveTo>
                  <a:lnTo>
                    <a:pt x="2" y="3"/>
                  </a:lnTo>
                  <a:lnTo>
                    <a:pt x="10" y="11"/>
                  </a:lnTo>
                  <a:lnTo>
                    <a:pt x="22" y="24"/>
                  </a:lnTo>
                  <a:lnTo>
                    <a:pt x="39" y="40"/>
                  </a:lnTo>
                  <a:lnTo>
                    <a:pt x="58" y="59"/>
                  </a:lnTo>
                  <a:lnTo>
                    <a:pt x="80" y="80"/>
                  </a:lnTo>
                  <a:lnTo>
                    <a:pt x="103" y="103"/>
                  </a:lnTo>
                  <a:lnTo>
                    <a:pt x="128" y="126"/>
                  </a:lnTo>
                  <a:lnTo>
                    <a:pt x="151" y="151"/>
                  </a:lnTo>
                  <a:lnTo>
                    <a:pt x="175" y="175"/>
                  </a:lnTo>
                  <a:lnTo>
                    <a:pt x="197" y="197"/>
                  </a:lnTo>
                  <a:lnTo>
                    <a:pt x="218" y="218"/>
                  </a:lnTo>
                  <a:lnTo>
                    <a:pt x="235" y="235"/>
                  </a:lnTo>
                  <a:lnTo>
                    <a:pt x="249" y="250"/>
                  </a:lnTo>
                  <a:lnTo>
                    <a:pt x="259" y="260"/>
                  </a:lnTo>
                  <a:lnTo>
                    <a:pt x="264" y="265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3020" y="2222"/>
              <a:ext cx="127" cy="353"/>
            </a:xfrm>
            <a:custGeom>
              <a:avLst/>
              <a:gdLst>
                <a:gd name="T0" fmla="*/ 0 w 127"/>
                <a:gd name="T1" fmla="*/ 0 h 353"/>
                <a:gd name="T2" fmla="*/ 3 w 127"/>
                <a:gd name="T3" fmla="*/ 8 h 353"/>
                <a:gd name="T4" fmla="*/ 9 w 127"/>
                <a:gd name="T5" fmla="*/ 21 h 353"/>
                <a:gd name="T6" fmla="*/ 15 w 127"/>
                <a:gd name="T7" fmla="*/ 39 h 353"/>
                <a:gd name="T8" fmla="*/ 24 w 127"/>
                <a:gd name="T9" fmla="*/ 61 h 353"/>
                <a:gd name="T10" fmla="*/ 33 w 127"/>
                <a:gd name="T11" fmla="*/ 87 h 353"/>
                <a:gd name="T12" fmla="*/ 43 w 127"/>
                <a:gd name="T13" fmla="*/ 116 h 353"/>
                <a:gd name="T14" fmla="*/ 54 w 127"/>
                <a:gd name="T15" fmla="*/ 146 h 353"/>
                <a:gd name="T16" fmla="*/ 66 w 127"/>
                <a:gd name="T17" fmla="*/ 177 h 353"/>
                <a:gd name="T18" fmla="*/ 77 w 127"/>
                <a:gd name="T19" fmla="*/ 208 h 353"/>
                <a:gd name="T20" fmla="*/ 87 w 127"/>
                <a:gd name="T21" fmla="*/ 238 h 353"/>
                <a:gd name="T22" fmla="*/ 97 w 127"/>
                <a:gd name="T23" fmla="*/ 267 h 353"/>
                <a:gd name="T24" fmla="*/ 106 w 127"/>
                <a:gd name="T25" fmla="*/ 293 h 353"/>
                <a:gd name="T26" fmla="*/ 113 w 127"/>
                <a:gd name="T27" fmla="*/ 315 h 353"/>
                <a:gd name="T28" fmla="*/ 119 w 127"/>
                <a:gd name="T29" fmla="*/ 333 h 353"/>
                <a:gd name="T30" fmla="*/ 124 w 127"/>
                <a:gd name="T31" fmla="*/ 346 h 353"/>
                <a:gd name="T32" fmla="*/ 126 w 127"/>
                <a:gd name="T33" fmla="*/ 352 h 3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7" h="353">
                  <a:moveTo>
                    <a:pt x="0" y="0"/>
                  </a:moveTo>
                  <a:lnTo>
                    <a:pt x="3" y="8"/>
                  </a:lnTo>
                  <a:lnTo>
                    <a:pt x="9" y="21"/>
                  </a:lnTo>
                  <a:lnTo>
                    <a:pt x="15" y="39"/>
                  </a:lnTo>
                  <a:lnTo>
                    <a:pt x="24" y="61"/>
                  </a:lnTo>
                  <a:lnTo>
                    <a:pt x="33" y="87"/>
                  </a:lnTo>
                  <a:lnTo>
                    <a:pt x="43" y="116"/>
                  </a:lnTo>
                  <a:lnTo>
                    <a:pt x="54" y="146"/>
                  </a:lnTo>
                  <a:lnTo>
                    <a:pt x="66" y="177"/>
                  </a:lnTo>
                  <a:lnTo>
                    <a:pt x="77" y="208"/>
                  </a:lnTo>
                  <a:lnTo>
                    <a:pt x="87" y="238"/>
                  </a:lnTo>
                  <a:lnTo>
                    <a:pt x="97" y="267"/>
                  </a:lnTo>
                  <a:lnTo>
                    <a:pt x="106" y="293"/>
                  </a:lnTo>
                  <a:lnTo>
                    <a:pt x="113" y="315"/>
                  </a:lnTo>
                  <a:lnTo>
                    <a:pt x="119" y="333"/>
                  </a:lnTo>
                  <a:lnTo>
                    <a:pt x="124" y="346"/>
                  </a:lnTo>
                  <a:lnTo>
                    <a:pt x="126" y="352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3117" y="2574"/>
              <a:ext cx="30" cy="52"/>
            </a:xfrm>
            <a:custGeom>
              <a:avLst/>
              <a:gdLst>
                <a:gd name="T0" fmla="*/ 29 w 30"/>
                <a:gd name="T1" fmla="*/ 0 h 52"/>
                <a:gd name="T2" fmla="*/ 27 w 30"/>
                <a:gd name="T3" fmla="*/ 4 h 52"/>
                <a:gd name="T4" fmla="*/ 27 w 30"/>
                <a:gd name="T5" fmla="*/ 8 h 52"/>
                <a:gd name="T6" fmla="*/ 26 w 30"/>
                <a:gd name="T7" fmla="*/ 12 h 52"/>
                <a:gd name="T8" fmla="*/ 25 w 30"/>
                <a:gd name="T9" fmla="*/ 16 h 52"/>
                <a:gd name="T10" fmla="*/ 22 w 30"/>
                <a:gd name="T11" fmla="*/ 20 h 52"/>
                <a:gd name="T12" fmla="*/ 21 w 30"/>
                <a:gd name="T13" fmla="*/ 23 h 52"/>
                <a:gd name="T14" fmla="*/ 18 w 30"/>
                <a:gd name="T15" fmla="*/ 27 h 52"/>
                <a:gd name="T16" fmla="*/ 17 w 30"/>
                <a:gd name="T17" fmla="*/ 30 h 52"/>
                <a:gd name="T18" fmla="*/ 14 w 30"/>
                <a:gd name="T19" fmla="*/ 34 h 52"/>
                <a:gd name="T20" fmla="*/ 11 w 30"/>
                <a:gd name="T21" fmla="*/ 37 h 52"/>
                <a:gd name="T22" fmla="*/ 8 w 30"/>
                <a:gd name="T23" fmla="*/ 40 h 52"/>
                <a:gd name="T24" fmla="*/ 6 w 30"/>
                <a:gd name="T25" fmla="*/ 42 h 52"/>
                <a:gd name="T26" fmla="*/ 4 w 30"/>
                <a:gd name="T27" fmla="*/ 45 h 52"/>
                <a:gd name="T28" fmla="*/ 2 w 30"/>
                <a:gd name="T29" fmla="*/ 47 h 52"/>
                <a:gd name="T30" fmla="*/ 1 w 30"/>
                <a:gd name="T31" fmla="*/ 49 h 52"/>
                <a:gd name="T32" fmla="*/ 0 w 30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2">
                  <a:moveTo>
                    <a:pt x="29" y="0"/>
                  </a:moveTo>
                  <a:lnTo>
                    <a:pt x="27" y="4"/>
                  </a:lnTo>
                  <a:lnTo>
                    <a:pt x="27" y="8"/>
                  </a:lnTo>
                  <a:lnTo>
                    <a:pt x="26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21" y="23"/>
                  </a:lnTo>
                  <a:lnTo>
                    <a:pt x="18" y="27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1" y="37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1" y="49"/>
                  </a:lnTo>
                  <a:lnTo>
                    <a:pt x="0" y="51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3114" y="2625"/>
              <a:ext cx="4" cy="71"/>
            </a:xfrm>
            <a:custGeom>
              <a:avLst/>
              <a:gdLst>
                <a:gd name="T0" fmla="*/ 3 w 4"/>
                <a:gd name="T1" fmla="*/ 0 h 71"/>
                <a:gd name="T2" fmla="*/ 2 w 4"/>
                <a:gd name="T3" fmla="*/ 3 h 71"/>
                <a:gd name="T4" fmla="*/ 1 w 4"/>
                <a:gd name="T5" fmla="*/ 6 h 71"/>
                <a:gd name="T6" fmla="*/ 0 w 4"/>
                <a:gd name="T7" fmla="*/ 10 h 71"/>
                <a:gd name="T8" fmla="*/ 0 w 4"/>
                <a:gd name="T9" fmla="*/ 15 h 71"/>
                <a:gd name="T10" fmla="*/ 0 w 4"/>
                <a:gd name="T11" fmla="*/ 21 h 71"/>
                <a:gd name="T12" fmla="*/ 0 w 4"/>
                <a:gd name="T13" fmla="*/ 26 h 71"/>
                <a:gd name="T14" fmla="*/ 0 w 4"/>
                <a:gd name="T15" fmla="*/ 32 h 71"/>
                <a:gd name="T16" fmla="*/ 0 w 4"/>
                <a:gd name="T17" fmla="*/ 38 h 71"/>
                <a:gd name="T18" fmla="*/ 0 w 4"/>
                <a:gd name="T19" fmla="*/ 45 h 71"/>
                <a:gd name="T20" fmla="*/ 0 w 4"/>
                <a:gd name="T21" fmla="*/ 50 h 71"/>
                <a:gd name="T22" fmla="*/ 0 w 4"/>
                <a:gd name="T23" fmla="*/ 56 h 71"/>
                <a:gd name="T24" fmla="*/ 0 w 4"/>
                <a:gd name="T25" fmla="*/ 60 h 71"/>
                <a:gd name="T26" fmla="*/ 0 w 4"/>
                <a:gd name="T27" fmla="*/ 65 h 71"/>
                <a:gd name="T28" fmla="*/ 0 w 4"/>
                <a:gd name="T29" fmla="*/ 68 h 71"/>
                <a:gd name="T30" fmla="*/ 0 w 4"/>
                <a:gd name="T31" fmla="*/ 70 h 71"/>
                <a:gd name="T32" fmla="*/ 1 w 4"/>
                <a:gd name="T33" fmla="*/ 7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71">
                  <a:moveTo>
                    <a:pt x="3" y="0"/>
                  </a:move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3115" y="2695"/>
              <a:ext cx="69" cy="0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3182" y="2695"/>
              <a:ext cx="8" cy="101"/>
            </a:xfrm>
            <a:custGeom>
              <a:avLst/>
              <a:gdLst>
                <a:gd name="T0" fmla="*/ 2 w 8"/>
                <a:gd name="T1" fmla="*/ 0 h 101"/>
                <a:gd name="T2" fmla="*/ 1 w 8"/>
                <a:gd name="T3" fmla="*/ 2 h 101"/>
                <a:gd name="T4" fmla="*/ 1 w 8"/>
                <a:gd name="T5" fmla="*/ 4 h 101"/>
                <a:gd name="T6" fmla="*/ 1 w 8"/>
                <a:gd name="T7" fmla="*/ 9 h 101"/>
                <a:gd name="T8" fmla="*/ 1 w 8"/>
                <a:gd name="T9" fmla="*/ 15 h 101"/>
                <a:gd name="T10" fmla="*/ 0 w 8"/>
                <a:gd name="T11" fmla="*/ 22 h 101"/>
                <a:gd name="T12" fmla="*/ 0 w 8"/>
                <a:gd name="T13" fmla="*/ 30 h 101"/>
                <a:gd name="T14" fmla="*/ 0 w 8"/>
                <a:gd name="T15" fmla="*/ 39 h 101"/>
                <a:gd name="T16" fmla="*/ 0 w 8"/>
                <a:gd name="T17" fmla="*/ 47 h 101"/>
                <a:gd name="T18" fmla="*/ 0 w 8"/>
                <a:gd name="T19" fmla="*/ 56 h 101"/>
                <a:gd name="T20" fmla="*/ 0 w 8"/>
                <a:gd name="T21" fmla="*/ 65 h 101"/>
                <a:gd name="T22" fmla="*/ 0 w 8"/>
                <a:gd name="T23" fmla="*/ 74 h 101"/>
                <a:gd name="T24" fmla="*/ 2 w 8"/>
                <a:gd name="T25" fmla="*/ 81 h 101"/>
                <a:gd name="T26" fmla="*/ 2 w 8"/>
                <a:gd name="T27" fmla="*/ 89 h 101"/>
                <a:gd name="T28" fmla="*/ 3 w 8"/>
                <a:gd name="T29" fmla="*/ 94 h 101"/>
                <a:gd name="T30" fmla="*/ 5 w 8"/>
                <a:gd name="T31" fmla="*/ 98 h 101"/>
                <a:gd name="T32" fmla="*/ 7 w 8"/>
                <a:gd name="T33" fmla="*/ 10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01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1"/>
                  </a:lnTo>
                  <a:lnTo>
                    <a:pt x="2" y="89"/>
                  </a:lnTo>
                  <a:lnTo>
                    <a:pt x="3" y="94"/>
                  </a:lnTo>
                  <a:lnTo>
                    <a:pt x="5" y="98"/>
                  </a:lnTo>
                  <a:lnTo>
                    <a:pt x="7" y="10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3189" y="2795"/>
              <a:ext cx="130" cy="10"/>
            </a:xfrm>
            <a:custGeom>
              <a:avLst/>
              <a:gdLst>
                <a:gd name="T0" fmla="*/ 0 w 130"/>
                <a:gd name="T1" fmla="*/ 0 h 10"/>
                <a:gd name="T2" fmla="*/ 3 w 130"/>
                <a:gd name="T3" fmla="*/ 3 h 10"/>
                <a:gd name="T4" fmla="*/ 8 w 130"/>
                <a:gd name="T5" fmla="*/ 5 h 10"/>
                <a:gd name="T6" fmla="*/ 15 w 130"/>
                <a:gd name="T7" fmla="*/ 6 h 10"/>
                <a:gd name="T8" fmla="*/ 23 w 130"/>
                <a:gd name="T9" fmla="*/ 8 h 10"/>
                <a:gd name="T10" fmla="*/ 32 w 130"/>
                <a:gd name="T11" fmla="*/ 9 h 10"/>
                <a:gd name="T12" fmla="*/ 43 w 130"/>
                <a:gd name="T13" fmla="*/ 9 h 10"/>
                <a:gd name="T14" fmla="*/ 53 w 130"/>
                <a:gd name="T15" fmla="*/ 9 h 10"/>
                <a:gd name="T16" fmla="*/ 65 w 130"/>
                <a:gd name="T17" fmla="*/ 9 h 10"/>
                <a:gd name="T18" fmla="*/ 76 w 130"/>
                <a:gd name="T19" fmla="*/ 9 h 10"/>
                <a:gd name="T20" fmla="*/ 87 w 130"/>
                <a:gd name="T21" fmla="*/ 9 h 10"/>
                <a:gd name="T22" fmla="*/ 97 w 130"/>
                <a:gd name="T23" fmla="*/ 9 h 10"/>
                <a:gd name="T24" fmla="*/ 107 w 130"/>
                <a:gd name="T25" fmla="*/ 7 h 10"/>
                <a:gd name="T26" fmla="*/ 115 w 130"/>
                <a:gd name="T27" fmla="*/ 6 h 10"/>
                <a:gd name="T28" fmla="*/ 121 w 130"/>
                <a:gd name="T29" fmla="*/ 4 h 10"/>
                <a:gd name="T30" fmla="*/ 126 w 130"/>
                <a:gd name="T31" fmla="*/ 3 h 10"/>
                <a:gd name="T32" fmla="*/ 129 w 13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0">
                  <a:moveTo>
                    <a:pt x="0" y="0"/>
                  </a:moveTo>
                  <a:lnTo>
                    <a:pt x="3" y="3"/>
                  </a:lnTo>
                  <a:lnTo>
                    <a:pt x="8" y="5"/>
                  </a:lnTo>
                  <a:lnTo>
                    <a:pt x="15" y="6"/>
                  </a:lnTo>
                  <a:lnTo>
                    <a:pt x="23" y="8"/>
                  </a:lnTo>
                  <a:lnTo>
                    <a:pt x="32" y="9"/>
                  </a:lnTo>
                  <a:lnTo>
                    <a:pt x="43" y="9"/>
                  </a:lnTo>
                  <a:lnTo>
                    <a:pt x="53" y="9"/>
                  </a:lnTo>
                  <a:lnTo>
                    <a:pt x="65" y="9"/>
                  </a:lnTo>
                  <a:lnTo>
                    <a:pt x="76" y="9"/>
                  </a:lnTo>
                  <a:lnTo>
                    <a:pt x="87" y="9"/>
                  </a:lnTo>
                  <a:lnTo>
                    <a:pt x="97" y="9"/>
                  </a:lnTo>
                  <a:lnTo>
                    <a:pt x="107" y="7"/>
                  </a:lnTo>
                  <a:lnTo>
                    <a:pt x="115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9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3318" y="2593"/>
              <a:ext cx="8" cy="203"/>
            </a:xfrm>
            <a:custGeom>
              <a:avLst/>
              <a:gdLst>
                <a:gd name="T0" fmla="*/ 0 w 8"/>
                <a:gd name="T1" fmla="*/ 202 h 203"/>
                <a:gd name="T2" fmla="*/ 1 w 8"/>
                <a:gd name="T3" fmla="*/ 199 h 203"/>
                <a:gd name="T4" fmla="*/ 2 w 8"/>
                <a:gd name="T5" fmla="*/ 191 h 203"/>
                <a:gd name="T6" fmla="*/ 3 w 8"/>
                <a:gd name="T7" fmla="*/ 182 h 203"/>
                <a:gd name="T8" fmla="*/ 5 w 8"/>
                <a:gd name="T9" fmla="*/ 169 h 203"/>
                <a:gd name="T10" fmla="*/ 5 w 8"/>
                <a:gd name="T11" fmla="*/ 155 h 203"/>
                <a:gd name="T12" fmla="*/ 6 w 8"/>
                <a:gd name="T13" fmla="*/ 139 h 203"/>
                <a:gd name="T14" fmla="*/ 6 w 8"/>
                <a:gd name="T15" fmla="*/ 123 h 203"/>
                <a:gd name="T16" fmla="*/ 7 w 8"/>
                <a:gd name="T17" fmla="*/ 104 h 203"/>
                <a:gd name="T18" fmla="*/ 6 w 8"/>
                <a:gd name="T19" fmla="*/ 88 h 203"/>
                <a:gd name="T20" fmla="*/ 6 w 8"/>
                <a:gd name="T21" fmla="*/ 70 h 203"/>
                <a:gd name="T22" fmla="*/ 6 w 8"/>
                <a:gd name="T23" fmla="*/ 55 h 203"/>
                <a:gd name="T24" fmla="*/ 6 w 8"/>
                <a:gd name="T25" fmla="*/ 39 h 203"/>
                <a:gd name="T26" fmla="*/ 5 w 8"/>
                <a:gd name="T27" fmla="*/ 26 h 203"/>
                <a:gd name="T28" fmla="*/ 5 w 8"/>
                <a:gd name="T29" fmla="*/ 15 h 203"/>
                <a:gd name="T30" fmla="*/ 3 w 8"/>
                <a:gd name="T31" fmla="*/ 6 h 203"/>
                <a:gd name="T32" fmla="*/ 3 w 8"/>
                <a:gd name="T33" fmla="*/ 0 h 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203">
                  <a:moveTo>
                    <a:pt x="0" y="202"/>
                  </a:moveTo>
                  <a:lnTo>
                    <a:pt x="1" y="199"/>
                  </a:lnTo>
                  <a:lnTo>
                    <a:pt x="2" y="191"/>
                  </a:lnTo>
                  <a:lnTo>
                    <a:pt x="3" y="182"/>
                  </a:lnTo>
                  <a:lnTo>
                    <a:pt x="5" y="169"/>
                  </a:lnTo>
                  <a:lnTo>
                    <a:pt x="5" y="155"/>
                  </a:lnTo>
                  <a:lnTo>
                    <a:pt x="6" y="139"/>
                  </a:lnTo>
                  <a:lnTo>
                    <a:pt x="6" y="123"/>
                  </a:lnTo>
                  <a:lnTo>
                    <a:pt x="7" y="104"/>
                  </a:lnTo>
                  <a:lnTo>
                    <a:pt x="6" y="88"/>
                  </a:lnTo>
                  <a:lnTo>
                    <a:pt x="6" y="70"/>
                  </a:lnTo>
                  <a:lnTo>
                    <a:pt x="6" y="55"/>
                  </a:lnTo>
                  <a:lnTo>
                    <a:pt x="6" y="39"/>
                  </a:lnTo>
                  <a:lnTo>
                    <a:pt x="5" y="26"/>
                  </a:lnTo>
                  <a:lnTo>
                    <a:pt x="5" y="15"/>
                  </a:lnTo>
                  <a:lnTo>
                    <a:pt x="3" y="6"/>
                  </a:lnTo>
                  <a:lnTo>
                    <a:pt x="3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3189" y="2140"/>
              <a:ext cx="133" cy="454"/>
            </a:xfrm>
            <a:custGeom>
              <a:avLst/>
              <a:gdLst>
                <a:gd name="T0" fmla="*/ 132 w 133"/>
                <a:gd name="T1" fmla="*/ 453 h 454"/>
                <a:gd name="T2" fmla="*/ 122 w 133"/>
                <a:gd name="T3" fmla="*/ 415 h 454"/>
                <a:gd name="T4" fmla="*/ 114 w 133"/>
                <a:gd name="T5" fmla="*/ 376 h 454"/>
                <a:gd name="T6" fmla="*/ 103 w 133"/>
                <a:gd name="T7" fmla="*/ 338 h 454"/>
                <a:gd name="T8" fmla="*/ 93 w 133"/>
                <a:gd name="T9" fmla="*/ 299 h 454"/>
                <a:gd name="T10" fmla="*/ 83 w 133"/>
                <a:gd name="T11" fmla="*/ 262 h 454"/>
                <a:gd name="T12" fmla="*/ 72 w 133"/>
                <a:gd name="T13" fmla="*/ 225 h 454"/>
                <a:gd name="T14" fmla="*/ 62 w 133"/>
                <a:gd name="T15" fmla="*/ 189 h 454"/>
                <a:gd name="T16" fmla="*/ 52 w 133"/>
                <a:gd name="T17" fmla="*/ 155 h 454"/>
                <a:gd name="T18" fmla="*/ 42 w 133"/>
                <a:gd name="T19" fmla="*/ 124 h 454"/>
                <a:gd name="T20" fmla="*/ 33 w 133"/>
                <a:gd name="T21" fmla="*/ 96 h 454"/>
                <a:gd name="T22" fmla="*/ 24 w 133"/>
                <a:gd name="T23" fmla="*/ 70 h 454"/>
                <a:gd name="T24" fmla="*/ 17 w 133"/>
                <a:gd name="T25" fmla="*/ 48 h 454"/>
                <a:gd name="T26" fmla="*/ 11 w 133"/>
                <a:gd name="T27" fmla="*/ 30 h 454"/>
                <a:gd name="T28" fmla="*/ 6 w 133"/>
                <a:gd name="T29" fmla="*/ 16 h 454"/>
                <a:gd name="T30" fmla="*/ 2 w 133"/>
                <a:gd name="T31" fmla="*/ 6 h 454"/>
                <a:gd name="T32" fmla="*/ 0 w 133"/>
                <a:gd name="T33" fmla="*/ 0 h 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3" h="454">
                  <a:moveTo>
                    <a:pt x="132" y="453"/>
                  </a:moveTo>
                  <a:lnTo>
                    <a:pt x="122" y="415"/>
                  </a:lnTo>
                  <a:lnTo>
                    <a:pt x="114" y="376"/>
                  </a:lnTo>
                  <a:lnTo>
                    <a:pt x="103" y="338"/>
                  </a:lnTo>
                  <a:lnTo>
                    <a:pt x="93" y="299"/>
                  </a:lnTo>
                  <a:lnTo>
                    <a:pt x="83" y="262"/>
                  </a:lnTo>
                  <a:lnTo>
                    <a:pt x="72" y="225"/>
                  </a:lnTo>
                  <a:lnTo>
                    <a:pt x="62" y="189"/>
                  </a:lnTo>
                  <a:lnTo>
                    <a:pt x="52" y="155"/>
                  </a:lnTo>
                  <a:lnTo>
                    <a:pt x="42" y="124"/>
                  </a:lnTo>
                  <a:lnTo>
                    <a:pt x="33" y="96"/>
                  </a:lnTo>
                  <a:lnTo>
                    <a:pt x="24" y="70"/>
                  </a:lnTo>
                  <a:lnTo>
                    <a:pt x="17" y="48"/>
                  </a:lnTo>
                  <a:lnTo>
                    <a:pt x="11" y="30"/>
                  </a:lnTo>
                  <a:lnTo>
                    <a:pt x="6" y="16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2882" y="1728"/>
              <a:ext cx="308" cy="413"/>
            </a:xfrm>
            <a:custGeom>
              <a:avLst/>
              <a:gdLst>
                <a:gd name="T0" fmla="*/ 307 w 308"/>
                <a:gd name="T1" fmla="*/ 412 h 413"/>
                <a:gd name="T2" fmla="*/ 301 w 308"/>
                <a:gd name="T3" fmla="*/ 405 h 413"/>
                <a:gd name="T4" fmla="*/ 290 w 308"/>
                <a:gd name="T5" fmla="*/ 390 h 413"/>
                <a:gd name="T6" fmla="*/ 274 w 308"/>
                <a:gd name="T7" fmla="*/ 368 h 413"/>
                <a:gd name="T8" fmla="*/ 254 w 308"/>
                <a:gd name="T9" fmla="*/ 340 h 413"/>
                <a:gd name="T10" fmla="*/ 230 w 308"/>
                <a:gd name="T11" fmla="*/ 309 h 413"/>
                <a:gd name="T12" fmla="*/ 204 w 308"/>
                <a:gd name="T13" fmla="*/ 275 h 413"/>
                <a:gd name="T14" fmla="*/ 177 w 308"/>
                <a:gd name="T15" fmla="*/ 238 h 413"/>
                <a:gd name="T16" fmla="*/ 149 w 308"/>
                <a:gd name="T17" fmla="*/ 200 h 413"/>
                <a:gd name="T18" fmla="*/ 121 w 308"/>
                <a:gd name="T19" fmla="*/ 163 h 413"/>
                <a:gd name="T20" fmla="*/ 93 w 308"/>
                <a:gd name="T21" fmla="*/ 127 h 413"/>
                <a:gd name="T22" fmla="*/ 68 w 308"/>
                <a:gd name="T23" fmla="*/ 93 h 413"/>
                <a:gd name="T24" fmla="*/ 46 w 308"/>
                <a:gd name="T25" fmla="*/ 62 h 413"/>
                <a:gd name="T26" fmla="*/ 27 w 308"/>
                <a:gd name="T27" fmla="*/ 38 h 413"/>
                <a:gd name="T28" fmla="*/ 12 w 308"/>
                <a:gd name="T29" fmla="*/ 18 h 413"/>
                <a:gd name="T30" fmla="*/ 3 w 308"/>
                <a:gd name="T31" fmla="*/ 5 h 413"/>
                <a:gd name="T32" fmla="*/ 0 w 308"/>
                <a:gd name="T33" fmla="*/ 0 h 4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8" h="413">
                  <a:moveTo>
                    <a:pt x="307" y="412"/>
                  </a:moveTo>
                  <a:lnTo>
                    <a:pt x="301" y="405"/>
                  </a:lnTo>
                  <a:lnTo>
                    <a:pt x="290" y="390"/>
                  </a:lnTo>
                  <a:lnTo>
                    <a:pt x="274" y="368"/>
                  </a:lnTo>
                  <a:lnTo>
                    <a:pt x="254" y="340"/>
                  </a:lnTo>
                  <a:lnTo>
                    <a:pt x="230" y="309"/>
                  </a:lnTo>
                  <a:lnTo>
                    <a:pt x="204" y="275"/>
                  </a:lnTo>
                  <a:lnTo>
                    <a:pt x="177" y="238"/>
                  </a:lnTo>
                  <a:lnTo>
                    <a:pt x="149" y="200"/>
                  </a:lnTo>
                  <a:lnTo>
                    <a:pt x="121" y="163"/>
                  </a:lnTo>
                  <a:lnTo>
                    <a:pt x="93" y="127"/>
                  </a:lnTo>
                  <a:lnTo>
                    <a:pt x="68" y="93"/>
                  </a:lnTo>
                  <a:lnTo>
                    <a:pt x="46" y="62"/>
                  </a:lnTo>
                  <a:lnTo>
                    <a:pt x="27" y="38"/>
                  </a:lnTo>
                  <a:lnTo>
                    <a:pt x="12" y="18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816" y="1673"/>
              <a:ext cx="67" cy="56"/>
            </a:xfrm>
            <a:custGeom>
              <a:avLst/>
              <a:gdLst>
                <a:gd name="T0" fmla="*/ 66 w 67"/>
                <a:gd name="T1" fmla="*/ 55 h 56"/>
                <a:gd name="T2" fmla="*/ 65 w 67"/>
                <a:gd name="T3" fmla="*/ 55 h 56"/>
                <a:gd name="T4" fmla="*/ 64 w 67"/>
                <a:gd name="T5" fmla="*/ 54 h 56"/>
                <a:gd name="T6" fmla="*/ 62 w 67"/>
                <a:gd name="T7" fmla="*/ 52 h 56"/>
                <a:gd name="T8" fmla="*/ 60 w 67"/>
                <a:gd name="T9" fmla="*/ 49 h 56"/>
                <a:gd name="T10" fmla="*/ 56 w 67"/>
                <a:gd name="T11" fmla="*/ 46 h 56"/>
                <a:gd name="T12" fmla="*/ 53 w 67"/>
                <a:gd name="T13" fmla="*/ 43 h 56"/>
                <a:gd name="T14" fmla="*/ 48 w 67"/>
                <a:gd name="T15" fmla="*/ 38 h 56"/>
                <a:gd name="T16" fmla="*/ 45 w 67"/>
                <a:gd name="T17" fmla="*/ 34 h 56"/>
                <a:gd name="T18" fmla="*/ 39 w 67"/>
                <a:gd name="T19" fmla="*/ 29 h 56"/>
                <a:gd name="T20" fmla="*/ 34 w 67"/>
                <a:gd name="T21" fmla="*/ 25 h 56"/>
                <a:gd name="T22" fmla="*/ 28 w 67"/>
                <a:gd name="T23" fmla="*/ 20 h 56"/>
                <a:gd name="T24" fmla="*/ 24 w 67"/>
                <a:gd name="T25" fmla="*/ 16 h 56"/>
                <a:gd name="T26" fmla="*/ 17 w 67"/>
                <a:gd name="T27" fmla="*/ 12 h 56"/>
                <a:gd name="T28" fmla="*/ 12 w 67"/>
                <a:gd name="T29" fmla="*/ 8 h 56"/>
                <a:gd name="T30" fmla="*/ 5 w 67"/>
                <a:gd name="T31" fmla="*/ 4 h 56"/>
                <a:gd name="T32" fmla="*/ 0 w 67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56">
                  <a:moveTo>
                    <a:pt x="66" y="55"/>
                  </a:moveTo>
                  <a:lnTo>
                    <a:pt x="65" y="55"/>
                  </a:lnTo>
                  <a:lnTo>
                    <a:pt x="64" y="54"/>
                  </a:lnTo>
                  <a:lnTo>
                    <a:pt x="62" y="52"/>
                  </a:lnTo>
                  <a:lnTo>
                    <a:pt x="60" y="49"/>
                  </a:lnTo>
                  <a:lnTo>
                    <a:pt x="56" y="46"/>
                  </a:lnTo>
                  <a:lnTo>
                    <a:pt x="53" y="43"/>
                  </a:lnTo>
                  <a:lnTo>
                    <a:pt x="48" y="38"/>
                  </a:lnTo>
                  <a:lnTo>
                    <a:pt x="45" y="34"/>
                  </a:lnTo>
                  <a:lnTo>
                    <a:pt x="39" y="29"/>
                  </a:lnTo>
                  <a:lnTo>
                    <a:pt x="34" y="25"/>
                  </a:lnTo>
                  <a:lnTo>
                    <a:pt x="28" y="20"/>
                  </a:lnTo>
                  <a:lnTo>
                    <a:pt x="24" y="16"/>
                  </a:lnTo>
                  <a:lnTo>
                    <a:pt x="17" y="12"/>
                  </a:lnTo>
                  <a:lnTo>
                    <a:pt x="12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2717" y="1656"/>
              <a:ext cx="100" cy="18"/>
            </a:xfrm>
            <a:custGeom>
              <a:avLst/>
              <a:gdLst>
                <a:gd name="T0" fmla="*/ 99 w 100"/>
                <a:gd name="T1" fmla="*/ 17 h 18"/>
                <a:gd name="T2" fmla="*/ 92 w 100"/>
                <a:gd name="T3" fmla="*/ 15 h 18"/>
                <a:gd name="T4" fmla="*/ 84 w 100"/>
                <a:gd name="T5" fmla="*/ 12 h 18"/>
                <a:gd name="T6" fmla="*/ 77 w 100"/>
                <a:gd name="T7" fmla="*/ 11 h 18"/>
                <a:gd name="T8" fmla="*/ 69 w 100"/>
                <a:gd name="T9" fmla="*/ 8 h 18"/>
                <a:gd name="T10" fmla="*/ 60 w 100"/>
                <a:gd name="T11" fmla="*/ 7 h 18"/>
                <a:gd name="T12" fmla="*/ 52 w 100"/>
                <a:gd name="T13" fmla="*/ 5 h 18"/>
                <a:gd name="T14" fmla="*/ 44 w 100"/>
                <a:gd name="T15" fmla="*/ 4 h 18"/>
                <a:gd name="T16" fmla="*/ 37 w 100"/>
                <a:gd name="T17" fmla="*/ 3 h 18"/>
                <a:gd name="T18" fmla="*/ 29 w 100"/>
                <a:gd name="T19" fmla="*/ 3 h 18"/>
                <a:gd name="T20" fmla="*/ 22 w 100"/>
                <a:gd name="T21" fmla="*/ 3 h 18"/>
                <a:gd name="T22" fmla="*/ 16 w 100"/>
                <a:gd name="T23" fmla="*/ 3 h 18"/>
                <a:gd name="T24" fmla="*/ 11 w 100"/>
                <a:gd name="T25" fmla="*/ 1 h 18"/>
                <a:gd name="T26" fmla="*/ 6 w 100"/>
                <a:gd name="T27" fmla="*/ 1 h 18"/>
                <a:gd name="T28" fmla="*/ 3 w 100"/>
                <a:gd name="T29" fmla="*/ 1 h 18"/>
                <a:gd name="T30" fmla="*/ 1 w 100"/>
                <a:gd name="T31" fmla="*/ 1 h 18"/>
                <a:gd name="T32" fmla="*/ 0 w 10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8">
                  <a:moveTo>
                    <a:pt x="99" y="17"/>
                  </a:moveTo>
                  <a:lnTo>
                    <a:pt x="92" y="15"/>
                  </a:lnTo>
                  <a:lnTo>
                    <a:pt x="84" y="12"/>
                  </a:lnTo>
                  <a:lnTo>
                    <a:pt x="77" y="11"/>
                  </a:lnTo>
                  <a:lnTo>
                    <a:pt x="69" y="8"/>
                  </a:lnTo>
                  <a:lnTo>
                    <a:pt x="60" y="7"/>
                  </a:lnTo>
                  <a:lnTo>
                    <a:pt x="52" y="5"/>
                  </a:lnTo>
                  <a:lnTo>
                    <a:pt x="44" y="4"/>
                  </a:lnTo>
                  <a:lnTo>
                    <a:pt x="37" y="3"/>
                  </a:lnTo>
                  <a:lnTo>
                    <a:pt x="29" y="3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11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H="1" flipV="1">
              <a:off x="2060" y="1655"/>
              <a:ext cx="657" cy="1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902" y="1655"/>
              <a:ext cx="159" cy="58"/>
            </a:xfrm>
            <a:custGeom>
              <a:avLst/>
              <a:gdLst>
                <a:gd name="T0" fmla="*/ 158 w 159"/>
                <a:gd name="T1" fmla="*/ 0 h 58"/>
                <a:gd name="T2" fmla="*/ 157 w 159"/>
                <a:gd name="T3" fmla="*/ 1 h 58"/>
                <a:gd name="T4" fmla="*/ 153 w 159"/>
                <a:gd name="T5" fmla="*/ 1 h 58"/>
                <a:gd name="T6" fmla="*/ 147 w 159"/>
                <a:gd name="T7" fmla="*/ 2 h 58"/>
                <a:gd name="T8" fmla="*/ 140 w 159"/>
                <a:gd name="T9" fmla="*/ 2 h 58"/>
                <a:gd name="T10" fmla="*/ 131 w 159"/>
                <a:gd name="T11" fmla="*/ 4 h 58"/>
                <a:gd name="T12" fmla="*/ 121 w 159"/>
                <a:gd name="T13" fmla="*/ 4 h 58"/>
                <a:gd name="T14" fmla="*/ 109 w 159"/>
                <a:gd name="T15" fmla="*/ 7 h 58"/>
                <a:gd name="T16" fmla="*/ 97 w 159"/>
                <a:gd name="T17" fmla="*/ 9 h 58"/>
                <a:gd name="T18" fmla="*/ 83 w 159"/>
                <a:gd name="T19" fmla="*/ 12 h 58"/>
                <a:gd name="T20" fmla="*/ 71 w 159"/>
                <a:gd name="T21" fmla="*/ 16 h 58"/>
                <a:gd name="T22" fmla="*/ 57 w 159"/>
                <a:gd name="T23" fmla="*/ 21 h 58"/>
                <a:gd name="T24" fmla="*/ 44 w 159"/>
                <a:gd name="T25" fmla="*/ 26 h 58"/>
                <a:gd name="T26" fmla="*/ 31 w 159"/>
                <a:gd name="T27" fmla="*/ 33 h 58"/>
                <a:gd name="T28" fmla="*/ 20 w 159"/>
                <a:gd name="T29" fmla="*/ 40 h 58"/>
                <a:gd name="T30" fmla="*/ 9 w 159"/>
                <a:gd name="T31" fmla="*/ 48 h 58"/>
                <a:gd name="T32" fmla="*/ 0 w 159"/>
                <a:gd name="T33" fmla="*/ 57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" h="58">
                  <a:moveTo>
                    <a:pt x="158" y="0"/>
                  </a:moveTo>
                  <a:lnTo>
                    <a:pt x="157" y="1"/>
                  </a:lnTo>
                  <a:lnTo>
                    <a:pt x="153" y="1"/>
                  </a:lnTo>
                  <a:lnTo>
                    <a:pt x="147" y="2"/>
                  </a:lnTo>
                  <a:lnTo>
                    <a:pt x="140" y="2"/>
                  </a:lnTo>
                  <a:lnTo>
                    <a:pt x="131" y="4"/>
                  </a:lnTo>
                  <a:lnTo>
                    <a:pt x="121" y="4"/>
                  </a:lnTo>
                  <a:lnTo>
                    <a:pt x="109" y="7"/>
                  </a:lnTo>
                  <a:lnTo>
                    <a:pt x="97" y="9"/>
                  </a:lnTo>
                  <a:lnTo>
                    <a:pt x="83" y="12"/>
                  </a:lnTo>
                  <a:lnTo>
                    <a:pt x="71" y="16"/>
                  </a:lnTo>
                  <a:lnTo>
                    <a:pt x="57" y="21"/>
                  </a:lnTo>
                  <a:lnTo>
                    <a:pt x="44" y="26"/>
                  </a:lnTo>
                  <a:lnTo>
                    <a:pt x="31" y="33"/>
                  </a:lnTo>
                  <a:lnTo>
                    <a:pt x="20" y="40"/>
                  </a:lnTo>
                  <a:lnTo>
                    <a:pt x="9" y="48"/>
                  </a:lnTo>
                  <a:lnTo>
                    <a:pt x="0" y="57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1850" y="1712"/>
              <a:ext cx="53" cy="152"/>
            </a:xfrm>
            <a:custGeom>
              <a:avLst/>
              <a:gdLst>
                <a:gd name="T0" fmla="*/ 52 w 53"/>
                <a:gd name="T1" fmla="*/ 0 h 152"/>
                <a:gd name="T2" fmla="*/ 40 w 53"/>
                <a:gd name="T3" fmla="*/ 13 h 152"/>
                <a:gd name="T4" fmla="*/ 32 w 53"/>
                <a:gd name="T5" fmla="*/ 26 h 152"/>
                <a:gd name="T6" fmla="*/ 25 w 53"/>
                <a:gd name="T7" fmla="*/ 39 h 152"/>
                <a:gd name="T8" fmla="*/ 18 w 53"/>
                <a:gd name="T9" fmla="*/ 51 h 152"/>
                <a:gd name="T10" fmla="*/ 13 w 53"/>
                <a:gd name="T11" fmla="*/ 64 h 152"/>
                <a:gd name="T12" fmla="*/ 9 w 53"/>
                <a:gd name="T13" fmla="*/ 76 h 152"/>
                <a:gd name="T14" fmla="*/ 6 w 53"/>
                <a:gd name="T15" fmla="*/ 88 h 152"/>
                <a:gd name="T16" fmla="*/ 4 w 53"/>
                <a:gd name="T17" fmla="*/ 100 h 152"/>
                <a:gd name="T18" fmla="*/ 2 w 53"/>
                <a:gd name="T19" fmla="*/ 111 h 152"/>
                <a:gd name="T20" fmla="*/ 1 w 53"/>
                <a:gd name="T21" fmla="*/ 121 h 152"/>
                <a:gd name="T22" fmla="*/ 0 w 53"/>
                <a:gd name="T23" fmla="*/ 130 h 152"/>
                <a:gd name="T24" fmla="*/ 0 w 53"/>
                <a:gd name="T25" fmla="*/ 137 h 152"/>
                <a:gd name="T26" fmla="*/ 0 w 53"/>
                <a:gd name="T27" fmla="*/ 143 h 152"/>
                <a:gd name="T28" fmla="*/ 0 w 53"/>
                <a:gd name="T29" fmla="*/ 147 h 152"/>
                <a:gd name="T30" fmla="*/ 0 w 53"/>
                <a:gd name="T31" fmla="*/ 150 h 152"/>
                <a:gd name="T32" fmla="*/ 1 w 53"/>
                <a:gd name="T33" fmla="*/ 151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52">
                  <a:moveTo>
                    <a:pt x="52" y="0"/>
                  </a:moveTo>
                  <a:lnTo>
                    <a:pt x="40" y="13"/>
                  </a:lnTo>
                  <a:lnTo>
                    <a:pt x="32" y="26"/>
                  </a:lnTo>
                  <a:lnTo>
                    <a:pt x="25" y="39"/>
                  </a:lnTo>
                  <a:lnTo>
                    <a:pt x="18" y="51"/>
                  </a:lnTo>
                  <a:lnTo>
                    <a:pt x="13" y="64"/>
                  </a:lnTo>
                  <a:lnTo>
                    <a:pt x="9" y="76"/>
                  </a:lnTo>
                  <a:lnTo>
                    <a:pt x="6" y="88"/>
                  </a:lnTo>
                  <a:lnTo>
                    <a:pt x="4" y="100"/>
                  </a:lnTo>
                  <a:lnTo>
                    <a:pt x="2" y="111"/>
                  </a:lnTo>
                  <a:lnTo>
                    <a:pt x="1" y="121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1" y="151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1851" y="1863"/>
              <a:ext cx="86" cy="935"/>
            </a:xfrm>
            <a:custGeom>
              <a:avLst/>
              <a:gdLst>
                <a:gd name="T0" fmla="*/ 0 w 86"/>
                <a:gd name="T1" fmla="*/ 0 h 935"/>
                <a:gd name="T2" fmla="*/ 0 w 86"/>
                <a:gd name="T3" fmla="*/ 934 h 935"/>
                <a:gd name="T4" fmla="*/ 85 w 86"/>
                <a:gd name="T5" fmla="*/ 934 h 9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935">
                  <a:moveTo>
                    <a:pt x="0" y="0"/>
                  </a:moveTo>
                  <a:lnTo>
                    <a:pt x="0" y="934"/>
                  </a:lnTo>
                  <a:lnTo>
                    <a:pt x="85" y="934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1935" y="2797"/>
              <a:ext cx="51" cy="112"/>
            </a:xfrm>
            <a:custGeom>
              <a:avLst/>
              <a:gdLst>
                <a:gd name="T0" fmla="*/ 1 w 51"/>
                <a:gd name="T1" fmla="*/ 0 h 112"/>
                <a:gd name="T2" fmla="*/ 0 w 51"/>
                <a:gd name="T3" fmla="*/ 2 h 112"/>
                <a:gd name="T4" fmla="*/ 0 w 51"/>
                <a:gd name="T5" fmla="*/ 4 h 112"/>
                <a:gd name="T6" fmla="*/ 0 w 51"/>
                <a:gd name="T7" fmla="*/ 7 h 112"/>
                <a:gd name="T8" fmla="*/ 1 w 51"/>
                <a:gd name="T9" fmla="*/ 12 h 112"/>
                <a:gd name="T10" fmla="*/ 1 w 51"/>
                <a:gd name="T11" fmla="*/ 19 h 112"/>
                <a:gd name="T12" fmla="*/ 2 w 51"/>
                <a:gd name="T13" fmla="*/ 26 h 112"/>
                <a:gd name="T14" fmla="*/ 3 w 51"/>
                <a:gd name="T15" fmla="*/ 33 h 112"/>
                <a:gd name="T16" fmla="*/ 5 w 51"/>
                <a:gd name="T17" fmla="*/ 41 h 112"/>
                <a:gd name="T18" fmla="*/ 7 w 51"/>
                <a:gd name="T19" fmla="*/ 50 h 112"/>
                <a:gd name="T20" fmla="*/ 11 w 51"/>
                <a:gd name="T21" fmla="*/ 59 h 112"/>
                <a:gd name="T22" fmla="*/ 15 w 51"/>
                <a:gd name="T23" fmla="*/ 68 h 112"/>
                <a:gd name="T24" fmla="*/ 20 w 51"/>
                <a:gd name="T25" fmla="*/ 77 h 112"/>
                <a:gd name="T26" fmla="*/ 25 w 51"/>
                <a:gd name="T27" fmla="*/ 86 h 112"/>
                <a:gd name="T28" fmla="*/ 32 w 51"/>
                <a:gd name="T29" fmla="*/ 95 h 112"/>
                <a:gd name="T30" fmla="*/ 40 w 51"/>
                <a:gd name="T31" fmla="*/ 103 h 112"/>
                <a:gd name="T32" fmla="*/ 50 w 51"/>
                <a:gd name="T33" fmla="*/ 11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112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9"/>
                  </a:lnTo>
                  <a:lnTo>
                    <a:pt x="2" y="26"/>
                  </a:lnTo>
                  <a:lnTo>
                    <a:pt x="3" y="33"/>
                  </a:lnTo>
                  <a:lnTo>
                    <a:pt x="5" y="41"/>
                  </a:lnTo>
                  <a:lnTo>
                    <a:pt x="7" y="50"/>
                  </a:lnTo>
                  <a:lnTo>
                    <a:pt x="11" y="59"/>
                  </a:lnTo>
                  <a:lnTo>
                    <a:pt x="15" y="68"/>
                  </a:lnTo>
                  <a:lnTo>
                    <a:pt x="20" y="77"/>
                  </a:lnTo>
                  <a:lnTo>
                    <a:pt x="25" y="86"/>
                  </a:lnTo>
                  <a:lnTo>
                    <a:pt x="32" y="95"/>
                  </a:lnTo>
                  <a:lnTo>
                    <a:pt x="40" y="103"/>
                  </a:lnTo>
                  <a:lnTo>
                    <a:pt x="50" y="111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1985" y="2908"/>
              <a:ext cx="118" cy="33"/>
            </a:xfrm>
            <a:custGeom>
              <a:avLst/>
              <a:gdLst>
                <a:gd name="T0" fmla="*/ 0 w 118"/>
                <a:gd name="T1" fmla="*/ 0 h 33"/>
                <a:gd name="T2" fmla="*/ 9 w 118"/>
                <a:gd name="T3" fmla="*/ 8 h 33"/>
                <a:gd name="T4" fmla="*/ 19 w 118"/>
                <a:gd name="T5" fmla="*/ 14 h 33"/>
                <a:gd name="T6" fmla="*/ 29 w 118"/>
                <a:gd name="T7" fmla="*/ 19 h 33"/>
                <a:gd name="T8" fmla="*/ 40 w 118"/>
                <a:gd name="T9" fmla="*/ 23 h 33"/>
                <a:gd name="T10" fmla="*/ 49 w 118"/>
                <a:gd name="T11" fmla="*/ 27 h 33"/>
                <a:gd name="T12" fmla="*/ 60 w 118"/>
                <a:gd name="T13" fmla="*/ 29 h 33"/>
                <a:gd name="T14" fmla="*/ 68 w 118"/>
                <a:gd name="T15" fmla="*/ 31 h 33"/>
                <a:gd name="T16" fmla="*/ 78 w 118"/>
                <a:gd name="T17" fmla="*/ 31 h 33"/>
                <a:gd name="T18" fmla="*/ 85 w 118"/>
                <a:gd name="T19" fmla="*/ 32 h 33"/>
                <a:gd name="T20" fmla="*/ 93 w 118"/>
                <a:gd name="T21" fmla="*/ 32 h 33"/>
                <a:gd name="T22" fmla="*/ 99 w 118"/>
                <a:gd name="T23" fmla="*/ 32 h 33"/>
                <a:gd name="T24" fmla="*/ 106 w 118"/>
                <a:gd name="T25" fmla="*/ 31 h 33"/>
                <a:gd name="T26" fmla="*/ 110 w 118"/>
                <a:gd name="T27" fmla="*/ 31 h 33"/>
                <a:gd name="T28" fmla="*/ 114 w 118"/>
                <a:gd name="T29" fmla="*/ 29 h 33"/>
                <a:gd name="T30" fmla="*/ 116 w 118"/>
                <a:gd name="T31" fmla="*/ 29 h 33"/>
                <a:gd name="T32" fmla="*/ 117 w 118"/>
                <a:gd name="T33" fmla="*/ 2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33">
                  <a:moveTo>
                    <a:pt x="0" y="0"/>
                  </a:moveTo>
                  <a:lnTo>
                    <a:pt x="9" y="8"/>
                  </a:lnTo>
                  <a:lnTo>
                    <a:pt x="19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7"/>
                  </a:lnTo>
                  <a:lnTo>
                    <a:pt x="60" y="29"/>
                  </a:lnTo>
                  <a:lnTo>
                    <a:pt x="68" y="31"/>
                  </a:lnTo>
                  <a:lnTo>
                    <a:pt x="78" y="31"/>
                  </a:lnTo>
                  <a:lnTo>
                    <a:pt x="85" y="32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106" y="31"/>
                  </a:lnTo>
                  <a:lnTo>
                    <a:pt x="110" y="31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7" y="29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2651" y="2802"/>
              <a:ext cx="40" cy="1355"/>
            </a:xfrm>
            <a:custGeom>
              <a:avLst/>
              <a:gdLst>
                <a:gd name="T0" fmla="*/ 39 w 40"/>
                <a:gd name="T1" fmla="*/ 0 h 1355"/>
                <a:gd name="T2" fmla="*/ 39 w 40"/>
                <a:gd name="T3" fmla="*/ 1354 h 1355"/>
                <a:gd name="T4" fmla="*/ 0 w 40"/>
                <a:gd name="T5" fmla="*/ 1354 h 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355">
                  <a:moveTo>
                    <a:pt x="39" y="0"/>
                  </a:moveTo>
                  <a:lnTo>
                    <a:pt x="39" y="1354"/>
                  </a:lnTo>
                  <a:lnTo>
                    <a:pt x="0" y="1354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2563" y="4156"/>
              <a:ext cx="89" cy="110"/>
            </a:xfrm>
            <a:custGeom>
              <a:avLst/>
              <a:gdLst>
                <a:gd name="T0" fmla="*/ 88 w 89"/>
                <a:gd name="T1" fmla="*/ 0 h 110"/>
                <a:gd name="T2" fmla="*/ 87 w 89"/>
                <a:gd name="T3" fmla="*/ 1 h 110"/>
                <a:gd name="T4" fmla="*/ 87 w 89"/>
                <a:gd name="T5" fmla="*/ 5 h 110"/>
                <a:gd name="T6" fmla="*/ 86 w 89"/>
                <a:gd name="T7" fmla="*/ 11 h 110"/>
                <a:gd name="T8" fmla="*/ 86 w 89"/>
                <a:gd name="T9" fmla="*/ 17 h 110"/>
                <a:gd name="T10" fmla="*/ 84 w 89"/>
                <a:gd name="T11" fmla="*/ 26 h 110"/>
                <a:gd name="T12" fmla="*/ 83 w 89"/>
                <a:gd name="T13" fmla="*/ 35 h 110"/>
                <a:gd name="T14" fmla="*/ 79 w 89"/>
                <a:gd name="T15" fmla="*/ 45 h 110"/>
                <a:gd name="T16" fmla="*/ 77 w 89"/>
                <a:gd name="T17" fmla="*/ 54 h 110"/>
                <a:gd name="T18" fmla="*/ 71 w 89"/>
                <a:gd name="T19" fmla="*/ 65 h 110"/>
                <a:gd name="T20" fmla="*/ 66 w 89"/>
                <a:gd name="T21" fmla="*/ 75 h 110"/>
                <a:gd name="T22" fmla="*/ 58 w 89"/>
                <a:gd name="T23" fmla="*/ 84 h 110"/>
                <a:gd name="T24" fmla="*/ 50 w 89"/>
                <a:gd name="T25" fmla="*/ 92 h 110"/>
                <a:gd name="T26" fmla="*/ 40 w 89"/>
                <a:gd name="T27" fmla="*/ 100 h 110"/>
                <a:gd name="T28" fmla="*/ 28 w 89"/>
                <a:gd name="T29" fmla="*/ 104 h 110"/>
                <a:gd name="T30" fmla="*/ 15 w 89"/>
                <a:gd name="T31" fmla="*/ 109 h 110"/>
                <a:gd name="T32" fmla="*/ 0 w 89"/>
                <a:gd name="T33" fmla="*/ 109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110">
                  <a:moveTo>
                    <a:pt x="88" y="0"/>
                  </a:moveTo>
                  <a:lnTo>
                    <a:pt x="87" y="1"/>
                  </a:lnTo>
                  <a:lnTo>
                    <a:pt x="87" y="5"/>
                  </a:lnTo>
                  <a:lnTo>
                    <a:pt x="86" y="11"/>
                  </a:lnTo>
                  <a:lnTo>
                    <a:pt x="86" y="17"/>
                  </a:lnTo>
                  <a:lnTo>
                    <a:pt x="84" y="26"/>
                  </a:lnTo>
                  <a:lnTo>
                    <a:pt x="83" y="35"/>
                  </a:lnTo>
                  <a:lnTo>
                    <a:pt x="79" y="45"/>
                  </a:lnTo>
                  <a:lnTo>
                    <a:pt x="77" y="54"/>
                  </a:lnTo>
                  <a:lnTo>
                    <a:pt x="71" y="65"/>
                  </a:lnTo>
                  <a:lnTo>
                    <a:pt x="66" y="75"/>
                  </a:lnTo>
                  <a:lnTo>
                    <a:pt x="58" y="84"/>
                  </a:lnTo>
                  <a:lnTo>
                    <a:pt x="50" y="92"/>
                  </a:lnTo>
                  <a:lnTo>
                    <a:pt x="40" y="100"/>
                  </a:lnTo>
                  <a:lnTo>
                    <a:pt x="28" y="104"/>
                  </a:lnTo>
                  <a:lnTo>
                    <a:pt x="15" y="109"/>
                  </a:lnTo>
                  <a:lnTo>
                    <a:pt x="0" y="109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2482" y="4154"/>
              <a:ext cx="82" cy="112"/>
            </a:xfrm>
            <a:custGeom>
              <a:avLst/>
              <a:gdLst>
                <a:gd name="T0" fmla="*/ 81 w 82"/>
                <a:gd name="T1" fmla="*/ 111 h 112"/>
                <a:gd name="T2" fmla="*/ 66 w 82"/>
                <a:gd name="T3" fmla="*/ 111 h 112"/>
                <a:gd name="T4" fmla="*/ 53 w 82"/>
                <a:gd name="T5" fmla="*/ 108 h 112"/>
                <a:gd name="T6" fmla="*/ 42 w 82"/>
                <a:gd name="T7" fmla="*/ 103 h 112"/>
                <a:gd name="T8" fmla="*/ 34 w 82"/>
                <a:gd name="T9" fmla="*/ 95 h 112"/>
                <a:gd name="T10" fmla="*/ 26 w 82"/>
                <a:gd name="T11" fmla="*/ 87 h 112"/>
                <a:gd name="T12" fmla="*/ 19 w 82"/>
                <a:gd name="T13" fmla="*/ 78 h 112"/>
                <a:gd name="T14" fmla="*/ 14 w 82"/>
                <a:gd name="T15" fmla="*/ 67 h 112"/>
                <a:gd name="T16" fmla="*/ 10 w 82"/>
                <a:gd name="T17" fmla="*/ 57 h 112"/>
                <a:gd name="T18" fmla="*/ 7 w 82"/>
                <a:gd name="T19" fmla="*/ 47 h 112"/>
                <a:gd name="T20" fmla="*/ 4 w 82"/>
                <a:gd name="T21" fmla="*/ 36 h 112"/>
                <a:gd name="T22" fmla="*/ 2 w 82"/>
                <a:gd name="T23" fmla="*/ 27 h 112"/>
                <a:gd name="T24" fmla="*/ 1 w 82"/>
                <a:gd name="T25" fmla="*/ 18 h 112"/>
                <a:gd name="T26" fmla="*/ 0 w 82"/>
                <a:gd name="T27" fmla="*/ 11 h 112"/>
                <a:gd name="T28" fmla="*/ 0 w 82"/>
                <a:gd name="T29" fmla="*/ 5 h 112"/>
                <a:gd name="T30" fmla="*/ 0 w 82"/>
                <a:gd name="T31" fmla="*/ 2 h 112"/>
                <a:gd name="T32" fmla="*/ 0 w 8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2" h="112">
                  <a:moveTo>
                    <a:pt x="81" y="111"/>
                  </a:moveTo>
                  <a:lnTo>
                    <a:pt x="66" y="111"/>
                  </a:lnTo>
                  <a:lnTo>
                    <a:pt x="53" y="108"/>
                  </a:lnTo>
                  <a:lnTo>
                    <a:pt x="42" y="103"/>
                  </a:lnTo>
                  <a:lnTo>
                    <a:pt x="34" y="95"/>
                  </a:lnTo>
                  <a:lnTo>
                    <a:pt x="26" y="87"/>
                  </a:lnTo>
                  <a:lnTo>
                    <a:pt x="19" y="78"/>
                  </a:lnTo>
                  <a:lnTo>
                    <a:pt x="14" y="67"/>
                  </a:lnTo>
                  <a:lnTo>
                    <a:pt x="10" y="57"/>
                  </a:lnTo>
                  <a:lnTo>
                    <a:pt x="7" y="47"/>
                  </a:lnTo>
                  <a:lnTo>
                    <a:pt x="4" y="36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2442" y="2803"/>
              <a:ext cx="41" cy="1352"/>
            </a:xfrm>
            <a:custGeom>
              <a:avLst/>
              <a:gdLst>
                <a:gd name="T0" fmla="*/ 40 w 41"/>
                <a:gd name="T1" fmla="*/ 1351 h 1352"/>
                <a:gd name="T2" fmla="*/ 0 w 41"/>
                <a:gd name="T3" fmla="*/ 1351 h 1352"/>
                <a:gd name="T4" fmla="*/ 0 w 41"/>
                <a:gd name="T5" fmla="*/ 0 h 13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352">
                  <a:moveTo>
                    <a:pt x="40" y="1351"/>
                  </a:moveTo>
                  <a:lnTo>
                    <a:pt x="0" y="135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2309" y="2804"/>
              <a:ext cx="40" cy="1355"/>
            </a:xfrm>
            <a:custGeom>
              <a:avLst/>
              <a:gdLst>
                <a:gd name="T0" fmla="*/ 39 w 40"/>
                <a:gd name="T1" fmla="*/ 0 h 1355"/>
                <a:gd name="T2" fmla="*/ 39 w 40"/>
                <a:gd name="T3" fmla="*/ 1354 h 1355"/>
                <a:gd name="T4" fmla="*/ 0 w 40"/>
                <a:gd name="T5" fmla="*/ 1354 h 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355">
                  <a:moveTo>
                    <a:pt x="39" y="0"/>
                  </a:moveTo>
                  <a:lnTo>
                    <a:pt x="39" y="1354"/>
                  </a:lnTo>
                  <a:lnTo>
                    <a:pt x="0" y="1354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2223" y="4158"/>
              <a:ext cx="87" cy="111"/>
            </a:xfrm>
            <a:custGeom>
              <a:avLst/>
              <a:gdLst>
                <a:gd name="T0" fmla="*/ 86 w 87"/>
                <a:gd name="T1" fmla="*/ 0 h 111"/>
                <a:gd name="T2" fmla="*/ 86 w 87"/>
                <a:gd name="T3" fmla="*/ 2 h 111"/>
                <a:gd name="T4" fmla="*/ 86 w 87"/>
                <a:gd name="T5" fmla="*/ 5 h 111"/>
                <a:gd name="T6" fmla="*/ 84 w 87"/>
                <a:gd name="T7" fmla="*/ 11 h 111"/>
                <a:gd name="T8" fmla="*/ 84 w 87"/>
                <a:gd name="T9" fmla="*/ 18 h 111"/>
                <a:gd name="T10" fmla="*/ 82 w 87"/>
                <a:gd name="T11" fmla="*/ 27 h 111"/>
                <a:gd name="T12" fmla="*/ 81 w 87"/>
                <a:gd name="T13" fmla="*/ 36 h 111"/>
                <a:gd name="T14" fmla="*/ 78 w 87"/>
                <a:gd name="T15" fmla="*/ 46 h 111"/>
                <a:gd name="T16" fmla="*/ 75 w 87"/>
                <a:gd name="T17" fmla="*/ 55 h 111"/>
                <a:gd name="T18" fmla="*/ 69 w 87"/>
                <a:gd name="T19" fmla="*/ 66 h 111"/>
                <a:gd name="T20" fmla="*/ 64 w 87"/>
                <a:gd name="T21" fmla="*/ 76 h 111"/>
                <a:gd name="T22" fmla="*/ 57 w 87"/>
                <a:gd name="T23" fmla="*/ 85 h 111"/>
                <a:gd name="T24" fmla="*/ 49 w 87"/>
                <a:gd name="T25" fmla="*/ 93 h 111"/>
                <a:gd name="T26" fmla="*/ 39 w 87"/>
                <a:gd name="T27" fmla="*/ 100 h 111"/>
                <a:gd name="T28" fmla="*/ 28 w 87"/>
                <a:gd name="T29" fmla="*/ 105 h 111"/>
                <a:gd name="T30" fmla="*/ 14 w 87"/>
                <a:gd name="T31" fmla="*/ 110 h 111"/>
                <a:gd name="T32" fmla="*/ 0 w 87"/>
                <a:gd name="T33" fmla="*/ 11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111">
                  <a:moveTo>
                    <a:pt x="86" y="0"/>
                  </a:moveTo>
                  <a:lnTo>
                    <a:pt x="86" y="2"/>
                  </a:lnTo>
                  <a:lnTo>
                    <a:pt x="86" y="5"/>
                  </a:lnTo>
                  <a:lnTo>
                    <a:pt x="84" y="11"/>
                  </a:lnTo>
                  <a:lnTo>
                    <a:pt x="84" y="18"/>
                  </a:lnTo>
                  <a:lnTo>
                    <a:pt x="82" y="27"/>
                  </a:lnTo>
                  <a:lnTo>
                    <a:pt x="81" y="36"/>
                  </a:lnTo>
                  <a:lnTo>
                    <a:pt x="78" y="46"/>
                  </a:lnTo>
                  <a:lnTo>
                    <a:pt x="75" y="55"/>
                  </a:lnTo>
                  <a:lnTo>
                    <a:pt x="69" y="66"/>
                  </a:lnTo>
                  <a:lnTo>
                    <a:pt x="64" y="76"/>
                  </a:lnTo>
                  <a:lnTo>
                    <a:pt x="57" y="85"/>
                  </a:lnTo>
                  <a:lnTo>
                    <a:pt x="49" y="93"/>
                  </a:lnTo>
                  <a:lnTo>
                    <a:pt x="39" y="100"/>
                  </a:lnTo>
                  <a:lnTo>
                    <a:pt x="28" y="105"/>
                  </a:lnTo>
                  <a:lnTo>
                    <a:pt x="14" y="110"/>
                  </a:lnTo>
                  <a:lnTo>
                    <a:pt x="0" y="11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2140" y="4158"/>
              <a:ext cx="84" cy="111"/>
            </a:xfrm>
            <a:custGeom>
              <a:avLst/>
              <a:gdLst>
                <a:gd name="T0" fmla="*/ 83 w 84"/>
                <a:gd name="T1" fmla="*/ 110 h 111"/>
                <a:gd name="T2" fmla="*/ 67 w 84"/>
                <a:gd name="T3" fmla="*/ 110 h 111"/>
                <a:gd name="T4" fmla="*/ 55 w 84"/>
                <a:gd name="T5" fmla="*/ 107 h 111"/>
                <a:gd name="T6" fmla="*/ 43 w 84"/>
                <a:gd name="T7" fmla="*/ 102 h 111"/>
                <a:gd name="T8" fmla="*/ 34 w 84"/>
                <a:gd name="T9" fmla="*/ 95 h 111"/>
                <a:gd name="T10" fmla="*/ 26 w 84"/>
                <a:gd name="T11" fmla="*/ 86 h 111"/>
                <a:gd name="T12" fmla="*/ 19 w 84"/>
                <a:gd name="T13" fmla="*/ 77 h 111"/>
                <a:gd name="T14" fmla="*/ 14 w 84"/>
                <a:gd name="T15" fmla="*/ 67 h 111"/>
                <a:gd name="T16" fmla="*/ 10 w 84"/>
                <a:gd name="T17" fmla="*/ 56 h 111"/>
                <a:gd name="T18" fmla="*/ 7 w 84"/>
                <a:gd name="T19" fmla="*/ 46 h 111"/>
                <a:gd name="T20" fmla="*/ 4 w 84"/>
                <a:gd name="T21" fmla="*/ 36 h 111"/>
                <a:gd name="T22" fmla="*/ 2 w 84"/>
                <a:gd name="T23" fmla="*/ 27 h 111"/>
                <a:gd name="T24" fmla="*/ 1 w 84"/>
                <a:gd name="T25" fmla="*/ 18 h 111"/>
                <a:gd name="T26" fmla="*/ 0 w 84"/>
                <a:gd name="T27" fmla="*/ 11 h 111"/>
                <a:gd name="T28" fmla="*/ 0 w 84"/>
                <a:gd name="T29" fmla="*/ 5 h 111"/>
                <a:gd name="T30" fmla="*/ 0 w 84"/>
                <a:gd name="T31" fmla="*/ 1 h 111"/>
                <a:gd name="T32" fmla="*/ 0 w 84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111">
                  <a:moveTo>
                    <a:pt x="83" y="110"/>
                  </a:moveTo>
                  <a:lnTo>
                    <a:pt x="67" y="110"/>
                  </a:lnTo>
                  <a:lnTo>
                    <a:pt x="55" y="107"/>
                  </a:lnTo>
                  <a:lnTo>
                    <a:pt x="43" y="102"/>
                  </a:lnTo>
                  <a:lnTo>
                    <a:pt x="34" y="95"/>
                  </a:lnTo>
                  <a:lnTo>
                    <a:pt x="26" y="86"/>
                  </a:lnTo>
                  <a:lnTo>
                    <a:pt x="19" y="77"/>
                  </a:lnTo>
                  <a:lnTo>
                    <a:pt x="14" y="67"/>
                  </a:lnTo>
                  <a:lnTo>
                    <a:pt x="10" y="56"/>
                  </a:lnTo>
                  <a:lnTo>
                    <a:pt x="7" y="46"/>
                  </a:lnTo>
                  <a:lnTo>
                    <a:pt x="4" y="36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2099" y="2794"/>
              <a:ext cx="42" cy="1365"/>
            </a:xfrm>
            <a:custGeom>
              <a:avLst/>
              <a:gdLst>
                <a:gd name="T0" fmla="*/ 41 w 42"/>
                <a:gd name="T1" fmla="*/ 1364 h 1365"/>
                <a:gd name="T2" fmla="*/ 0 w 42"/>
                <a:gd name="T3" fmla="*/ 1364 h 1365"/>
                <a:gd name="T4" fmla="*/ 0 w 42"/>
                <a:gd name="T5" fmla="*/ 0 h 1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365">
                  <a:moveTo>
                    <a:pt x="41" y="1364"/>
                  </a:moveTo>
                  <a:lnTo>
                    <a:pt x="0" y="1364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3068" y="2654"/>
              <a:ext cx="309" cy="102"/>
            </a:xfrm>
            <a:custGeom>
              <a:avLst/>
              <a:gdLst>
                <a:gd name="T0" fmla="*/ 305 w 309"/>
                <a:gd name="T1" fmla="*/ 7 h 102"/>
                <a:gd name="T2" fmla="*/ 303 w 309"/>
                <a:gd name="T3" fmla="*/ 7 h 102"/>
                <a:gd name="T4" fmla="*/ 300 w 309"/>
                <a:gd name="T5" fmla="*/ 7 h 102"/>
                <a:gd name="T6" fmla="*/ 295 w 309"/>
                <a:gd name="T7" fmla="*/ 7 h 102"/>
                <a:gd name="T8" fmla="*/ 289 w 309"/>
                <a:gd name="T9" fmla="*/ 6 h 102"/>
                <a:gd name="T10" fmla="*/ 281 w 309"/>
                <a:gd name="T11" fmla="*/ 6 h 102"/>
                <a:gd name="T12" fmla="*/ 273 w 309"/>
                <a:gd name="T13" fmla="*/ 5 h 102"/>
                <a:gd name="T14" fmla="*/ 263 w 309"/>
                <a:gd name="T15" fmla="*/ 5 h 102"/>
                <a:gd name="T16" fmla="*/ 252 w 309"/>
                <a:gd name="T17" fmla="*/ 4 h 102"/>
                <a:gd name="T18" fmla="*/ 240 w 309"/>
                <a:gd name="T19" fmla="*/ 4 h 102"/>
                <a:gd name="T20" fmla="*/ 229 w 309"/>
                <a:gd name="T21" fmla="*/ 3 h 102"/>
                <a:gd name="T22" fmla="*/ 217 w 309"/>
                <a:gd name="T23" fmla="*/ 3 h 102"/>
                <a:gd name="T24" fmla="*/ 205 w 309"/>
                <a:gd name="T25" fmla="*/ 2 h 102"/>
                <a:gd name="T26" fmla="*/ 192 w 309"/>
                <a:gd name="T27" fmla="*/ 2 h 102"/>
                <a:gd name="T28" fmla="*/ 180 w 309"/>
                <a:gd name="T29" fmla="*/ 1 h 102"/>
                <a:gd name="T30" fmla="*/ 169 w 309"/>
                <a:gd name="T31" fmla="*/ 1 h 102"/>
                <a:gd name="T32" fmla="*/ 158 w 309"/>
                <a:gd name="T33" fmla="*/ 0 h 102"/>
                <a:gd name="T34" fmla="*/ 146 w 309"/>
                <a:gd name="T35" fmla="*/ 1 h 102"/>
                <a:gd name="T36" fmla="*/ 134 w 309"/>
                <a:gd name="T37" fmla="*/ 1 h 102"/>
                <a:gd name="T38" fmla="*/ 121 w 309"/>
                <a:gd name="T39" fmla="*/ 2 h 102"/>
                <a:gd name="T40" fmla="*/ 109 w 309"/>
                <a:gd name="T41" fmla="*/ 2 h 102"/>
                <a:gd name="T42" fmla="*/ 95 w 309"/>
                <a:gd name="T43" fmla="*/ 4 h 102"/>
                <a:gd name="T44" fmla="*/ 83 w 309"/>
                <a:gd name="T45" fmla="*/ 4 h 102"/>
                <a:gd name="T46" fmla="*/ 71 w 309"/>
                <a:gd name="T47" fmla="*/ 5 h 102"/>
                <a:gd name="T48" fmla="*/ 59 w 309"/>
                <a:gd name="T49" fmla="*/ 5 h 102"/>
                <a:gd name="T50" fmla="*/ 47 w 309"/>
                <a:gd name="T51" fmla="*/ 7 h 102"/>
                <a:gd name="T52" fmla="*/ 37 w 309"/>
                <a:gd name="T53" fmla="*/ 7 h 102"/>
                <a:gd name="T54" fmla="*/ 28 w 309"/>
                <a:gd name="T55" fmla="*/ 8 h 102"/>
                <a:gd name="T56" fmla="*/ 21 w 309"/>
                <a:gd name="T57" fmla="*/ 8 h 102"/>
                <a:gd name="T58" fmla="*/ 14 w 309"/>
                <a:gd name="T59" fmla="*/ 9 h 102"/>
                <a:gd name="T60" fmla="*/ 10 w 309"/>
                <a:gd name="T61" fmla="*/ 9 h 102"/>
                <a:gd name="T62" fmla="*/ 7 w 309"/>
                <a:gd name="T63" fmla="*/ 9 h 102"/>
                <a:gd name="T64" fmla="*/ 6 w 309"/>
                <a:gd name="T65" fmla="*/ 9 h 102"/>
                <a:gd name="T66" fmla="*/ 0 w 309"/>
                <a:gd name="T67" fmla="*/ 101 h 102"/>
                <a:gd name="T68" fmla="*/ 308 w 309"/>
                <a:gd name="T69" fmla="*/ 97 h 102"/>
                <a:gd name="T70" fmla="*/ 305 w 309"/>
                <a:gd name="T71" fmla="*/ 7 h 102"/>
                <a:gd name="T72" fmla="*/ 305 w 309"/>
                <a:gd name="T73" fmla="*/ 7 h 102"/>
                <a:gd name="T74" fmla="*/ 305 w 309"/>
                <a:gd name="T75" fmla="*/ 7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9" h="102">
                  <a:moveTo>
                    <a:pt x="305" y="7"/>
                  </a:moveTo>
                  <a:lnTo>
                    <a:pt x="303" y="7"/>
                  </a:lnTo>
                  <a:lnTo>
                    <a:pt x="300" y="7"/>
                  </a:lnTo>
                  <a:lnTo>
                    <a:pt x="295" y="7"/>
                  </a:lnTo>
                  <a:lnTo>
                    <a:pt x="289" y="6"/>
                  </a:lnTo>
                  <a:lnTo>
                    <a:pt x="281" y="6"/>
                  </a:lnTo>
                  <a:lnTo>
                    <a:pt x="273" y="5"/>
                  </a:lnTo>
                  <a:lnTo>
                    <a:pt x="263" y="5"/>
                  </a:lnTo>
                  <a:lnTo>
                    <a:pt x="252" y="4"/>
                  </a:lnTo>
                  <a:lnTo>
                    <a:pt x="240" y="4"/>
                  </a:lnTo>
                  <a:lnTo>
                    <a:pt x="229" y="3"/>
                  </a:lnTo>
                  <a:lnTo>
                    <a:pt x="217" y="3"/>
                  </a:lnTo>
                  <a:lnTo>
                    <a:pt x="205" y="2"/>
                  </a:lnTo>
                  <a:lnTo>
                    <a:pt x="192" y="2"/>
                  </a:lnTo>
                  <a:lnTo>
                    <a:pt x="180" y="1"/>
                  </a:lnTo>
                  <a:lnTo>
                    <a:pt x="169" y="1"/>
                  </a:lnTo>
                  <a:lnTo>
                    <a:pt x="158" y="0"/>
                  </a:lnTo>
                  <a:lnTo>
                    <a:pt x="146" y="1"/>
                  </a:lnTo>
                  <a:lnTo>
                    <a:pt x="134" y="1"/>
                  </a:lnTo>
                  <a:lnTo>
                    <a:pt x="121" y="2"/>
                  </a:lnTo>
                  <a:lnTo>
                    <a:pt x="109" y="2"/>
                  </a:lnTo>
                  <a:lnTo>
                    <a:pt x="95" y="4"/>
                  </a:lnTo>
                  <a:lnTo>
                    <a:pt x="83" y="4"/>
                  </a:lnTo>
                  <a:lnTo>
                    <a:pt x="71" y="5"/>
                  </a:lnTo>
                  <a:lnTo>
                    <a:pt x="59" y="5"/>
                  </a:lnTo>
                  <a:lnTo>
                    <a:pt x="47" y="7"/>
                  </a:lnTo>
                  <a:lnTo>
                    <a:pt x="37" y="7"/>
                  </a:lnTo>
                  <a:lnTo>
                    <a:pt x="28" y="8"/>
                  </a:lnTo>
                  <a:lnTo>
                    <a:pt x="21" y="8"/>
                  </a:lnTo>
                  <a:lnTo>
                    <a:pt x="14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0" y="101"/>
                  </a:lnTo>
                  <a:lnTo>
                    <a:pt x="308" y="97"/>
                  </a:lnTo>
                  <a:lnTo>
                    <a:pt x="305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3324" y="2875"/>
              <a:ext cx="32" cy="14"/>
            </a:xfrm>
            <a:custGeom>
              <a:avLst/>
              <a:gdLst>
                <a:gd name="T0" fmla="*/ 0 w 32"/>
                <a:gd name="T1" fmla="*/ 0 h 14"/>
                <a:gd name="T2" fmla="*/ 0 w 32"/>
                <a:gd name="T3" fmla="*/ 0 h 14"/>
                <a:gd name="T4" fmla="*/ 1 w 32"/>
                <a:gd name="T5" fmla="*/ 0 h 14"/>
                <a:gd name="T6" fmla="*/ 1 w 32"/>
                <a:gd name="T7" fmla="*/ 0 h 14"/>
                <a:gd name="T8" fmla="*/ 2 w 32"/>
                <a:gd name="T9" fmla="*/ 0 h 14"/>
                <a:gd name="T10" fmla="*/ 4 w 32"/>
                <a:gd name="T11" fmla="*/ 1 h 14"/>
                <a:gd name="T12" fmla="*/ 6 w 32"/>
                <a:gd name="T13" fmla="*/ 1 h 14"/>
                <a:gd name="T14" fmla="*/ 7 w 32"/>
                <a:gd name="T15" fmla="*/ 1 h 14"/>
                <a:gd name="T16" fmla="*/ 10 w 32"/>
                <a:gd name="T17" fmla="*/ 1 h 14"/>
                <a:gd name="T18" fmla="*/ 11 w 32"/>
                <a:gd name="T19" fmla="*/ 3 h 14"/>
                <a:gd name="T20" fmla="*/ 14 w 32"/>
                <a:gd name="T21" fmla="*/ 3 h 14"/>
                <a:gd name="T22" fmla="*/ 17 w 32"/>
                <a:gd name="T23" fmla="*/ 5 h 14"/>
                <a:gd name="T24" fmla="*/ 20 w 32"/>
                <a:gd name="T25" fmla="*/ 5 h 14"/>
                <a:gd name="T26" fmla="*/ 23 w 32"/>
                <a:gd name="T27" fmla="*/ 7 h 14"/>
                <a:gd name="T28" fmla="*/ 25 w 32"/>
                <a:gd name="T29" fmla="*/ 9 h 14"/>
                <a:gd name="T30" fmla="*/ 28 w 32"/>
                <a:gd name="T31" fmla="*/ 11 h 14"/>
                <a:gd name="T32" fmla="*/ 31 w 32"/>
                <a:gd name="T33" fmla="*/ 1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3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3355" y="2888"/>
              <a:ext cx="16" cy="31"/>
            </a:xfrm>
            <a:custGeom>
              <a:avLst/>
              <a:gdLst>
                <a:gd name="T0" fmla="*/ 0 w 16"/>
                <a:gd name="T1" fmla="*/ 0 h 31"/>
                <a:gd name="T2" fmla="*/ 2 w 16"/>
                <a:gd name="T3" fmla="*/ 3 h 31"/>
                <a:gd name="T4" fmla="*/ 4 w 16"/>
                <a:gd name="T5" fmla="*/ 6 h 31"/>
                <a:gd name="T6" fmla="*/ 6 w 16"/>
                <a:gd name="T7" fmla="*/ 9 h 31"/>
                <a:gd name="T8" fmla="*/ 8 w 16"/>
                <a:gd name="T9" fmla="*/ 11 h 31"/>
                <a:gd name="T10" fmla="*/ 9 w 16"/>
                <a:gd name="T11" fmla="*/ 13 h 31"/>
                <a:gd name="T12" fmla="*/ 11 w 16"/>
                <a:gd name="T13" fmla="*/ 16 h 31"/>
                <a:gd name="T14" fmla="*/ 11 w 16"/>
                <a:gd name="T15" fmla="*/ 19 h 31"/>
                <a:gd name="T16" fmla="*/ 13 w 16"/>
                <a:gd name="T17" fmla="*/ 20 h 31"/>
                <a:gd name="T18" fmla="*/ 13 w 16"/>
                <a:gd name="T19" fmla="*/ 23 h 31"/>
                <a:gd name="T20" fmla="*/ 13 w 16"/>
                <a:gd name="T21" fmla="*/ 25 h 31"/>
                <a:gd name="T22" fmla="*/ 13 w 16"/>
                <a:gd name="T23" fmla="*/ 26 h 31"/>
                <a:gd name="T24" fmla="*/ 14 w 16"/>
                <a:gd name="T25" fmla="*/ 28 h 31"/>
                <a:gd name="T26" fmla="*/ 14 w 16"/>
                <a:gd name="T27" fmla="*/ 29 h 31"/>
                <a:gd name="T28" fmla="*/ 14 w 16"/>
                <a:gd name="T29" fmla="*/ 30 h 31"/>
                <a:gd name="T30" fmla="*/ 14 w 16"/>
                <a:gd name="T31" fmla="*/ 30 h 31"/>
                <a:gd name="T32" fmla="*/ 15 w 16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lnTo>
                    <a:pt x="2" y="3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4"/>
            <p:cNvSpPr>
              <a:spLocks noChangeShapeType="1"/>
            </p:cNvSpPr>
            <p:nvPr/>
          </p:nvSpPr>
          <p:spPr bwMode="auto">
            <a:xfrm flipH="1">
              <a:off x="3369" y="2918"/>
              <a:ext cx="1" cy="972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3358" y="3890"/>
              <a:ext cx="12" cy="33"/>
            </a:xfrm>
            <a:custGeom>
              <a:avLst/>
              <a:gdLst>
                <a:gd name="T0" fmla="*/ 11 w 12"/>
                <a:gd name="T1" fmla="*/ 0 h 33"/>
                <a:gd name="T2" fmla="*/ 10 w 12"/>
                <a:gd name="T3" fmla="*/ 1 h 33"/>
                <a:gd name="T4" fmla="*/ 10 w 12"/>
                <a:gd name="T5" fmla="*/ 2 h 33"/>
                <a:gd name="T6" fmla="*/ 10 w 12"/>
                <a:gd name="T7" fmla="*/ 3 h 33"/>
                <a:gd name="T8" fmla="*/ 10 w 12"/>
                <a:gd name="T9" fmla="*/ 4 h 33"/>
                <a:gd name="T10" fmla="*/ 9 w 12"/>
                <a:gd name="T11" fmla="*/ 7 h 33"/>
                <a:gd name="T12" fmla="*/ 9 w 12"/>
                <a:gd name="T13" fmla="*/ 9 h 33"/>
                <a:gd name="T14" fmla="*/ 9 w 12"/>
                <a:gd name="T15" fmla="*/ 11 h 33"/>
                <a:gd name="T16" fmla="*/ 9 w 12"/>
                <a:gd name="T17" fmla="*/ 13 h 33"/>
                <a:gd name="T18" fmla="*/ 8 w 12"/>
                <a:gd name="T19" fmla="*/ 16 h 33"/>
                <a:gd name="T20" fmla="*/ 7 w 12"/>
                <a:gd name="T21" fmla="*/ 19 h 33"/>
                <a:gd name="T22" fmla="*/ 5 w 12"/>
                <a:gd name="T23" fmla="*/ 22 h 33"/>
                <a:gd name="T24" fmla="*/ 5 w 12"/>
                <a:gd name="T25" fmla="*/ 24 h 33"/>
                <a:gd name="T26" fmla="*/ 4 w 12"/>
                <a:gd name="T27" fmla="*/ 27 h 33"/>
                <a:gd name="T28" fmla="*/ 2 w 12"/>
                <a:gd name="T29" fmla="*/ 29 h 33"/>
                <a:gd name="T30" fmla="*/ 1 w 12"/>
                <a:gd name="T31" fmla="*/ 31 h 33"/>
                <a:gd name="T32" fmla="*/ 0 w 12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33">
                  <a:moveTo>
                    <a:pt x="11" y="0"/>
                  </a:move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0" y="32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3314" y="3922"/>
              <a:ext cx="45" cy="9"/>
            </a:xfrm>
            <a:custGeom>
              <a:avLst/>
              <a:gdLst>
                <a:gd name="T0" fmla="*/ 44 w 45"/>
                <a:gd name="T1" fmla="*/ 0 h 9"/>
                <a:gd name="T2" fmla="*/ 41 w 45"/>
                <a:gd name="T3" fmla="*/ 2 h 9"/>
                <a:gd name="T4" fmla="*/ 39 w 45"/>
                <a:gd name="T5" fmla="*/ 4 h 9"/>
                <a:gd name="T6" fmla="*/ 35 w 45"/>
                <a:gd name="T7" fmla="*/ 5 h 9"/>
                <a:gd name="T8" fmla="*/ 33 w 45"/>
                <a:gd name="T9" fmla="*/ 6 h 9"/>
                <a:gd name="T10" fmla="*/ 28 w 45"/>
                <a:gd name="T11" fmla="*/ 8 h 9"/>
                <a:gd name="T12" fmla="*/ 25 w 45"/>
                <a:gd name="T13" fmla="*/ 8 h 9"/>
                <a:gd name="T14" fmla="*/ 21 w 45"/>
                <a:gd name="T15" fmla="*/ 8 h 9"/>
                <a:gd name="T16" fmla="*/ 18 w 45"/>
                <a:gd name="T17" fmla="*/ 8 h 9"/>
                <a:gd name="T18" fmla="*/ 13 w 45"/>
                <a:gd name="T19" fmla="*/ 8 h 9"/>
                <a:gd name="T20" fmla="*/ 11 w 45"/>
                <a:gd name="T21" fmla="*/ 8 h 9"/>
                <a:gd name="T22" fmla="*/ 7 w 45"/>
                <a:gd name="T23" fmla="*/ 8 h 9"/>
                <a:gd name="T24" fmla="*/ 5 w 45"/>
                <a:gd name="T25" fmla="*/ 8 h 9"/>
                <a:gd name="T26" fmla="*/ 2 w 45"/>
                <a:gd name="T27" fmla="*/ 8 h 9"/>
                <a:gd name="T28" fmla="*/ 1 w 45"/>
                <a:gd name="T29" fmla="*/ 8 h 9"/>
                <a:gd name="T30" fmla="*/ 0 w 45"/>
                <a:gd name="T31" fmla="*/ 8 h 9"/>
                <a:gd name="T32" fmla="*/ 0 w 45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9">
                  <a:moveTo>
                    <a:pt x="44" y="0"/>
                  </a:moveTo>
                  <a:lnTo>
                    <a:pt x="41" y="2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3" y="6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7"/>
            <p:cNvSpPr>
              <a:spLocks noChangeShapeType="1"/>
            </p:cNvSpPr>
            <p:nvPr/>
          </p:nvSpPr>
          <p:spPr bwMode="auto">
            <a:xfrm flipH="1">
              <a:off x="3134" y="3930"/>
              <a:ext cx="180" cy="0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3086" y="3924"/>
              <a:ext cx="49" cy="7"/>
            </a:xfrm>
            <a:custGeom>
              <a:avLst/>
              <a:gdLst>
                <a:gd name="T0" fmla="*/ 48 w 49"/>
                <a:gd name="T1" fmla="*/ 6 h 7"/>
                <a:gd name="T2" fmla="*/ 47 w 49"/>
                <a:gd name="T3" fmla="*/ 6 h 7"/>
                <a:gd name="T4" fmla="*/ 46 w 49"/>
                <a:gd name="T5" fmla="*/ 6 h 7"/>
                <a:gd name="T6" fmla="*/ 43 w 49"/>
                <a:gd name="T7" fmla="*/ 6 h 7"/>
                <a:gd name="T8" fmla="*/ 42 w 49"/>
                <a:gd name="T9" fmla="*/ 6 h 7"/>
                <a:gd name="T10" fmla="*/ 38 w 49"/>
                <a:gd name="T11" fmla="*/ 6 h 7"/>
                <a:gd name="T12" fmla="*/ 35 w 49"/>
                <a:gd name="T13" fmla="*/ 6 h 7"/>
                <a:gd name="T14" fmla="*/ 31 w 49"/>
                <a:gd name="T15" fmla="*/ 6 h 7"/>
                <a:gd name="T16" fmla="*/ 28 w 49"/>
                <a:gd name="T17" fmla="*/ 6 h 7"/>
                <a:gd name="T18" fmla="*/ 24 w 49"/>
                <a:gd name="T19" fmla="*/ 6 h 7"/>
                <a:gd name="T20" fmla="*/ 20 w 49"/>
                <a:gd name="T21" fmla="*/ 6 h 7"/>
                <a:gd name="T22" fmla="*/ 15 w 49"/>
                <a:gd name="T23" fmla="*/ 6 h 7"/>
                <a:gd name="T24" fmla="*/ 12 w 49"/>
                <a:gd name="T25" fmla="*/ 4 h 7"/>
                <a:gd name="T26" fmla="*/ 8 w 49"/>
                <a:gd name="T27" fmla="*/ 4 h 7"/>
                <a:gd name="T28" fmla="*/ 5 w 49"/>
                <a:gd name="T29" fmla="*/ 3 h 7"/>
                <a:gd name="T30" fmla="*/ 2 w 49"/>
                <a:gd name="T31" fmla="*/ 1 h 7"/>
                <a:gd name="T32" fmla="*/ 0 w 49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7">
                  <a:moveTo>
                    <a:pt x="48" y="6"/>
                  </a:moveTo>
                  <a:lnTo>
                    <a:pt x="47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3073" y="3887"/>
              <a:ext cx="14" cy="38"/>
            </a:xfrm>
            <a:custGeom>
              <a:avLst/>
              <a:gdLst>
                <a:gd name="T0" fmla="*/ 13 w 14"/>
                <a:gd name="T1" fmla="*/ 37 h 38"/>
                <a:gd name="T2" fmla="*/ 10 w 14"/>
                <a:gd name="T3" fmla="*/ 35 h 38"/>
                <a:gd name="T4" fmla="*/ 8 w 14"/>
                <a:gd name="T5" fmla="*/ 33 h 38"/>
                <a:gd name="T6" fmla="*/ 7 w 14"/>
                <a:gd name="T7" fmla="*/ 31 h 38"/>
                <a:gd name="T8" fmla="*/ 5 w 14"/>
                <a:gd name="T9" fmla="*/ 28 h 38"/>
                <a:gd name="T10" fmla="*/ 4 w 14"/>
                <a:gd name="T11" fmla="*/ 25 h 38"/>
                <a:gd name="T12" fmla="*/ 3 w 14"/>
                <a:gd name="T13" fmla="*/ 22 h 38"/>
                <a:gd name="T14" fmla="*/ 2 w 14"/>
                <a:gd name="T15" fmla="*/ 19 h 38"/>
                <a:gd name="T16" fmla="*/ 2 w 14"/>
                <a:gd name="T17" fmla="*/ 15 h 38"/>
                <a:gd name="T18" fmla="*/ 0 w 14"/>
                <a:gd name="T19" fmla="*/ 13 h 38"/>
                <a:gd name="T20" fmla="*/ 0 w 14"/>
                <a:gd name="T21" fmla="*/ 10 h 38"/>
                <a:gd name="T22" fmla="*/ 0 w 14"/>
                <a:gd name="T23" fmla="*/ 8 h 38"/>
                <a:gd name="T24" fmla="*/ 0 w 14"/>
                <a:gd name="T25" fmla="*/ 5 h 38"/>
                <a:gd name="T26" fmla="*/ 0 w 14"/>
                <a:gd name="T27" fmla="*/ 4 h 38"/>
                <a:gd name="T28" fmla="*/ 0 w 14"/>
                <a:gd name="T29" fmla="*/ 2 h 38"/>
                <a:gd name="T30" fmla="*/ 0 w 14"/>
                <a:gd name="T31" fmla="*/ 1 h 38"/>
                <a:gd name="T32" fmla="*/ 0 w 14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38">
                  <a:moveTo>
                    <a:pt x="13" y="37"/>
                  </a:moveTo>
                  <a:lnTo>
                    <a:pt x="10" y="35"/>
                  </a:lnTo>
                  <a:lnTo>
                    <a:pt x="8" y="33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3073" y="2918"/>
              <a:ext cx="1" cy="970"/>
            </a:xfrm>
            <a:custGeom>
              <a:avLst/>
              <a:gdLst>
                <a:gd name="T0" fmla="*/ 0 w 1"/>
                <a:gd name="T1" fmla="*/ 969 h 970"/>
                <a:gd name="T2" fmla="*/ 0 w 1"/>
                <a:gd name="T3" fmla="*/ 959 h 970"/>
                <a:gd name="T4" fmla="*/ 0 w 1"/>
                <a:gd name="T5" fmla="*/ 928 h 970"/>
                <a:gd name="T6" fmla="*/ 0 w 1"/>
                <a:gd name="T7" fmla="*/ 881 h 970"/>
                <a:gd name="T8" fmla="*/ 0 w 1"/>
                <a:gd name="T9" fmla="*/ 819 h 970"/>
                <a:gd name="T10" fmla="*/ 0 w 1"/>
                <a:gd name="T11" fmla="*/ 746 h 970"/>
                <a:gd name="T12" fmla="*/ 0 w 1"/>
                <a:gd name="T13" fmla="*/ 664 h 970"/>
                <a:gd name="T14" fmla="*/ 0 w 1"/>
                <a:gd name="T15" fmla="*/ 577 h 970"/>
                <a:gd name="T16" fmla="*/ 0 w 1"/>
                <a:gd name="T17" fmla="*/ 487 h 970"/>
                <a:gd name="T18" fmla="*/ 0 w 1"/>
                <a:gd name="T19" fmla="*/ 397 h 970"/>
                <a:gd name="T20" fmla="*/ 0 w 1"/>
                <a:gd name="T21" fmla="*/ 310 h 970"/>
                <a:gd name="T22" fmla="*/ 0 w 1"/>
                <a:gd name="T23" fmla="*/ 228 h 970"/>
                <a:gd name="T24" fmla="*/ 0 w 1"/>
                <a:gd name="T25" fmla="*/ 154 h 970"/>
                <a:gd name="T26" fmla="*/ 0 w 1"/>
                <a:gd name="T27" fmla="*/ 92 h 970"/>
                <a:gd name="T28" fmla="*/ 0 w 1"/>
                <a:gd name="T29" fmla="*/ 44 h 970"/>
                <a:gd name="T30" fmla="*/ 0 w 1"/>
                <a:gd name="T31" fmla="*/ 12 h 970"/>
                <a:gd name="T32" fmla="*/ 0 w 1"/>
                <a:gd name="T33" fmla="*/ 0 h 9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" h="970">
                  <a:moveTo>
                    <a:pt x="0" y="969"/>
                  </a:moveTo>
                  <a:lnTo>
                    <a:pt x="0" y="959"/>
                  </a:lnTo>
                  <a:lnTo>
                    <a:pt x="0" y="928"/>
                  </a:lnTo>
                  <a:lnTo>
                    <a:pt x="0" y="881"/>
                  </a:lnTo>
                  <a:lnTo>
                    <a:pt x="0" y="819"/>
                  </a:lnTo>
                  <a:lnTo>
                    <a:pt x="0" y="746"/>
                  </a:lnTo>
                  <a:lnTo>
                    <a:pt x="0" y="664"/>
                  </a:lnTo>
                  <a:lnTo>
                    <a:pt x="0" y="577"/>
                  </a:lnTo>
                  <a:lnTo>
                    <a:pt x="0" y="487"/>
                  </a:lnTo>
                  <a:lnTo>
                    <a:pt x="0" y="397"/>
                  </a:lnTo>
                  <a:lnTo>
                    <a:pt x="0" y="310"/>
                  </a:lnTo>
                  <a:lnTo>
                    <a:pt x="0" y="228"/>
                  </a:lnTo>
                  <a:lnTo>
                    <a:pt x="0" y="154"/>
                  </a:lnTo>
                  <a:lnTo>
                    <a:pt x="0" y="92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3073" y="2890"/>
              <a:ext cx="22" cy="29"/>
            </a:xfrm>
            <a:custGeom>
              <a:avLst/>
              <a:gdLst>
                <a:gd name="T0" fmla="*/ 0 w 22"/>
                <a:gd name="T1" fmla="*/ 28 h 29"/>
                <a:gd name="T2" fmla="*/ 0 w 22"/>
                <a:gd name="T3" fmla="*/ 28 h 29"/>
                <a:gd name="T4" fmla="*/ 0 w 22"/>
                <a:gd name="T5" fmla="*/ 28 h 29"/>
                <a:gd name="T6" fmla="*/ 0 w 22"/>
                <a:gd name="T7" fmla="*/ 27 h 29"/>
                <a:gd name="T8" fmla="*/ 2 w 22"/>
                <a:gd name="T9" fmla="*/ 25 h 29"/>
                <a:gd name="T10" fmla="*/ 2 w 22"/>
                <a:gd name="T11" fmla="*/ 23 h 29"/>
                <a:gd name="T12" fmla="*/ 3 w 22"/>
                <a:gd name="T13" fmla="*/ 22 h 29"/>
                <a:gd name="T14" fmla="*/ 5 w 22"/>
                <a:gd name="T15" fmla="*/ 21 h 29"/>
                <a:gd name="T16" fmla="*/ 6 w 22"/>
                <a:gd name="T17" fmla="*/ 18 h 29"/>
                <a:gd name="T18" fmla="*/ 7 w 22"/>
                <a:gd name="T19" fmla="*/ 16 h 29"/>
                <a:gd name="T20" fmla="*/ 8 w 22"/>
                <a:gd name="T21" fmla="*/ 13 h 29"/>
                <a:gd name="T22" fmla="*/ 10 w 22"/>
                <a:gd name="T23" fmla="*/ 11 h 29"/>
                <a:gd name="T24" fmla="*/ 12 w 22"/>
                <a:gd name="T25" fmla="*/ 9 h 29"/>
                <a:gd name="T26" fmla="*/ 13 w 22"/>
                <a:gd name="T27" fmla="*/ 7 h 29"/>
                <a:gd name="T28" fmla="*/ 16 w 22"/>
                <a:gd name="T29" fmla="*/ 5 h 29"/>
                <a:gd name="T30" fmla="*/ 18 w 22"/>
                <a:gd name="T31" fmla="*/ 3 h 29"/>
                <a:gd name="T32" fmla="*/ 2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0" y="28"/>
                  </a:move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8" y="3"/>
                  </a:lnTo>
                  <a:lnTo>
                    <a:pt x="21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3094" y="2880"/>
              <a:ext cx="39" cy="11"/>
            </a:xfrm>
            <a:custGeom>
              <a:avLst/>
              <a:gdLst>
                <a:gd name="T0" fmla="*/ 0 w 39"/>
                <a:gd name="T1" fmla="*/ 10 h 11"/>
                <a:gd name="T2" fmla="*/ 2 w 39"/>
                <a:gd name="T3" fmla="*/ 10 h 11"/>
                <a:gd name="T4" fmla="*/ 5 w 39"/>
                <a:gd name="T5" fmla="*/ 8 h 11"/>
                <a:gd name="T6" fmla="*/ 8 w 39"/>
                <a:gd name="T7" fmla="*/ 7 h 11"/>
                <a:gd name="T8" fmla="*/ 11 w 39"/>
                <a:gd name="T9" fmla="*/ 5 h 11"/>
                <a:gd name="T10" fmla="*/ 14 w 39"/>
                <a:gd name="T11" fmla="*/ 5 h 11"/>
                <a:gd name="T12" fmla="*/ 17 w 39"/>
                <a:gd name="T13" fmla="*/ 4 h 11"/>
                <a:gd name="T14" fmla="*/ 20 w 39"/>
                <a:gd name="T15" fmla="*/ 4 h 11"/>
                <a:gd name="T16" fmla="*/ 24 w 39"/>
                <a:gd name="T17" fmla="*/ 2 h 11"/>
                <a:gd name="T18" fmla="*/ 26 w 39"/>
                <a:gd name="T19" fmla="*/ 2 h 11"/>
                <a:gd name="T20" fmla="*/ 29 w 39"/>
                <a:gd name="T21" fmla="*/ 2 h 11"/>
                <a:gd name="T22" fmla="*/ 31 w 39"/>
                <a:gd name="T23" fmla="*/ 2 h 11"/>
                <a:gd name="T24" fmla="*/ 34 w 39"/>
                <a:gd name="T25" fmla="*/ 1 h 11"/>
                <a:gd name="T26" fmla="*/ 35 w 39"/>
                <a:gd name="T27" fmla="*/ 1 h 11"/>
                <a:gd name="T28" fmla="*/ 37 w 39"/>
                <a:gd name="T29" fmla="*/ 1 h 11"/>
                <a:gd name="T30" fmla="*/ 37 w 39"/>
                <a:gd name="T31" fmla="*/ 1 h 11"/>
                <a:gd name="T32" fmla="*/ 38 w 3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">
                  <a:moveTo>
                    <a:pt x="0" y="10"/>
                  </a:moveTo>
                  <a:lnTo>
                    <a:pt x="2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3049" y="2699"/>
              <a:ext cx="348" cy="898"/>
            </a:xfrm>
            <a:custGeom>
              <a:avLst/>
              <a:gdLst>
                <a:gd name="T0" fmla="*/ 337 w 348"/>
                <a:gd name="T1" fmla="*/ 10 h 898"/>
                <a:gd name="T2" fmla="*/ 317 w 348"/>
                <a:gd name="T3" fmla="*/ 8 h 898"/>
                <a:gd name="T4" fmla="*/ 286 w 348"/>
                <a:gd name="T5" fmla="*/ 5 h 898"/>
                <a:gd name="T6" fmla="*/ 247 w 348"/>
                <a:gd name="T7" fmla="*/ 4 h 898"/>
                <a:gd name="T8" fmla="*/ 209 w 348"/>
                <a:gd name="T9" fmla="*/ 1 h 898"/>
                <a:gd name="T10" fmla="*/ 170 w 348"/>
                <a:gd name="T11" fmla="*/ 1 h 898"/>
                <a:gd name="T12" fmla="*/ 126 w 348"/>
                <a:gd name="T13" fmla="*/ 2 h 898"/>
                <a:gd name="T14" fmla="*/ 82 w 348"/>
                <a:gd name="T15" fmla="*/ 6 h 898"/>
                <a:gd name="T16" fmla="*/ 43 w 348"/>
                <a:gd name="T17" fmla="*/ 8 h 898"/>
                <a:gd name="T18" fmla="*/ 16 w 348"/>
                <a:gd name="T19" fmla="*/ 12 h 898"/>
                <a:gd name="T20" fmla="*/ 7 w 348"/>
                <a:gd name="T21" fmla="*/ 12 h 898"/>
                <a:gd name="T22" fmla="*/ 5 w 348"/>
                <a:gd name="T23" fmla="*/ 15 h 898"/>
                <a:gd name="T24" fmla="*/ 4 w 348"/>
                <a:gd name="T25" fmla="*/ 23 h 898"/>
                <a:gd name="T26" fmla="*/ 2 w 348"/>
                <a:gd name="T27" fmla="*/ 34 h 898"/>
                <a:gd name="T28" fmla="*/ 2 w 348"/>
                <a:gd name="T29" fmla="*/ 46 h 898"/>
                <a:gd name="T30" fmla="*/ 0 w 348"/>
                <a:gd name="T31" fmla="*/ 58 h 898"/>
                <a:gd name="T32" fmla="*/ 3 w 348"/>
                <a:gd name="T33" fmla="*/ 72 h 898"/>
                <a:gd name="T34" fmla="*/ 18 w 348"/>
                <a:gd name="T35" fmla="*/ 99 h 898"/>
                <a:gd name="T36" fmla="*/ 40 w 348"/>
                <a:gd name="T37" fmla="*/ 133 h 898"/>
                <a:gd name="T38" fmla="*/ 62 w 348"/>
                <a:gd name="T39" fmla="*/ 173 h 898"/>
                <a:gd name="T40" fmla="*/ 79 w 348"/>
                <a:gd name="T41" fmla="*/ 209 h 898"/>
                <a:gd name="T42" fmla="*/ 85 w 348"/>
                <a:gd name="T43" fmla="*/ 234 h 898"/>
                <a:gd name="T44" fmla="*/ 85 w 348"/>
                <a:gd name="T45" fmla="*/ 245 h 898"/>
                <a:gd name="T46" fmla="*/ 86 w 348"/>
                <a:gd name="T47" fmla="*/ 256 h 898"/>
                <a:gd name="T48" fmla="*/ 87 w 348"/>
                <a:gd name="T49" fmla="*/ 266 h 898"/>
                <a:gd name="T50" fmla="*/ 89 w 348"/>
                <a:gd name="T51" fmla="*/ 274 h 898"/>
                <a:gd name="T52" fmla="*/ 90 w 348"/>
                <a:gd name="T53" fmla="*/ 275 h 898"/>
                <a:gd name="T54" fmla="*/ 102 w 348"/>
                <a:gd name="T55" fmla="*/ 863 h 898"/>
                <a:gd name="T56" fmla="*/ 102 w 348"/>
                <a:gd name="T57" fmla="*/ 870 h 898"/>
                <a:gd name="T58" fmla="*/ 106 w 348"/>
                <a:gd name="T59" fmla="*/ 878 h 898"/>
                <a:gd name="T60" fmla="*/ 111 w 348"/>
                <a:gd name="T61" fmla="*/ 888 h 898"/>
                <a:gd name="T62" fmla="*/ 121 w 348"/>
                <a:gd name="T63" fmla="*/ 895 h 898"/>
                <a:gd name="T64" fmla="*/ 135 w 348"/>
                <a:gd name="T65" fmla="*/ 897 h 898"/>
                <a:gd name="T66" fmla="*/ 152 w 348"/>
                <a:gd name="T67" fmla="*/ 897 h 898"/>
                <a:gd name="T68" fmla="*/ 169 w 348"/>
                <a:gd name="T69" fmla="*/ 897 h 898"/>
                <a:gd name="T70" fmla="*/ 185 w 348"/>
                <a:gd name="T71" fmla="*/ 897 h 898"/>
                <a:gd name="T72" fmla="*/ 201 w 348"/>
                <a:gd name="T73" fmla="*/ 897 h 898"/>
                <a:gd name="T74" fmla="*/ 218 w 348"/>
                <a:gd name="T75" fmla="*/ 896 h 898"/>
                <a:gd name="T76" fmla="*/ 226 w 348"/>
                <a:gd name="T77" fmla="*/ 893 h 898"/>
                <a:gd name="T78" fmla="*/ 233 w 348"/>
                <a:gd name="T79" fmla="*/ 885 h 898"/>
                <a:gd name="T80" fmla="*/ 238 w 348"/>
                <a:gd name="T81" fmla="*/ 875 h 898"/>
                <a:gd name="T82" fmla="*/ 242 w 348"/>
                <a:gd name="T83" fmla="*/ 866 h 898"/>
                <a:gd name="T84" fmla="*/ 243 w 348"/>
                <a:gd name="T85" fmla="*/ 861 h 898"/>
                <a:gd name="T86" fmla="*/ 257 w 348"/>
                <a:gd name="T87" fmla="*/ 275 h 898"/>
                <a:gd name="T88" fmla="*/ 257 w 348"/>
                <a:gd name="T89" fmla="*/ 271 h 898"/>
                <a:gd name="T90" fmla="*/ 257 w 348"/>
                <a:gd name="T91" fmla="*/ 263 h 898"/>
                <a:gd name="T92" fmla="*/ 257 w 348"/>
                <a:gd name="T93" fmla="*/ 251 h 898"/>
                <a:gd name="T94" fmla="*/ 259 w 348"/>
                <a:gd name="T95" fmla="*/ 240 h 898"/>
                <a:gd name="T96" fmla="*/ 261 w 348"/>
                <a:gd name="T97" fmla="*/ 227 h 898"/>
                <a:gd name="T98" fmla="*/ 272 w 348"/>
                <a:gd name="T99" fmla="*/ 188 h 898"/>
                <a:gd name="T100" fmla="*/ 293 w 348"/>
                <a:gd name="T101" fmla="*/ 149 h 898"/>
                <a:gd name="T102" fmla="*/ 317 w 348"/>
                <a:gd name="T103" fmla="*/ 114 h 898"/>
                <a:gd name="T104" fmla="*/ 337 w 348"/>
                <a:gd name="T105" fmla="*/ 85 h 898"/>
                <a:gd name="T106" fmla="*/ 347 w 348"/>
                <a:gd name="T107" fmla="*/ 65 h 898"/>
                <a:gd name="T108" fmla="*/ 346 w 348"/>
                <a:gd name="T109" fmla="*/ 52 h 898"/>
                <a:gd name="T110" fmla="*/ 343 w 348"/>
                <a:gd name="T111" fmla="*/ 40 h 898"/>
                <a:gd name="T112" fmla="*/ 343 w 348"/>
                <a:gd name="T113" fmla="*/ 27 h 898"/>
                <a:gd name="T114" fmla="*/ 341 w 348"/>
                <a:gd name="T115" fmla="*/ 18 h 898"/>
                <a:gd name="T116" fmla="*/ 341 w 348"/>
                <a:gd name="T117" fmla="*/ 11 h 898"/>
                <a:gd name="T118" fmla="*/ 341 w 348"/>
                <a:gd name="T119" fmla="*/ 10 h 8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8" h="898">
                  <a:moveTo>
                    <a:pt x="341" y="10"/>
                  </a:moveTo>
                  <a:lnTo>
                    <a:pt x="340" y="10"/>
                  </a:lnTo>
                  <a:lnTo>
                    <a:pt x="337" y="10"/>
                  </a:lnTo>
                  <a:lnTo>
                    <a:pt x="332" y="10"/>
                  </a:lnTo>
                  <a:lnTo>
                    <a:pt x="325" y="8"/>
                  </a:lnTo>
                  <a:lnTo>
                    <a:pt x="317" y="8"/>
                  </a:lnTo>
                  <a:lnTo>
                    <a:pt x="307" y="7"/>
                  </a:lnTo>
                  <a:lnTo>
                    <a:pt x="296" y="7"/>
                  </a:lnTo>
                  <a:lnTo>
                    <a:pt x="286" y="5"/>
                  </a:lnTo>
                  <a:lnTo>
                    <a:pt x="273" y="5"/>
                  </a:lnTo>
                  <a:lnTo>
                    <a:pt x="260" y="4"/>
                  </a:lnTo>
                  <a:lnTo>
                    <a:pt x="247" y="4"/>
                  </a:lnTo>
                  <a:lnTo>
                    <a:pt x="235" y="2"/>
                  </a:lnTo>
                  <a:lnTo>
                    <a:pt x="221" y="2"/>
                  </a:lnTo>
                  <a:lnTo>
                    <a:pt x="209" y="1"/>
                  </a:lnTo>
                  <a:lnTo>
                    <a:pt x="196" y="1"/>
                  </a:lnTo>
                  <a:lnTo>
                    <a:pt x="185" y="0"/>
                  </a:lnTo>
                  <a:lnTo>
                    <a:pt x="170" y="1"/>
                  </a:lnTo>
                  <a:lnTo>
                    <a:pt x="157" y="1"/>
                  </a:lnTo>
                  <a:lnTo>
                    <a:pt x="141" y="2"/>
                  </a:lnTo>
                  <a:lnTo>
                    <a:pt x="126" y="2"/>
                  </a:lnTo>
                  <a:lnTo>
                    <a:pt x="112" y="3"/>
                  </a:lnTo>
                  <a:lnTo>
                    <a:pt x="97" y="5"/>
                  </a:lnTo>
                  <a:lnTo>
                    <a:pt x="82" y="6"/>
                  </a:lnTo>
                  <a:lnTo>
                    <a:pt x="69" y="6"/>
                  </a:lnTo>
                  <a:lnTo>
                    <a:pt x="55" y="7"/>
                  </a:lnTo>
                  <a:lnTo>
                    <a:pt x="43" y="8"/>
                  </a:lnTo>
                  <a:lnTo>
                    <a:pt x="32" y="10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7" y="80"/>
                  </a:lnTo>
                  <a:lnTo>
                    <a:pt x="12" y="88"/>
                  </a:lnTo>
                  <a:lnTo>
                    <a:pt x="18" y="99"/>
                  </a:lnTo>
                  <a:lnTo>
                    <a:pt x="25" y="110"/>
                  </a:lnTo>
                  <a:lnTo>
                    <a:pt x="32" y="121"/>
                  </a:lnTo>
                  <a:lnTo>
                    <a:pt x="40" y="133"/>
                  </a:lnTo>
                  <a:lnTo>
                    <a:pt x="48" y="146"/>
                  </a:lnTo>
                  <a:lnTo>
                    <a:pt x="55" y="160"/>
                  </a:lnTo>
                  <a:lnTo>
                    <a:pt x="62" y="173"/>
                  </a:lnTo>
                  <a:lnTo>
                    <a:pt x="69" y="185"/>
                  </a:lnTo>
                  <a:lnTo>
                    <a:pt x="74" y="197"/>
                  </a:lnTo>
                  <a:lnTo>
                    <a:pt x="79" y="209"/>
                  </a:lnTo>
                  <a:lnTo>
                    <a:pt x="83" y="220"/>
                  </a:lnTo>
                  <a:lnTo>
                    <a:pt x="85" y="230"/>
                  </a:lnTo>
                  <a:lnTo>
                    <a:pt x="85" y="234"/>
                  </a:lnTo>
                  <a:lnTo>
                    <a:pt x="85" y="237"/>
                  </a:lnTo>
                  <a:lnTo>
                    <a:pt x="85" y="242"/>
                  </a:lnTo>
                  <a:lnTo>
                    <a:pt x="85" y="245"/>
                  </a:lnTo>
                  <a:lnTo>
                    <a:pt x="85" y="249"/>
                  </a:lnTo>
                  <a:lnTo>
                    <a:pt x="86" y="252"/>
                  </a:lnTo>
                  <a:lnTo>
                    <a:pt x="86" y="256"/>
                  </a:lnTo>
                  <a:lnTo>
                    <a:pt x="87" y="259"/>
                  </a:lnTo>
                  <a:lnTo>
                    <a:pt x="87" y="263"/>
                  </a:lnTo>
                  <a:lnTo>
                    <a:pt x="87" y="266"/>
                  </a:lnTo>
                  <a:lnTo>
                    <a:pt x="87" y="269"/>
                  </a:lnTo>
                  <a:lnTo>
                    <a:pt x="89" y="271"/>
                  </a:lnTo>
                  <a:lnTo>
                    <a:pt x="89" y="274"/>
                  </a:lnTo>
                  <a:lnTo>
                    <a:pt x="89" y="275"/>
                  </a:lnTo>
                  <a:lnTo>
                    <a:pt x="90" y="275"/>
                  </a:lnTo>
                  <a:lnTo>
                    <a:pt x="102" y="861"/>
                  </a:lnTo>
                  <a:lnTo>
                    <a:pt x="102" y="862"/>
                  </a:lnTo>
                  <a:lnTo>
                    <a:pt x="102" y="863"/>
                  </a:lnTo>
                  <a:lnTo>
                    <a:pt x="102" y="865"/>
                  </a:lnTo>
                  <a:lnTo>
                    <a:pt x="102" y="866"/>
                  </a:lnTo>
                  <a:lnTo>
                    <a:pt x="102" y="870"/>
                  </a:lnTo>
                  <a:lnTo>
                    <a:pt x="103" y="872"/>
                  </a:lnTo>
                  <a:lnTo>
                    <a:pt x="105" y="875"/>
                  </a:lnTo>
                  <a:lnTo>
                    <a:pt x="106" y="878"/>
                  </a:lnTo>
                  <a:lnTo>
                    <a:pt x="107" y="882"/>
                  </a:lnTo>
                  <a:lnTo>
                    <a:pt x="109" y="885"/>
                  </a:lnTo>
                  <a:lnTo>
                    <a:pt x="111" y="888"/>
                  </a:lnTo>
                  <a:lnTo>
                    <a:pt x="114" y="890"/>
                  </a:lnTo>
                  <a:lnTo>
                    <a:pt x="117" y="893"/>
                  </a:lnTo>
                  <a:lnTo>
                    <a:pt x="121" y="895"/>
                  </a:lnTo>
                  <a:lnTo>
                    <a:pt x="124" y="896"/>
                  </a:lnTo>
                  <a:lnTo>
                    <a:pt x="129" y="896"/>
                  </a:lnTo>
                  <a:lnTo>
                    <a:pt x="135" y="897"/>
                  </a:lnTo>
                  <a:lnTo>
                    <a:pt x="140" y="897"/>
                  </a:lnTo>
                  <a:lnTo>
                    <a:pt x="146" y="897"/>
                  </a:lnTo>
                  <a:lnTo>
                    <a:pt x="152" y="897"/>
                  </a:lnTo>
                  <a:lnTo>
                    <a:pt x="157" y="897"/>
                  </a:lnTo>
                  <a:lnTo>
                    <a:pt x="163" y="897"/>
                  </a:lnTo>
                  <a:lnTo>
                    <a:pt x="169" y="897"/>
                  </a:lnTo>
                  <a:lnTo>
                    <a:pt x="175" y="897"/>
                  </a:lnTo>
                  <a:lnTo>
                    <a:pt x="179" y="897"/>
                  </a:lnTo>
                  <a:lnTo>
                    <a:pt x="185" y="897"/>
                  </a:lnTo>
                  <a:lnTo>
                    <a:pt x="190" y="897"/>
                  </a:lnTo>
                  <a:lnTo>
                    <a:pt x="196" y="897"/>
                  </a:lnTo>
                  <a:lnTo>
                    <a:pt x="201" y="897"/>
                  </a:lnTo>
                  <a:lnTo>
                    <a:pt x="207" y="897"/>
                  </a:lnTo>
                  <a:lnTo>
                    <a:pt x="212" y="897"/>
                  </a:lnTo>
                  <a:lnTo>
                    <a:pt x="218" y="896"/>
                  </a:lnTo>
                  <a:lnTo>
                    <a:pt x="221" y="896"/>
                  </a:lnTo>
                  <a:lnTo>
                    <a:pt x="224" y="895"/>
                  </a:lnTo>
                  <a:lnTo>
                    <a:pt x="226" y="893"/>
                  </a:lnTo>
                  <a:lnTo>
                    <a:pt x="229" y="890"/>
                  </a:lnTo>
                  <a:lnTo>
                    <a:pt x="231" y="888"/>
                  </a:lnTo>
                  <a:lnTo>
                    <a:pt x="233" y="885"/>
                  </a:lnTo>
                  <a:lnTo>
                    <a:pt x="235" y="882"/>
                  </a:lnTo>
                  <a:lnTo>
                    <a:pt x="238" y="878"/>
                  </a:lnTo>
                  <a:lnTo>
                    <a:pt x="238" y="875"/>
                  </a:lnTo>
                  <a:lnTo>
                    <a:pt x="240" y="872"/>
                  </a:lnTo>
                  <a:lnTo>
                    <a:pt x="240" y="869"/>
                  </a:lnTo>
                  <a:lnTo>
                    <a:pt x="242" y="866"/>
                  </a:lnTo>
                  <a:lnTo>
                    <a:pt x="242" y="865"/>
                  </a:lnTo>
                  <a:lnTo>
                    <a:pt x="243" y="862"/>
                  </a:lnTo>
                  <a:lnTo>
                    <a:pt x="243" y="861"/>
                  </a:lnTo>
                  <a:lnTo>
                    <a:pt x="244" y="860"/>
                  </a:lnTo>
                  <a:lnTo>
                    <a:pt x="257" y="275"/>
                  </a:lnTo>
                  <a:lnTo>
                    <a:pt x="257" y="274"/>
                  </a:lnTo>
                  <a:lnTo>
                    <a:pt x="257" y="271"/>
                  </a:lnTo>
                  <a:lnTo>
                    <a:pt x="257" y="269"/>
                  </a:lnTo>
                  <a:lnTo>
                    <a:pt x="257" y="266"/>
                  </a:lnTo>
                  <a:lnTo>
                    <a:pt x="257" y="263"/>
                  </a:lnTo>
                  <a:lnTo>
                    <a:pt x="257" y="258"/>
                  </a:lnTo>
                  <a:lnTo>
                    <a:pt x="257" y="255"/>
                  </a:lnTo>
                  <a:lnTo>
                    <a:pt x="257" y="251"/>
                  </a:lnTo>
                  <a:lnTo>
                    <a:pt x="257" y="248"/>
                  </a:lnTo>
                  <a:lnTo>
                    <a:pt x="259" y="243"/>
                  </a:lnTo>
                  <a:lnTo>
                    <a:pt x="259" y="240"/>
                  </a:lnTo>
                  <a:lnTo>
                    <a:pt x="259" y="236"/>
                  </a:lnTo>
                  <a:lnTo>
                    <a:pt x="259" y="231"/>
                  </a:lnTo>
                  <a:lnTo>
                    <a:pt x="261" y="227"/>
                  </a:lnTo>
                  <a:lnTo>
                    <a:pt x="263" y="214"/>
                  </a:lnTo>
                  <a:lnTo>
                    <a:pt x="267" y="201"/>
                  </a:lnTo>
                  <a:lnTo>
                    <a:pt x="272" y="188"/>
                  </a:lnTo>
                  <a:lnTo>
                    <a:pt x="279" y="174"/>
                  </a:lnTo>
                  <a:lnTo>
                    <a:pt x="286" y="162"/>
                  </a:lnTo>
                  <a:lnTo>
                    <a:pt x="293" y="149"/>
                  </a:lnTo>
                  <a:lnTo>
                    <a:pt x="301" y="137"/>
                  </a:lnTo>
                  <a:lnTo>
                    <a:pt x="309" y="124"/>
                  </a:lnTo>
                  <a:lnTo>
                    <a:pt x="317" y="114"/>
                  </a:lnTo>
                  <a:lnTo>
                    <a:pt x="324" y="104"/>
                  </a:lnTo>
                  <a:lnTo>
                    <a:pt x="330" y="95"/>
                  </a:lnTo>
                  <a:lnTo>
                    <a:pt x="337" y="85"/>
                  </a:lnTo>
                  <a:lnTo>
                    <a:pt x="341" y="78"/>
                  </a:lnTo>
                  <a:lnTo>
                    <a:pt x="345" y="71"/>
                  </a:lnTo>
                  <a:lnTo>
                    <a:pt x="347" y="65"/>
                  </a:lnTo>
                  <a:lnTo>
                    <a:pt x="347" y="60"/>
                  </a:lnTo>
                  <a:lnTo>
                    <a:pt x="346" y="57"/>
                  </a:lnTo>
                  <a:lnTo>
                    <a:pt x="346" y="52"/>
                  </a:lnTo>
                  <a:lnTo>
                    <a:pt x="344" y="48"/>
                  </a:lnTo>
                  <a:lnTo>
                    <a:pt x="344" y="44"/>
                  </a:lnTo>
                  <a:lnTo>
                    <a:pt x="343" y="40"/>
                  </a:lnTo>
                  <a:lnTo>
                    <a:pt x="343" y="36"/>
                  </a:lnTo>
                  <a:lnTo>
                    <a:pt x="343" y="32"/>
                  </a:lnTo>
                  <a:lnTo>
                    <a:pt x="343" y="27"/>
                  </a:lnTo>
                  <a:lnTo>
                    <a:pt x="341" y="24"/>
                  </a:lnTo>
                  <a:lnTo>
                    <a:pt x="341" y="21"/>
                  </a:lnTo>
                  <a:lnTo>
                    <a:pt x="341" y="18"/>
                  </a:lnTo>
                  <a:lnTo>
                    <a:pt x="341" y="15"/>
                  </a:lnTo>
                  <a:lnTo>
                    <a:pt x="341" y="13"/>
                  </a:lnTo>
                  <a:lnTo>
                    <a:pt x="341" y="11"/>
                  </a:lnTo>
                  <a:lnTo>
                    <a:pt x="341" y="10"/>
                  </a:lnTo>
                </a:path>
              </a:pathLst>
            </a:custGeom>
            <a:solidFill>
              <a:srgbClr val="FFFFFF"/>
            </a:solidFill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537201" y="2489897"/>
            <a:ext cx="1734820" cy="149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3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23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3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3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3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2386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en-US" sz="8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?</a:t>
            </a: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D29110"/>
              </a:solidFill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79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06" y="60960"/>
            <a:ext cx="6517619" cy="706687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00"/>
                </a:solidFill>
              </a:rPr>
              <a:t>...They Find Electro-Magnetic Fields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2107286" y="990809"/>
            <a:ext cx="4327805" cy="4973375"/>
            <a:chOff x="588" y="662"/>
            <a:chExt cx="3397" cy="3697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83" y="2486"/>
              <a:ext cx="3206" cy="0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831" y="662"/>
              <a:ext cx="107" cy="106"/>
            </a:xfrm>
            <a:custGeom>
              <a:avLst/>
              <a:gdLst>
                <a:gd name="T0" fmla="*/ 106 w 107"/>
                <a:gd name="T1" fmla="*/ 105 h 106"/>
                <a:gd name="T2" fmla="*/ 105 w 107"/>
                <a:gd name="T3" fmla="*/ 95 h 106"/>
                <a:gd name="T4" fmla="*/ 103 w 107"/>
                <a:gd name="T5" fmla="*/ 85 h 106"/>
                <a:gd name="T6" fmla="*/ 100 w 107"/>
                <a:gd name="T7" fmla="*/ 76 h 106"/>
                <a:gd name="T8" fmla="*/ 97 w 107"/>
                <a:gd name="T9" fmla="*/ 65 h 106"/>
                <a:gd name="T10" fmla="*/ 92 w 107"/>
                <a:gd name="T11" fmla="*/ 56 h 106"/>
                <a:gd name="T12" fmla="*/ 87 w 107"/>
                <a:gd name="T13" fmla="*/ 47 h 106"/>
                <a:gd name="T14" fmla="*/ 81 w 107"/>
                <a:gd name="T15" fmla="*/ 40 h 106"/>
                <a:gd name="T16" fmla="*/ 75 w 107"/>
                <a:gd name="T17" fmla="*/ 31 h 106"/>
                <a:gd name="T18" fmla="*/ 66 w 107"/>
                <a:gd name="T19" fmla="*/ 25 h 106"/>
                <a:gd name="T20" fmla="*/ 59 w 107"/>
                <a:gd name="T21" fmla="*/ 19 h 106"/>
                <a:gd name="T22" fmla="*/ 50 w 107"/>
                <a:gd name="T23" fmla="*/ 14 h 106"/>
                <a:gd name="T24" fmla="*/ 41 w 107"/>
                <a:gd name="T25" fmla="*/ 9 h 106"/>
                <a:gd name="T26" fmla="*/ 30 w 107"/>
                <a:gd name="T27" fmla="*/ 6 h 106"/>
                <a:gd name="T28" fmla="*/ 21 w 107"/>
                <a:gd name="T29" fmla="*/ 3 h 106"/>
                <a:gd name="T30" fmla="*/ 11 w 107"/>
                <a:gd name="T31" fmla="*/ 1 h 106"/>
                <a:gd name="T32" fmla="*/ 0 w 107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" h="106">
                  <a:moveTo>
                    <a:pt x="106" y="105"/>
                  </a:moveTo>
                  <a:lnTo>
                    <a:pt x="105" y="95"/>
                  </a:lnTo>
                  <a:lnTo>
                    <a:pt x="103" y="85"/>
                  </a:lnTo>
                  <a:lnTo>
                    <a:pt x="100" y="76"/>
                  </a:lnTo>
                  <a:lnTo>
                    <a:pt x="97" y="65"/>
                  </a:lnTo>
                  <a:lnTo>
                    <a:pt x="92" y="56"/>
                  </a:lnTo>
                  <a:lnTo>
                    <a:pt x="87" y="47"/>
                  </a:lnTo>
                  <a:lnTo>
                    <a:pt x="81" y="40"/>
                  </a:lnTo>
                  <a:lnTo>
                    <a:pt x="75" y="31"/>
                  </a:lnTo>
                  <a:lnTo>
                    <a:pt x="66" y="25"/>
                  </a:lnTo>
                  <a:lnTo>
                    <a:pt x="59" y="19"/>
                  </a:lnTo>
                  <a:lnTo>
                    <a:pt x="50" y="14"/>
                  </a:lnTo>
                  <a:lnTo>
                    <a:pt x="41" y="9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1" y="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1726" y="662"/>
              <a:ext cx="106" cy="106"/>
            </a:xfrm>
            <a:custGeom>
              <a:avLst/>
              <a:gdLst>
                <a:gd name="T0" fmla="*/ 105 w 106"/>
                <a:gd name="T1" fmla="*/ 0 h 106"/>
                <a:gd name="T2" fmla="*/ 94 w 106"/>
                <a:gd name="T3" fmla="*/ 1 h 106"/>
                <a:gd name="T4" fmla="*/ 83 w 106"/>
                <a:gd name="T5" fmla="*/ 3 h 106"/>
                <a:gd name="T6" fmla="*/ 73 w 106"/>
                <a:gd name="T7" fmla="*/ 6 h 106"/>
                <a:gd name="T8" fmla="*/ 63 w 106"/>
                <a:gd name="T9" fmla="*/ 9 h 106"/>
                <a:gd name="T10" fmla="*/ 54 w 106"/>
                <a:gd name="T11" fmla="*/ 14 h 106"/>
                <a:gd name="T12" fmla="*/ 45 w 106"/>
                <a:gd name="T13" fmla="*/ 19 h 106"/>
                <a:gd name="T14" fmla="*/ 37 w 106"/>
                <a:gd name="T15" fmla="*/ 25 h 106"/>
                <a:gd name="T16" fmla="*/ 30 w 106"/>
                <a:gd name="T17" fmla="*/ 31 h 106"/>
                <a:gd name="T18" fmla="*/ 23 w 106"/>
                <a:gd name="T19" fmla="*/ 40 h 106"/>
                <a:gd name="T20" fmla="*/ 16 w 106"/>
                <a:gd name="T21" fmla="*/ 47 h 106"/>
                <a:gd name="T22" fmla="*/ 11 w 106"/>
                <a:gd name="T23" fmla="*/ 56 h 106"/>
                <a:gd name="T24" fmla="*/ 7 w 106"/>
                <a:gd name="T25" fmla="*/ 65 h 106"/>
                <a:gd name="T26" fmla="*/ 4 w 106"/>
                <a:gd name="T27" fmla="*/ 76 h 106"/>
                <a:gd name="T28" fmla="*/ 1 w 106"/>
                <a:gd name="T29" fmla="*/ 85 h 106"/>
                <a:gd name="T30" fmla="*/ 0 w 106"/>
                <a:gd name="T31" fmla="*/ 95 h 106"/>
                <a:gd name="T32" fmla="*/ 0 w 106"/>
                <a:gd name="T33" fmla="*/ 105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06">
                  <a:moveTo>
                    <a:pt x="105" y="0"/>
                  </a:moveTo>
                  <a:lnTo>
                    <a:pt x="94" y="1"/>
                  </a:lnTo>
                  <a:lnTo>
                    <a:pt x="83" y="3"/>
                  </a:lnTo>
                  <a:lnTo>
                    <a:pt x="73" y="6"/>
                  </a:lnTo>
                  <a:lnTo>
                    <a:pt x="63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7" y="25"/>
                  </a:lnTo>
                  <a:lnTo>
                    <a:pt x="30" y="31"/>
                  </a:lnTo>
                  <a:lnTo>
                    <a:pt x="23" y="40"/>
                  </a:lnTo>
                  <a:lnTo>
                    <a:pt x="16" y="47"/>
                  </a:lnTo>
                  <a:lnTo>
                    <a:pt x="11" y="56"/>
                  </a:lnTo>
                  <a:lnTo>
                    <a:pt x="7" y="65"/>
                  </a:lnTo>
                  <a:lnTo>
                    <a:pt x="4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0" y="105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1726" y="767"/>
              <a:ext cx="106" cy="108"/>
            </a:xfrm>
            <a:custGeom>
              <a:avLst/>
              <a:gdLst>
                <a:gd name="T0" fmla="*/ 0 w 106"/>
                <a:gd name="T1" fmla="*/ 0 h 108"/>
                <a:gd name="T2" fmla="*/ 0 w 106"/>
                <a:gd name="T3" fmla="*/ 12 h 108"/>
                <a:gd name="T4" fmla="*/ 1 w 106"/>
                <a:gd name="T5" fmla="*/ 22 h 108"/>
                <a:gd name="T6" fmla="*/ 4 w 106"/>
                <a:gd name="T7" fmla="*/ 33 h 108"/>
                <a:gd name="T8" fmla="*/ 7 w 106"/>
                <a:gd name="T9" fmla="*/ 42 h 108"/>
                <a:gd name="T10" fmla="*/ 11 w 106"/>
                <a:gd name="T11" fmla="*/ 52 h 108"/>
                <a:gd name="T12" fmla="*/ 16 w 106"/>
                <a:gd name="T13" fmla="*/ 61 h 108"/>
                <a:gd name="T14" fmla="*/ 23 w 106"/>
                <a:gd name="T15" fmla="*/ 69 h 108"/>
                <a:gd name="T16" fmla="*/ 30 w 106"/>
                <a:gd name="T17" fmla="*/ 76 h 108"/>
                <a:gd name="T18" fmla="*/ 37 w 106"/>
                <a:gd name="T19" fmla="*/ 83 h 108"/>
                <a:gd name="T20" fmla="*/ 45 w 106"/>
                <a:gd name="T21" fmla="*/ 90 h 108"/>
                <a:gd name="T22" fmla="*/ 54 w 106"/>
                <a:gd name="T23" fmla="*/ 95 h 108"/>
                <a:gd name="T24" fmla="*/ 63 w 106"/>
                <a:gd name="T25" fmla="*/ 99 h 108"/>
                <a:gd name="T26" fmla="*/ 73 w 106"/>
                <a:gd name="T27" fmla="*/ 102 h 108"/>
                <a:gd name="T28" fmla="*/ 83 w 106"/>
                <a:gd name="T29" fmla="*/ 105 h 108"/>
                <a:gd name="T30" fmla="*/ 94 w 106"/>
                <a:gd name="T31" fmla="*/ 107 h 108"/>
                <a:gd name="T32" fmla="*/ 105 w 106"/>
                <a:gd name="T33" fmla="*/ 107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108">
                  <a:moveTo>
                    <a:pt x="0" y="0"/>
                  </a:moveTo>
                  <a:lnTo>
                    <a:pt x="0" y="12"/>
                  </a:lnTo>
                  <a:lnTo>
                    <a:pt x="1" y="22"/>
                  </a:lnTo>
                  <a:lnTo>
                    <a:pt x="4" y="33"/>
                  </a:lnTo>
                  <a:lnTo>
                    <a:pt x="7" y="42"/>
                  </a:lnTo>
                  <a:lnTo>
                    <a:pt x="11" y="52"/>
                  </a:lnTo>
                  <a:lnTo>
                    <a:pt x="16" y="61"/>
                  </a:lnTo>
                  <a:lnTo>
                    <a:pt x="23" y="69"/>
                  </a:lnTo>
                  <a:lnTo>
                    <a:pt x="30" y="76"/>
                  </a:lnTo>
                  <a:lnTo>
                    <a:pt x="37" y="83"/>
                  </a:lnTo>
                  <a:lnTo>
                    <a:pt x="45" y="90"/>
                  </a:lnTo>
                  <a:lnTo>
                    <a:pt x="54" y="95"/>
                  </a:lnTo>
                  <a:lnTo>
                    <a:pt x="63" y="99"/>
                  </a:lnTo>
                  <a:lnTo>
                    <a:pt x="73" y="102"/>
                  </a:lnTo>
                  <a:lnTo>
                    <a:pt x="83" y="105"/>
                  </a:lnTo>
                  <a:lnTo>
                    <a:pt x="94" y="107"/>
                  </a:lnTo>
                  <a:lnTo>
                    <a:pt x="105" y="107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1831" y="767"/>
              <a:ext cx="107" cy="108"/>
            </a:xfrm>
            <a:custGeom>
              <a:avLst/>
              <a:gdLst>
                <a:gd name="T0" fmla="*/ 0 w 107"/>
                <a:gd name="T1" fmla="*/ 107 h 108"/>
                <a:gd name="T2" fmla="*/ 11 w 107"/>
                <a:gd name="T3" fmla="*/ 107 h 108"/>
                <a:gd name="T4" fmla="*/ 21 w 107"/>
                <a:gd name="T5" fmla="*/ 105 h 108"/>
                <a:gd name="T6" fmla="*/ 30 w 107"/>
                <a:gd name="T7" fmla="*/ 102 h 108"/>
                <a:gd name="T8" fmla="*/ 41 w 107"/>
                <a:gd name="T9" fmla="*/ 99 h 108"/>
                <a:gd name="T10" fmla="*/ 50 w 107"/>
                <a:gd name="T11" fmla="*/ 95 h 108"/>
                <a:gd name="T12" fmla="*/ 59 w 107"/>
                <a:gd name="T13" fmla="*/ 90 h 108"/>
                <a:gd name="T14" fmla="*/ 66 w 107"/>
                <a:gd name="T15" fmla="*/ 83 h 108"/>
                <a:gd name="T16" fmla="*/ 75 w 107"/>
                <a:gd name="T17" fmla="*/ 76 h 108"/>
                <a:gd name="T18" fmla="*/ 81 w 107"/>
                <a:gd name="T19" fmla="*/ 69 h 108"/>
                <a:gd name="T20" fmla="*/ 87 w 107"/>
                <a:gd name="T21" fmla="*/ 61 h 108"/>
                <a:gd name="T22" fmla="*/ 92 w 107"/>
                <a:gd name="T23" fmla="*/ 52 h 108"/>
                <a:gd name="T24" fmla="*/ 97 w 107"/>
                <a:gd name="T25" fmla="*/ 42 h 108"/>
                <a:gd name="T26" fmla="*/ 100 w 107"/>
                <a:gd name="T27" fmla="*/ 33 h 108"/>
                <a:gd name="T28" fmla="*/ 103 w 107"/>
                <a:gd name="T29" fmla="*/ 22 h 108"/>
                <a:gd name="T30" fmla="*/ 105 w 107"/>
                <a:gd name="T31" fmla="*/ 12 h 108"/>
                <a:gd name="T32" fmla="*/ 106 w 10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" h="108">
                  <a:moveTo>
                    <a:pt x="0" y="107"/>
                  </a:moveTo>
                  <a:lnTo>
                    <a:pt x="11" y="107"/>
                  </a:lnTo>
                  <a:lnTo>
                    <a:pt x="21" y="105"/>
                  </a:lnTo>
                  <a:lnTo>
                    <a:pt x="30" y="102"/>
                  </a:lnTo>
                  <a:lnTo>
                    <a:pt x="41" y="99"/>
                  </a:lnTo>
                  <a:lnTo>
                    <a:pt x="50" y="95"/>
                  </a:lnTo>
                  <a:lnTo>
                    <a:pt x="59" y="90"/>
                  </a:lnTo>
                  <a:lnTo>
                    <a:pt x="66" y="83"/>
                  </a:lnTo>
                  <a:lnTo>
                    <a:pt x="75" y="76"/>
                  </a:lnTo>
                  <a:lnTo>
                    <a:pt x="81" y="69"/>
                  </a:lnTo>
                  <a:lnTo>
                    <a:pt x="87" y="61"/>
                  </a:lnTo>
                  <a:lnTo>
                    <a:pt x="92" y="52"/>
                  </a:lnTo>
                  <a:lnTo>
                    <a:pt x="97" y="42"/>
                  </a:lnTo>
                  <a:lnTo>
                    <a:pt x="100" y="33"/>
                  </a:lnTo>
                  <a:lnTo>
                    <a:pt x="103" y="22"/>
                  </a:lnTo>
                  <a:lnTo>
                    <a:pt x="105" y="12"/>
                  </a:lnTo>
                  <a:lnTo>
                    <a:pt x="106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1937" y="767"/>
              <a:ext cx="0" cy="0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1636" y="1078"/>
              <a:ext cx="391" cy="533"/>
            </a:xfrm>
            <a:custGeom>
              <a:avLst/>
              <a:gdLst>
                <a:gd name="T0" fmla="*/ 2 w 391"/>
                <a:gd name="T1" fmla="*/ 0 h 533"/>
                <a:gd name="T2" fmla="*/ 0 w 391"/>
                <a:gd name="T3" fmla="*/ 532 h 533"/>
                <a:gd name="T4" fmla="*/ 390 w 391"/>
                <a:gd name="T5" fmla="*/ 531 h 533"/>
                <a:gd name="T6" fmla="*/ 389 w 391"/>
                <a:gd name="T7" fmla="*/ 36 h 5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1" h="533">
                  <a:moveTo>
                    <a:pt x="2" y="0"/>
                  </a:moveTo>
                  <a:lnTo>
                    <a:pt x="0" y="532"/>
                  </a:lnTo>
                  <a:lnTo>
                    <a:pt x="390" y="531"/>
                  </a:lnTo>
                  <a:lnTo>
                    <a:pt x="389" y="36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2025" y="1114"/>
              <a:ext cx="147" cy="157"/>
            </a:xfrm>
            <a:custGeom>
              <a:avLst/>
              <a:gdLst>
                <a:gd name="T0" fmla="*/ 0 w 147"/>
                <a:gd name="T1" fmla="*/ 0 h 157"/>
                <a:gd name="T2" fmla="*/ 1 w 147"/>
                <a:gd name="T3" fmla="*/ 2 h 157"/>
                <a:gd name="T4" fmla="*/ 5 w 147"/>
                <a:gd name="T5" fmla="*/ 7 h 157"/>
                <a:gd name="T6" fmla="*/ 12 w 147"/>
                <a:gd name="T7" fmla="*/ 14 h 157"/>
                <a:gd name="T8" fmla="*/ 21 w 147"/>
                <a:gd name="T9" fmla="*/ 23 h 157"/>
                <a:gd name="T10" fmla="*/ 32 w 147"/>
                <a:gd name="T11" fmla="*/ 35 h 157"/>
                <a:gd name="T12" fmla="*/ 44 w 147"/>
                <a:gd name="T13" fmla="*/ 48 h 157"/>
                <a:gd name="T14" fmla="*/ 57 w 147"/>
                <a:gd name="T15" fmla="*/ 61 h 157"/>
                <a:gd name="T16" fmla="*/ 71 w 147"/>
                <a:gd name="T17" fmla="*/ 74 h 157"/>
                <a:gd name="T18" fmla="*/ 84 w 147"/>
                <a:gd name="T19" fmla="*/ 89 h 157"/>
                <a:gd name="T20" fmla="*/ 97 w 147"/>
                <a:gd name="T21" fmla="*/ 102 h 157"/>
                <a:gd name="T22" fmla="*/ 109 w 147"/>
                <a:gd name="T23" fmla="*/ 116 h 157"/>
                <a:gd name="T24" fmla="*/ 120 w 147"/>
                <a:gd name="T25" fmla="*/ 128 h 157"/>
                <a:gd name="T26" fmla="*/ 130 w 147"/>
                <a:gd name="T27" fmla="*/ 138 h 157"/>
                <a:gd name="T28" fmla="*/ 138 w 147"/>
                <a:gd name="T29" fmla="*/ 147 h 157"/>
                <a:gd name="T30" fmla="*/ 143 w 147"/>
                <a:gd name="T31" fmla="*/ 153 h 157"/>
                <a:gd name="T32" fmla="*/ 146 w 147"/>
                <a:gd name="T33" fmla="*/ 156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7" h="157">
                  <a:moveTo>
                    <a:pt x="0" y="0"/>
                  </a:moveTo>
                  <a:lnTo>
                    <a:pt x="1" y="2"/>
                  </a:lnTo>
                  <a:lnTo>
                    <a:pt x="5" y="7"/>
                  </a:lnTo>
                  <a:lnTo>
                    <a:pt x="12" y="14"/>
                  </a:lnTo>
                  <a:lnTo>
                    <a:pt x="21" y="23"/>
                  </a:lnTo>
                  <a:lnTo>
                    <a:pt x="32" y="35"/>
                  </a:lnTo>
                  <a:lnTo>
                    <a:pt x="44" y="48"/>
                  </a:lnTo>
                  <a:lnTo>
                    <a:pt x="57" y="61"/>
                  </a:lnTo>
                  <a:lnTo>
                    <a:pt x="71" y="74"/>
                  </a:lnTo>
                  <a:lnTo>
                    <a:pt x="84" y="89"/>
                  </a:lnTo>
                  <a:lnTo>
                    <a:pt x="97" y="102"/>
                  </a:lnTo>
                  <a:lnTo>
                    <a:pt x="109" y="116"/>
                  </a:lnTo>
                  <a:lnTo>
                    <a:pt x="120" y="128"/>
                  </a:lnTo>
                  <a:lnTo>
                    <a:pt x="130" y="138"/>
                  </a:lnTo>
                  <a:lnTo>
                    <a:pt x="138" y="147"/>
                  </a:lnTo>
                  <a:lnTo>
                    <a:pt x="143" y="153"/>
                  </a:lnTo>
                  <a:lnTo>
                    <a:pt x="146" y="156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2171" y="1270"/>
              <a:ext cx="71" cy="208"/>
            </a:xfrm>
            <a:custGeom>
              <a:avLst/>
              <a:gdLst>
                <a:gd name="T0" fmla="*/ 0 w 71"/>
                <a:gd name="T1" fmla="*/ 0 h 208"/>
                <a:gd name="T2" fmla="*/ 1 w 71"/>
                <a:gd name="T3" fmla="*/ 5 h 208"/>
                <a:gd name="T4" fmla="*/ 4 w 71"/>
                <a:gd name="T5" fmla="*/ 13 h 208"/>
                <a:gd name="T6" fmla="*/ 8 w 71"/>
                <a:gd name="T7" fmla="*/ 23 h 208"/>
                <a:gd name="T8" fmla="*/ 13 w 71"/>
                <a:gd name="T9" fmla="*/ 36 h 208"/>
                <a:gd name="T10" fmla="*/ 18 w 71"/>
                <a:gd name="T11" fmla="*/ 52 h 208"/>
                <a:gd name="T12" fmla="*/ 24 w 71"/>
                <a:gd name="T13" fmla="*/ 69 h 208"/>
                <a:gd name="T14" fmla="*/ 30 w 71"/>
                <a:gd name="T15" fmla="*/ 87 h 208"/>
                <a:gd name="T16" fmla="*/ 37 w 71"/>
                <a:gd name="T17" fmla="*/ 104 h 208"/>
                <a:gd name="T18" fmla="*/ 42 w 71"/>
                <a:gd name="T19" fmla="*/ 123 h 208"/>
                <a:gd name="T20" fmla="*/ 48 w 71"/>
                <a:gd name="T21" fmla="*/ 140 h 208"/>
                <a:gd name="T22" fmla="*/ 53 w 71"/>
                <a:gd name="T23" fmla="*/ 157 h 208"/>
                <a:gd name="T24" fmla="*/ 59 w 71"/>
                <a:gd name="T25" fmla="*/ 172 h 208"/>
                <a:gd name="T26" fmla="*/ 62 w 71"/>
                <a:gd name="T27" fmla="*/ 186 h 208"/>
                <a:gd name="T28" fmla="*/ 66 w 71"/>
                <a:gd name="T29" fmla="*/ 196 h 208"/>
                <a:gd name="T30" fmla="*/ 68 w 71"/>
                <a:gd name="T31" fmla="*/ 203 h 208"/>
                <a:gd name="T32" fmla="*/ 70 w 71"/>
                <a:gd name="T33" fmla="*/ 207 h 2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208">
                  <a:moveTo>
                    <a:pt x="0" y="0"/>
                  </a:moveTo>
                  <a:lnTo>
                    <a:pt x="1" y="5"/>
                  </a:lnTo>
                  <a:lnTo>
                    <a:pt x="4" y="13"/>
                  </a:lnTo>
                  <a:lnTo>
                    <a:pt x="8" y="23"/>
                  </a:lnTo>
                  <a:lnTo>
                    <a:pt x="13" y="36"/>
                  </a:lnTo>
                  <a:lnTo>
                    <a:pt x="18" y="52"/>
                  </a:lnTo>
                  <a:lnTo>
                    <a:pt x="24" y="69"/>
                  </a:lnTo>
                  <a:lnTo>
                    <a:pt x="30" y="87"/>
                  </a:lnTo>
                  <a:lnTo>
                    <a:pt x="37" y="104"/>
                  </a:lnTo>
                  <a:lnTo>
                    <a:pt x="42" y="123"/>
                  </a:lnTo>
                  <a:lnTo>
                    <a:pt x="48" y="140"/>
                  </a:lnTo>
                  <a:lnTo>
                    <a:pt x="53" y="157"/>
                  </a:lnTo>
                  <a:lnTo>
                    <a:pt x="59" y="172"/>
                  </a:lnTo>
                  <a:lnTo>
                    <a:pt x="62" y="186"/>
                  </a:lnTo>
                  <a:lnTo>
                    <a:pt x="66" y="196"/>
                  </a:lnTo>
                  <a:lnTo>
                    <a:pt x="68" y="203"/>
                  </a:lnTo>
                  <a:lnTo>
                    <a:pt x="70" y="207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2225" y="1477"/>
              <a:ext cx="17" cy="31"/>
            </a:xfrm>
            <a:custGeom>
              <a:avLst/>
              <a:gdLst>
                <a:gd name="T0" fmla="*/ 16 w 17"/>
                <a:gd name="T1" fmla="*/ 0 h 31"/>
                <a:gd name="T2" fmla="*/ 15 w 17"/>
                <a:gd name="T3" fmla="*/ 3 h 31"/>
                <a:gd name="T4" fmla="*/ 15 w 17"/>
                <a:gd name="T5" fmla="*/ 6 h 31"/>
                <a:gd name="T6" fmla="*/ 14 w 17"/>
                <a:gd name="T7" fmla="*/ 8 h 31"/>
                <a:gd name="T8" fmla="*/ 14 w 17"/>
                <a:gd name="T9" fmla="*/ 10 h 31"/>
                <a:gd name="T10" fmla="*/ 12 w 17"/>
                <a:gd name="T11" fmla="*/ 13 h 31"/>
                <a:gd name="T12" fmla="*/ 11 w 17"/>
                <a:gd name="T13" fmla="*/ 15 h 31"/>
                <a:gd name="T14" fmla="*/ 10 w 17"/>
                <a:gd name="T15" fmla="*/ 17 h 31"/>
                <a:gd name="T16" fmla="*/ 9 w 17"/>
                <a:gd name="T17" fmla="*/ 18 h 31"/>
                <a:gd name="T18" fmla="*/ 8 w 17"/>
                <a:gd name="T19" fmla="*/ 21 h 31"/>
                <a:gd name="T20" fmla="*/ 6 w 17"/>
                <a:gd name="T21" fmla="*/ 23 h 31"/>
                <a:gd name="T22" fmla="*/ 5 w 17"/>
                <a:gd name="T23" fmla="*/ 24 h 31"/>
                <a:gd name="T24" fmla="*/ 4 w 17"/>
                <a:gd name="T25" fmla="*/ 25 h 31"/>
                <a:gd name="T26" fmla="*/ 2 w 17"/>
                <a:gd name="T27" fmla="*/ 27 h 31"/>
                <a:gd name="T28" fmla="*/ 2 w 17"/>
                <a:gd name="T29" fmla="*/ 28 h 31"/>
                <a:gd name="T30" fmla="*/ 0 w 17"/>
                <a:gd name="T31" fmla="*/ 30 h 31"/>
                <a:gd name="T32" fmla="*/ 0 w 17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1">
                  <a:moveTo>
                    <a:pt x="16" y="0"/>
                  </a:moveTo>
                  <a:lnTo>
                    <a:pt x="15" y="3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0" y="3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2224" y="1507"/>
              <a:ext cx="2" cy="42"/>
            </a:xfrm>
            <a:custGeom>
              <a:avLst/>
              <a:gdLst>
                <a:gd name="T0" fmla="*/ 1 w 2"/>
                <a:gd name="T1" fmla="*/ 0 h 42"/>
                <a:gd name="T2" fmla="*/ 0 w 2"/>
                <a:gd name="T3" fmla="*/ 2 h 42"/>
                <a:gd name="T4" fmla="*/ 0 w 2"/>
                <a:gd name="T5" fmla="*/ 4 h 42"/>
                <a:gd name="T6" fmla="*/ 0 w 2"/>
                <a:gd name="T7" fmla="*/ 7 h 42"/>
                <a:gd name="T8" fmla="*/ 0 w 2"/>
                <a:gd name="T9" fmla="*/ 9 h 42"/>
                <a:gd name="T10" fmla="*/ 0 w 2"/>
                <a:gd name="T11" fmla="*/ 13 h 42"/>
                <a:gd name="T12" fmla="*/ 0 w 2"/>
                <a:gd name="T13" fmla="*/ 16 h 42"/>
                <a:gd name="T14" fmla="*/ 0 w 2"/>
                <a:gd name="T15" fmla="*/ 20 h 42"/>
                <a:gd name="T16" fmla="*/ 0 w 2"/>
                <a:gd name="T17" fmla="*/ 23 h 42"/>
                <a:gd name="T18" fmla="*/ 0 w 2"/>
                <a:gd name="T19" fmla="*/ 28 h 42"/>
                <a:gd name="T20" fmla="*/ 0 w 2"/>
                <a:gd name="T21" fmla="*/ 31 h 42"/>
                <a:gd name="T22" fmla="*/ 0 w 2"/>
                <a:gd name="T23" fmla="*/ 33 h 42"/>
                <a:gd name="T24" fmla="*/ 0 w 2"/>
                <a:gd name="T25" fmla="*/ 36 h 42"/>
                <a:gd name="T26" fmla="*/ 0 w 2"/>
                <a:gd name="T27" fmla="*/ 39 h 42"/>
                <a:gd name="T28" fmla="*/ 0 w 2"/>
                <a:gd name="T29" fmla="*/ 40 h 42"/>
                <a:gd name="T30" fmla="*/ 0 w 2"/>
                <a:gd name="T31" fmla="*/ 41 h 42"/>
                <a:gd name="T32" fmla="*/ 0 w 2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42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2224" y="1548"/>
              <a:ext cx="39" cy="0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30"/>
            <p:cNvSpPr>
              <a:spLocks/>
            </p:cNvSpPr>
            <p:nvPr/>
          </p:nvSpPr>
          <p:spPr bwMode="auto">
            <a:xfrm>
              <a:off x="2261" y="1548"/>
              <a:ext cx="6" cy="61"/>
            </a:xfrm>
            <a:custGeom>
              <a:avLst/>
              <a:gdLst>
                <a:gd name="T0" fmla="*/ 2 w 6"/>
                <a:gd name="T1" fmla="*/ 0 h 61"/>
                <a:gd name="T2" fmla="*/ 0 w 6"/>
                <a:gd name="T3" fmla="*/ 1 h 61"/>
                <a:gd name="T4" fmla="*/ 0 w 6"/>
                <a:gd name="T5" fmla="*/ 3 h 61"/>
                <a:gd name="T6" fmla="*/ 0 w 6"/>
                <a:gd name="T7" fmla="*/ 6 h 61"/>
                <a:gd name="T8" fmla="*/ 0 w 6"/>
                <a:gd name="T9" fmla="*/ 9 h 61"/>
                <a:gd name="T10" fmla="*/ 0 w 6"/>
                <a:gd name="T11" fmla="*/ 14 h 61"/>
                <a:gd name="T12" fmla="*/ 0 w 6"/>
                <a:gd name="T13" fmla="*/ 18 h 61"/>
                <a:gd name="T14" fmla="*/ 0 w 6"/>
                <a:gd name="T15" fmla="*/ 24 h 61"/>
                <a:gd name="T16" fmla="*/ 0 w 6"/>
                <a:gd name="T17" fmla="*/ 28 h 61"/>
                <a:gd name="T18" fmla="*/ 0 w 6"/>
                <a:gd name="T19" fmla="*/ 34 h 61"/>
                <a:gd name="T20" fmla="*/ 0 w 6"/>
                <a:gd name="T21" fmla="*/ 39 h 61"/>
                <a:gd name="T22" fmla="*/ 0 w 6"/>
                <a:gd name="T23" fmla="*/ 44 h 61"/>
                <a:gd name="T24" fmla="*/ 1 w 6"/>
                <a:gd name="T25" fmla="*/ 49 h 61"/>
                <a:gd name="T26" fmla="*/ 1 w 6"/>
                <a:gd name="T27" fmla="*/ 53 h 61"/>
                <a:gd name="T28" fmla="*/ 3 w 6"/>
                <a:gd name="T29" fmla="*/ 56 h 61"/>
                <a:gd name="T30" fmla="*/ 3 w 6"/>
                <a:gd name="T31" fmla="*/ 59 h 61"/>
                <a:gd name="T32" fmla="*/ 5 w 6"/>
                <a:gd name="T33" fmla="*/ 6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" h="61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1" y="49"/>
                  </a:lnTo>
                  <a:lnTo>
                    <a:pt x="1" y="53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5" y="6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2266" y="1608"/>
              <a:ext cx="71" cy="6"/>
            </a:xfrm>
            <a:custGeom>
              <a:avLst/>
              <a:gdLst>
                <a:gd name="T0" fmla="*/ 0 w 71"/>
                <a:gd name="T1" fmla="*/ 0 h 6"/>
                <a:gd name="T2" fmla="*/ 0 w 71"/>
                <a:gd name="T3" fmla="*/ 2 h 6"/>
                <a:gd name="T4" fmla="*/ 3 w 71"/>
                <a:gd name="T5" fmla="*/ 3 h 6"/>
                <a:gd name="T6" fmla="*/ 7 w 71"/>
                <a:gd name="T7" fmla="*/ 4 h 6"/>
                <a:gd name="T8" fmla="*/ 12 w 71"/>
                <a:gd name="T9" fmla="*/ 4 h 6"/>
                <a:gd name="T10" fmla="*/ 16 w 71"/>
                <a:gd name="T11" fmla="*/ 5 h 6"/>
                <a:gd name="T12" fmla="*/ 22 w 71"/>
                <a:gd name="T13" fmla="*/ 5 h 6"/>
                <a:gd name="T14" fmla="*/ 28 w 71"/>
                <a:gd name="T15" fmla="*/ 5 h 6"/>
                <a:gd name="T16" fmla="*/ 35 w 71"/>
                <a:gd name="T17" fmla="*/ 5 h 6"/>
                <a:gd name="T18" fmla="*/ 41 w 71"/>
                <a:gd name="T19" fmla="*/ 5 h 6"/>
                <a:gd name="T20" fmla="*/ 47 w 71"/>
                <a:gd name="T21" fmla="*/ 5 h 6"/>
                <a:gd name="T22" fmla="*/ 52 w 71"/>
                <a:gd name="T23" fmla="*/ 5 h 6"/>
                <a:gd name="T24" fmla="*/ 58 w 71"/>
                <a:gd name="T25" fmla="*/ 4 h 6"/>
                <a:gd name="T26" fmla="*/ 62 w 71"/>
                <a:gd name="T27" fmla="*/ 4 h 6"/>
                <a:gd name="T28" fmla="*/ 66 w 71"/>
                <a:gd name="T29" fmla="*/ 3 h 6"/>
                <a:gd name="T30" fmla="*/ 68 w 71"/>
                <a:gd name="T31" fmla="*/ 2 h 6"/>
                <a:gd name="T32" fmla="*/ 70 w 71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6">
                  <a:moveTo>
                    <a:pt x="0" y="0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8" y="5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7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2336" y="1489"/>
              <a:ext cx="5" cy="120"/>
            </a:xfrm>
            <a:custGeom>
              <a:avLst/>
              <a:gdLst>
                <a:gd name="T0" fmla="*/ 0 w 5"/>
                <a:gd name="T1" fmla="*/ 119 h 120"/>
                <a:gd name="T2" fmla="*/ 0 w 5"/>
                <a:gd name="T3" fmla="*/ 118 h 120"/>
                <a:gd name="T4" fmla="*/ 1 w 5"/>
                <a:gd name="T5" fmla="*/ 113 h 120"/>
                <a:gd name="T6" fmla="*/ 1 w 5"/>
                <a:gd name="T7" fmla="*/ 108 h 120"/>
                <a:gd name="T8" fmla="*/ 3 w 5"/>
                <a:gd name="T9" fmla="*/ 100 h 120"/>
                <a:gd name="T10" fmla="*/ 3 w 5"/>
                <a:gd name="T11" fmla="*/ 91 h 120"/>
                <a:gd name="T12" fmla="*/ 3 w 5"/>
                <a:gd name="T13" fmla="*/ 82 h 120"/>
                <a:gd name="T14" fmla="*/ 3 w 5"/>
                <a:gd name="T15" fmla="*/ 72 h 120"/>
                <a:gd name="T16" fmla="*/ 4 w 5"/>
                <a:gd name="T17" fmla="*/ 61 h 120"/>
                <a:gd name="T18" fmla="*/ 3 w 5"/>
                <a:gd name="T19" fmla="*/ 52 h 120"/>
                <a:gd name="T20" fmla="*/ 3 w 5"/>
                <a:gd name="T21" fmla="*/ 41 h 120"/>
                <a:gd name="T22" fmla="*/ 3 w 5"/>
                <a:gd name="T23" fmla="*/ 32 h 120"/>
                <a:gd name="T24" fmla="*/ 3 w 5"/>
                <a:gd name="T25" fmla="*/ 23 h 120"/>
                <a:gd name="T26" fmla="*/ 3 w 5"/>
                <a:gd name="T27" fmla="*/ 15 h 120"/>
                <a:gd name="T28" fmla="*/ 3 w 5"/>
                <a:gd name="T29" fmla="*/ 8 h 120"/>
                <a:gd name="T30" fmla="*/ 3 w 5"/>
                <a:gd name="T31" fmla="*/ 3 h 120"/>
                <a:gd name="T32" fmla="*/ 3 w 5"/>
                <a:gd name="T33" fmla="*/ 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120">
                  <a:moveTo>
                    <a:pt x="0" y="119"/>
                  </a:moveTo>
                  <a:lnTo>
                    <a:pt x="0" y="118"/>
                  </a:lnTo>
                  <a:lnTo>
                    <a:pt x="1" y="113"/>
                  </a:lnTo>
                  <a:lnTo>
                    <a:pt x="1" y="108"/>
                  </a:lnTo>
                  <a:lnTo>
                    <a:pt x="3" y="100"/>
                  </a:lnTo>
                  <a:lnTo>
                    <a:pt x="3" y="91"/>
                  </a:lnTo>
                  <a:lnTo>
                    <a:pt x="3" y="82"/>
                  </a:lnTo>
                  <a:lnTo>
                    <a:pt x="3" y="72"/>
                  </a:lnTo>
                  <a:lnTo>
                    <a:pt x="4" y="61"/>
                  </a:lnTo>
                  <a:lnTo>
                    <a:pt x="3" y="52"/>
                  </a:lnTo>
                  <a:lnTo>
                    <a:pt x="3" y="41"/>
                  </a:lnTo>
                  <a:lnTo>
                    <a:pt x="3" y="32"/>
                  </a:lnTo>
                  <a:lnTo>
                    <a:pt x="3" y="23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2266" y="1221"/>
              <a:ext cx="74" cy="269"/>
            </a:xfrm>
            <a:custGeom>
              <a:avLst/>
              <a:gdLst>
                <a:gd name="T0" fmla="*/ 73 w 74"/>
                <a:gd name="T1" fmla="*/ 268 h 269"/>
                <a:gd name="T2" fmla="*/ 67 w 74"/>
                <a:gd name="T3" fmla="*/ 245 h 269"/>
                <a:gd name="T4" fmla="*/ 62 w 74"/>
                <a:gd name="T5" fmla="*/ 223 h 269"/>
                <a:gd name="T6" fmla="*/ 56 w 74"/>
                <a:gd name="T7" fmla="*/ 200 h 269"/>
                <a:gd name="T8" fmla="*/ 50 w 74"/>
                <a:gd name="T9" fmla="*/ 177 h 269"/>
                <a:gd name="T10" fmla="*/ 44 w 74"/>
                <a:gd name="T11" fmla="*/ 155 h 269"/>
                <a:gd name="T12" fmla="*/ 38 w 74"/>
                <a:gd name="T13" fmla="*/ 133 h 269"/>
                <a:gd name="T14" fmla="*/ 32 w 74"/>
                <a:gd name="T15" fmla="*/ 113 h 269"/>
                <a:gd name="T16" fmla="*/ 28 w 74"/>
                <a:gd name="T17" fmla="*/ 92 h 269"/>
                <a:gd name="T18" fmla="*/ 22 w 74"/>
                <a:gd name="T19" fmla="*/ 74 h 269"/>
                <a:gd name="T20" fmla="*/ 17 w 74"/>
                <a:gd name="T21" fmla="*/ 57 h 269"/>
                <a:gd name="T22" fmla="*/ 12 w 74"/>
                <a:gd name="T23" fmla="*/ 43 h 269"/>
                <a:gd name="T24" fmla="*/ 9 w 74"/>
                <a:gd name="T25" fmla="*/ 29 h 269"/>
                <a:gd name="T26" fmla="*/ 5 w 74"/>
                <a:gd name="T27" fmla="*/ 19 h 269"/>
                <a:gd name="T28" fmla="*/ 2 w 74"/>
                <a:gd name="T29" fmla="*/ 10 h 269"/>
                <a:gd name="T30" fmla="*/ 0 w 74"/>
                <a:gd name="T31" fmla="*/ 4 h 269"/>
                <a:gd name="T32" fmla="*/ 0 w 74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269">
                  <a:moveTo>
                    <a:pt x="73" y="268"/>
                  </a:moveTo>
                  <a:lnTo>
                    <a:pt x="67" y="245"/>
                  </a:lnTo>
                  <a:lnTo>
                    <a:pt x="62" y="223"/>
                  </a:lnTo>
                  <a:lnTo>
                    <a:pt x="56" y="200"/>
                  </a:lnTo>
                  <a:lnTo>
                    <a:pt x="50" y="177"/>
                  </a:lnTo>
                  <a:lnTo>
                    <a:pt x="44" y="155"/>
                  </a:lnTo>
                  <a:lnTo>
                    <a:pt x="38" y="133"/>
                  </a:lnTo>
                  <a:lnTo>
                    <a:pt x="32" y="113"/>
                  </a:lnTo>
                  <a:lnTo>
                    <a:pt x="28" y="92"/>
                  </a:lnTo>
                  <a:lnTo>
                    <a:pt x="22" y="74"/>
                  </a:lnTo>
                  <a:lnTo>
                    <a:pt x="17" y="57"/>
                  </a:lnTo>
                  <a:lnTo>
                    <a:pt x="12" y="43"/>
                  </a:lnTo>
                  <a:lnTo>
                    <a:pt x="9" y="29"/>
                  </a:lnTo>
                  <a:lnTo>
                    <a:pt x="5" y="19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2095" y="978"/>
              <a:ext cx="172" cy="244"/>
            </a:xfrm>
            <a:custGeom>
              <a:avLst/>
              <a:gdLst>
                <a:gd name="T0" fmla="*/ 171 w 172"/>
                <a:gd name="T1" fmla="*/ 243 h 244"/>
                <a:gd name="T2" fmla="*/ 167 w 172"/>
                <a:gd name="T3" fmla="*/ 240 h 244"/>
                <a:gd name="T4" fmla="*/ 161 w 172"/>
                <a:gd name="T5" fmla="*/ 231 h 244"/>
                <a:gd name="T6" fmla="*/ 152 w 172"/>
                <a:gd name="T7" fmla="*/ 218 h 244"/>
                <a:gd name="T8" fmla="*/ 141 w 172"/>
                <a:gd name="T9" fmla="*/ 202 h 244"/>
                <a:gd name="T10" fmla="*/ 127 w 172"/>
                <a:gd name="T11" fmla="*/ 184 h 244"/>
                <a:gd name="T12" fmla="*/ 113 w 172"/>
                <a:gd name="T13" fmla="*/ 163 h 244"/>
                <a:gd name="T14" fmla="*/ 98 w 172"/>
                <a:gd name="T15" fmla="*/ 141 h 244"/>
                <a:gd name="T16" fmla="*/ 83 w 172"/>
                <a:gd name="T17" fmla="*/ 119 h 244"/>
                <a:gd name="T18" fmla="*/ 67 w 172"/>
                <a:gd name="T19" fmla="*/ 97 h 244"/>
                <a:gd name="T20" fmla="*/ 52 w 172"/>
                <a:gd name="T21" fmla="*/ 75 h 244"/>
                <a:gd name="T22" fmla="*/ 38 w 172"/>
                <a:gd name="T23" fmla="*/ 55 h 244"/>
                <a:gd name="T24" fmla="*/ 26 w 172"/>
                <a:gd name="T25" fmla="*/ 37 h 244"/>
                <a:gd name="T26" fmla="*/ 14 w 172"/>
                <a:gd name="T27" fmla="*/ 23 h 244"/>
                <a:gd name="T28" fmla="*/ 7 w 172"/>
                <a:gd name="T29" fmla="*/ 11 h 244"/>
                <a:gd name="T30" fmla="*/ 2 w 172"/>
                <a:gd name="T31" fmla="*/ 3 h 244"/>
                <a:gd name="T32" fmla="*/ 0 w 172"/>
                <a:gd name="T33" fmla="*/ 0 h 2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244">
                  <a:moveTo>
                    <a:pt x="171" y="243"/>
                  </a:moveTo>
                  <a:lnTo>
                    <a:pt x="167" y="240"/>
                  </a:lnTo>
                  <a:lnTo>
                    <a:pt x="161" y="231"/>
                  </a:lnTo>
                  <a:lnTo>
                    <a:pt x="152" y="218"/>
                  </a:lnTo>
                  <a:lnTo>
                    <a:pt x="141" y="202"/>
                  </a:lnTo>
                  <a:lnTo>
                    <a:pt x="127" y="184"/>
                  </a:lnTo>
                  <a:lnTo>
                    <a:pt x="113" y="163"/>
                  </a:lnTo>
                  <a:lnTo>
                    <a:pt x="98" y="141"/>
                  </a:lnTo>
                  <a:lnTo>
                    <a:pt x="83" y="119"/>
                  </a:lnTo>
                  <a:lnTo>
                    <a:pt x="67" y="97"/>
                  </a:lnTo>
                  <a:lnTo>
                    <a:pt x="52" y="75"/>
                  </a:lnTo>
                  <a:lnTo>
                    <a:pt x="38" y="55"/>
                  </a:lnTo>
                  <a:lnTo>
                    <a:pt x="26" y="37"/>
                  </a:lnTo>
                  <a:lnTo>
                    <a:pt x="14" y="23"/>
                  </a:lnTo>
                  <a:lnTo>
                    <a:pt x="7" y="11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2059" y="947"/>
              <a:ext cx="37" cy="32"/>
            </a:xfrm>
            <a:custGeom>
              <a:avLst/>
              <a:gdLst>
                <a:gd name="T0" fmla="*/ 36 w 37"/>
                <a:gd name="T1" fmla="*/ 31 h 32"/>
                <a:gd name="T2" fmla="*/ 35 w 37"/>
                <a:gd name="T3" fmla="*/ 31 h 32"/>
                <a:gd name="T4" fmla="*/ 35 w 37"/>
                <a:gd name="T5" fmla="*/ 31 h 32"/>
                <a:gd name="T6" fmla="*/ 33 w 37"/>
                <a:gd name="T7" fmla="*/ 30 h 32"/>
                <a:gd name="T8" fmla="*/ 33 w 37"/>
                <a:gd name="T9" fmla="*/ 29 h 32"/>
                <a:gd name="T10" fmla="*/ 30 w 37"/>
                <a:gd name="T11" fmla="*/ 27 h 32"/>
                <a:gd name="T12" fmla="*/ 29 w 37"/>
                <a:gd name="T13" fmla="*/ 24 h 32"/>
                <a:gd name="T14" fmla="*/ 26 w 37"/>
                <a:gd name="T15" fmla="*/ 22 h 32"/>
                <a:gd name="T16" fmla="*/ 24 w 37"/>
                <a:gd name="T17" fmla="*/ 19 h 32"/>
                <a:gd name="T18" fmla="*/ 21 w 37"/>
                <a:gd name="T19" fmla="*/ 17 h 32"/>
                <a:gd name="T20" fmla="*/ 18 w 37"/>
                <a:gd name="T21" fmla="*/ 15 h 32"/>
                <a:gd name="T22" fmla="*/ 15 w 37"/>
                <a:gd name="T23" fmla="*/ 12 h 32"/>
                <a:gd name="T24" fmla="*/ 12 w 37"/>
                <a:gd name="T25" fmla="*/ 9 h 32"/>
                <a:gd name="T26" fmla="*/ 9 w 37"/>
                <a:gd name="T27" fmla="*/ 7 h 32"/>
                <a:gd name="T28" fmla="*/ 6 w 37"/>
                <a:gd name="T29" fmla="*/ 4 h 32"/>
                <a:gd name="T30" fmla="*/ 3 w 37"/>
                <a:gd name="T31" fmla="*/ 3 h 32"/>
                <a:gd name="T32" fmla="*/ 0 w 37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2">
                  <a:moveTo>
                    <a:pt x="36" y="31"/>
                  </a:moveTo>
                  <a:lnTo>
                    <a:pt x="35" y="31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0" y="27"/>
                  </a:lnTo>
                  <a:lnTo>
                    <a:pt x="29" y="24"/>
                  </a:lnTo>
                  <a:lnTo>
                    <a:pt x="26" y="22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8" y="15"/>
                  </a:lnTo>
                  <a:lnTo>
                    <a:pt x="15" y="12"/>
                  </a:lnTo>
                  <a:lnTo>
                    <a:pt x="12" y="9"/>
                  </a:lnTo>
                  <a:lnTo>
                    <a:pt x="9" y="7"/>
                  </a:lnTo>
                  <a:lnTo>
                    <a:pt x="6" y="4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2004" y="937"/>
              <a:ext cx="56" cy="11"/>
            </a:xfrm>
            <a:custGeom>
              <a:avLst/>
              <a:gdLst>
                <a:gd name="T0" fmla="*/ 55 w 56"/>
                <a:gd name="T1" fmla="*/ 10 h 11"/>
                <a:gd name="T2" fmla="*/ 50 w 56"/>
                <a:gd name="T3" fmla="*/ 9 h 11"/>
                <a:gd name="T4" fmla="*/ 46 w 56"/>
                <a:gd name="T5" fmla="*/ 7 h 11"/>
                <a:gd name="T6" fmla="*/ 42 w 56"/>
                <a:gd name="T7" fmla="*/ 6 h 11"/>
                <a:gd name="T8" fmla="*/ 38 w 56"/>
                <a:gd name="T9" fmla="*/ 4 h 11"/>
                <a:gd name="T10" fmla="*/ 33 w 56"/>
                <a:gd name="T11" fmla="*/ 4 h 11"/>
                <a:gd name="T12" fmla="*/ 29 w 56"/>
                <a:gd name="T13" fmla="*/ 3 h 11"/>
                <a:gd name="T14" fmla="*/ 24 w 56"/>
                <a:gd name="T15" fmla="*/ 3 h 11"/>
                <a:gd name="T16" fmla="*/ 20 w 56"/>
                <a:gd name="T17" fmla="*/ 1 h 11"/>
                <a:gd name="T18" fmla="*/ 15 w 56"/>
                <a:gd name="T19" fmla="*/ 1 h 11"/>
                <a:gd name="T20" fmla="*/ 12 w 56"/>
                <a:gd name="T21" fmla="*/ 1 h 11"/>
                <a:gd name="T22" fmla="*/ 8 w 56"/>
                <a:gd name="T23" fmla="*/ 1 h 11"/>
                <a:gd name="T24" fmla="*/ 5 w 56"/>
                <a:gd name="T25" fmla="*/ 0 h 11"/>
                <a:gd name="T26" fmla="*/ 2 w 56"/>
                <a:gd name="T27" fmla="*/ 0 h 11"/>
                <a:gd name="T28" fmla="*/ 1 w 56"/>
                <a:gd name="T29" fmla="*/ 0 h 11"/>
                <a:gd name="T30" fmla="*/ 0 w 56"/>
                <a:gd name="T31" fmla="*/ 0 h 11"/>
                <a:gd name="T32" fmla="*/ 0 w 56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11">
                  <a:moveTo>
                    <a:pt x="55" y="10"/>
                  </a:moveTo>
                  <a:lnTo>
                    <a:pt x="50" y="9"/>
                  </a:lnTo>
                  <a:lnTo>
                    <a:pt x="46" y="7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H="1" flipV="1">
              <a:off x="1640" y="935"/>
              <a:ext cx="364" cy="2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1552" y="935"/>
              <a:ext cx="89" cy="35"/>
            </a:xfrm>
            <a:custGeom>
              <a:avLst/>
              <a:gdLst>
                <a:gd name="T0" fmla="*/ 88 w 89"/>
                <a:gd name="T1" fmla="*/ 0 h 35"/>
                <a:gd name="T2" fmla="*/ 86 w 89"/>
                <a:gd name="T3" fmla="*/ 1 h 35"/>
                <a:gd name="T4" fmla="*/ 84 w 89"/>
                <a:gd name="T5" fmla="*/ 1 h 35"/>
                <a:gd name="T6" fmla="*/ 81 w 89"/>
                <a:gd name="T7" fmla="*/ 2 h 35"/>
                <a:gd name="T8" fmla="*/ 77 w 89"/>
                <a:gd name="T9" fmla="*/ 2 h 35"/>
                <a:gd name="T10" fmla="*/ 72 w 89"/>
                <a:gd name="T11" fmla="*/ 3 h 35"/>
                <a:gd name="T12" fmla="*/ 67 w 89"/>
                <a:gd name="T13" fmla="*/ 3 h 35"/>
                <a:gd name="T14" fmla="*/ 60 w 89"/>
                <a:gd name="T15" fmla="*/ 5 h 35"/>
                <a:gd name="T16" fmla="*/ 54 w 89"/>
                <a:gd name="T17" fmla="*/ 5 h 35"/>
                <a:gd name="T18" fmla="*/ 47 w 89"/>
                <a:gd name="T19" fmla="*/ 8 h 35"/>
                <a:gd name="T20" fmla="*/ 39 w 89"/>
                <a:gd name="T21" fmla="*/ 10 h 35"/>
                <a:gd name="T22" fmla="*/ 32 w 89"/>
                <a:gd name="T23" fmla="*/ 13 h 35"/>
                <a:gd name="T24" fmla="*/ 25 w 89"/>
                <a:gd name="T25" fmla="*/ 16 h 35"/>
                <a:gd name="T26" fmla="*/ 18 w 89"/>
                <a:gd name="T27" fmla="*/ 20 h 35"/>
                <a:gd name="T28" fmla="*/ 11 w 89"/>
                <a:gd name="T29" fmla="*/ 24 h 35"/>
                <a:gd name="T30" fmla="*/ 5 w 89"/>
                <a:gd name="T31" fmla="*/ 29 h 35"/>
                <a:gd name="T32" fmla="*/ 0 w 89"/>
                <a:gd name="T33" fmla="*/ 3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35">
                  <a:moveTo>
                    <a:pt x="88" y="0"/>
                  </a:moveTo>
                  <a:lnTo>
                    <a:pt x="86" y="1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7" y="2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7" y="8"/>
                  </a:lnTo>
                  <a:lnTo>
                    <a:pt x="39" y="10"/>
                  </a:lnTo>
                  <a:lnTo>
                    <a:pt x="32" y="13"/>
                  </a:lnTo>
                  <a:lnTo>
                    <a:pt x="25" y="16"/>
                  </a:lnTo>
                  <a:lnTo>
                    <a:pt x="18" y="20"/>
                  </a:lnTo>
                  <a:lnTo>
                    <a:pt x="11" y="24"/>
                  </a:lnTo>
                  <a:lnTo>
                    <a:pt x="5" y="29"/>
                  </a:lnTo>
                  <a:lnTo>
                    <a:pt x="0" y="34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1523" y="969"/>
              <a:ext cx="30" cy="90"/>
            </a:xfrm>
            <a:custGeom>
              <a:avLst/>
              <a:gdLst>
                <a:gd name="T0" fmla="*/ 29 w 30"/>
                <a:gd name="T1" fmla="*/ 0 h 90"/>
                <a:gd name="T2" fmla="*/ 23 w 30"/>
                <a:gd name="T3" fmla="*/ 9 h 90"/>
                <a:gd name="T4" fmla="*/ 18 w 30"/>
                <a:gd name="T5" fmla="*/ 16 h 90"/>
                <a:gd name="T6" fmla="*/ 14 w 30"/>
                <a:gd name="T7" fmla="*/ 24 h 90"/>
                <a:gd name="T8" fmla="*/ 11 w 30"/>
                <a:gd name="T9" fmla="*/ 31 h 90"/>
                <a:gd name="T10" fmla="*/ 8 w 30"/>
                <a:gd name="T11" fmla="*/ 38 h 90"/>
                <a:gd name="T12" fmla="*/ 5 w 30"/>
                <a:gd name="T13" fmla="*/ 46 h 90"/>
                <a:gd name="T14" fmla="*/ 4 w 30"/>
                <a:gd name="T15" fmla="*/ 53 h 90"/>
                <a:gd name="T16" fmla="*/ 3 w 30"/>
                <a:gd name="T17" fmla="*/ 59 h 90"/>
                <a:gd name="T18" fmla="*/ 1 w 30"/>
                <a:gd name="T19" fmla="*/ 66 h 90"/>
                <a:gd name="T20" fmla="*/ 1 w 30"/>
                <a:gd name="T21" fmla="*/ 72 h 90"/>
                <a:gd name="T22" fmla="*/ 0 w 30"/>
                <a:gd name="T23" fmla="*/ 77 h 90"/>
                <a:gd name="T24" fmla="*/ 0 w 30"/>
                <a:gd name="T25" fmla="*/ 81 h 90"/>
                <a:gd name="T26" fmla="*/ 0 w 30"/>
                <a:gd name="T27" fmla="*/ 85 h 90"/>
                <a:gd name="T28" fmla="*/ 0 w 30"/>
                <a:gd name="T29" fmla="*/ 87 h 90"/>
                <a:gd name="T30" fmla="*/ 0 w 30"/>
                <a:gd name="T31" fmla="*/ 89 h 90"/>
                <a:gd name="T32" fmla="*/ 1 w 30"/>
                <a:gd name="T33" fmla="*/ 89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90">
                  <a:moveTo>
                    <a:pt x="29" y="0"/>
                  </a:moveTo>
                  <a:lnTo>
                    <a:pt x="23" y="9"/>
                  </a:lnTo>
                  <a:lnTo>
                    <a:pt x="18" y="16"/>
                  </a:lnTo>
                  <a:lnTo>
                    <a:pt x="14" y="24"/>
                  </a:lnTo>
                  <a:lnTo>
                    <a:pt x="11" y="31"/>
                  </a:lnTo>
                  <a:lnTo>
                    <a:pt x="8" y="38"/>
                  </a:lnTo>
                  <a:lnTo>
                    <a:pt x="5" y="46"/>
                  </a:lnTo>
                  <a:lnTo>
                    <a:pt x="4" y="53"/>
                  </a:lnTo>
                  <a:lnTo>
                    <a:pt x="3" y="59"/>
                  </a:lnTo>
                  <a:lnTo>
                    <a:pt x="1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1524" y="1058"/>
              <a:ext cx="48" cy="552"/>
            </a:xfrm>
            <a:custGeom>
              <a:avLst/>
              <a:gdLst>
                <a:gd name="T0" fmla="*/ 0 w 48"/>
                <a:gd name="T1" fmla="*/ 0 h 552"/>
                <a:gd name="T2" fmla="*/ 0 w 48"/>
                <a:gd name="T3" fmla="*/ 551 h 552"/>
                <a:gd name="T4" fmla="*/ 47 w 48"/>
                <a:gd name="T5" fmla="*/ 551 h 5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552">
                  <a:moveTo>
                    <a:pt x="0" y="0"/>
                  </a:moveTo>
                  <a:lnTo>
                    <a:pt x="0" y="551"/>
                  </a:lnTo>
                  <a:lnTo>
                    <a:pt x="47" y="551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1571" y="1609"/>
              <a:ext cx="29" cy="66"/>
            </a:xfrm>
            <a:custGeom>
              <a:avLst/>
              <a:gdLst>
                <a:gd name="T0" fmla="*/ 0 w 29"/>
                <a:gd name="T1" fmla="*/ 0 h 66"/>
                <a:gd name="T2" fmla="*/ 0 w 29"/>
                <a:gd name="T3" fmla="*/ 1 h 66"/>
                <a:gd name="T4" fmla="*/ 0 w 29"/>
                <a:gd name="T5" fmla="*/ 2 h 66"/>
                <a:gd name="T6" fmla="*/ 0 w 29"/>
                <a:gd name="T7" fmla="*/ 5 h 66"/>
                <a:gd name="T8" fmla="*/ 0 w 29"/>
                <a:gd name="T9" fmla="*/ 7 h 66"/>
                <a:gd name="T10" fmla="*/ 0 w 29"/>
                <a:gd name="T11" fmla="*/ 11 h 66"/>
                <a:gd name="T12" fmla="*/ 1 w 29"/>
                <a:gd name="T13" fmla="*/ 14 h 66"/>
                <a:gd name="T14" fmla="*/ 1 w 29"/>
                <a:gd name="T15" fmla="*/ 19 h 66"/>
                <a:gd name="T16" fmla="*/ 2 w 29"/>
                <a:gd name="T17" fmla="*/ 24 h 66"/>
                <a:gd name="T18" fmla="*/ 4 w 29"/>
                <a:gd name="T19" fmla="*/ 29 h 66"/>
                <a:gd name="T20" fmla="*/ 5 w 29"/>
                <a:gd name="T21" fmla="*/ 35 h 66"/>
                <a:gd name="T22" fmla="*/ 8 w 29"/>
                <a:gd name="T23" fmla="*/ 41 h 66"/>
                <a:gd name="T24" fmla="*/ 11 w 29"/>
                <a:gd name="T25" fmla="*/ 45 h 66"/>
                <a:gd name="T26" fmla="*/ 14 w 29"/>
                <a:gd name="T27" fmla="*/ 51 h 66"/>
                <a:gd name="T28" fmla="*/ 17 w 29"/>
                <a:gd name="T29" fmla="*/ 56 h 66"/>
                <a:gd name="T30" fmla="*/ 21 w 29"/>
                <a:gd name="T31" fmla="*/ 61 h 66"/>
                <a:gd name="T32" fmla="*/ 28 w 29"/>
                <a:gd name="T33" fmla="*/ 6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66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2" y="24"/>
                  </a:lnTo>
                  <a:lnTo>
                    <a:pt x="4" y="29"/>
                  </a:lnTo>
                  <a:lnTo>
                    <a:pt x="5" y="35"/>
                  </a:lnTo>
                  <a:lnTo>
                    <a:pt x="8" y="41"/>
                  </a:lnTo>
                  <a:lnTo>
                    <a:pt x="11" y="45"/>
                  </a:lnTo>
                  <a:lnTo>
                    <a:pt x="14" y="51"/>
                  </a:lnTo>
                  <a:lnTo>
                    <a:pt x="17" y="56"/>
                  </a:lnTo>
                  <a:lnTo>
                    <a:pt x="21" y="61"/>
                  </a:lnTo>
                  <a:lnTo>
                    <a:pt x="28" y="65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42"/>
            <p:cNvSpPr>
              <a:spLocks/>
            </p:cNvSpPr>
            <p:nvPr/>
          </p:nvSpPr>
          <p:spPr bwMode="auto">
            <a:xfrm>
              <a:off x="1599" y="1674"/>
              <a:ext cx="65" cy="20"/>
            </a:xfrm>
            <a:custGeom>
              <a:avLst/>
              <a:gdLst>
                <a:gd name="T0" fmla="*/ 0 w 65"/>
                <a:gd name="T1" fmla="*/ 0 h 20"/>
                <a:gd name="T2" fmla="*/ 4 w 65"/>
                <a:gd name="T3" fmla="*/ 5 h 20"/>
                <a:gd name="T4" fmla="*/ 10 w 65"/>
                <a:gd name="T5" fmla="*/ 9 h 20"/>
                <a:gd name="T6" fmla="*/ 16 w 65"/>
                <a:gd name="T7" fmla="*/ 12 h 20"/>
                <a:gd name="T8" fmla="*/ 22 w 65"/>
                <a:gd name="T9" fmla="*/ 14 h 20"/>
                <a:gd name="T10" fmla="*/ 27 w 65"/>
                <a:gd name="T11" fmla="*/ 16 h 20"/>
                <a:gd name="T12" fmla="*/ 32 w 65"/>
                <a:gd name="T13" fmla="*/ 17 h 20"/>
                <a:gd name="T14" fmla="*/ 37 w 65"/>
                <a:gd name="T15" fmla="*/ 18 h 20"/>
                <a:gd name="T16" fmla="*/ 42 w 65"/>
                <a:gd name="T17" fmla="*/ 18 h 20"/>
                <a:gd name="T18" fmla="*/ 46 w 65"/>
                <a:gd name="T19" fmla="*/ 19 h 20"/>
                <a:gd name="T20" fmla="*/ 50 w 65"/>
                <a:gd name="T21" fmla="*/ 19 h 20"/>
                <a:gd name="T22" fmla="*/ 53 w 65"/>
                <a:gd name="T23" fmla="*/ 19 h 20"/>
                <a:gd name="T24" fmla="*/ 58 w 65"/>
                <a:gd name="T25" fmla="*/ 18 h 20"/>
                <a:gd name="T26" fmla="*/ 59 w 65"/>
                <a:gd name="T27" fmla="*/ 18 h 20"/>
                <a:gd name="T28" fmla="*/ 62 w 65"/>
                <a:gd name="T29" fmla="*/ 17 h 20"/>
                <a:gd name="T30" fmla="*/ 63 w 65"/>
                <a:gd name="T31" fmla="*/ 17 h 20"/>
                <a:gd name="T32" fmla="*/ 64 w 65"/>
                <a:gd name="T33" fmla="*/ 16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20">
                  <a:moveTo>
                    <a:pt x="0" y="0"/>
                  </a:moveTo>
                  <a:lnTo>
                    <a:pt x="4" y="5"/>
                  </a:lnTo>
                  <a:lnTo>
                    <a:pt x="10" y="9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7" y="16"/>
                  </a:lnTo>
                  <a:lnTo>
                    <a:pt x="32" y="17"/>
                  </a:lnTo>
                  <a:lnTo>
                    <a:pt x="37" y="18"/>
                  </a:lnTo>
                  <a:lnTo>
                    <a:pt x="42" y="18"/>
                  </a:lnTo>
                  <a:lnTo>
                    <a:pt x="46" y="19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4" y="16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3"/>
            <p:cNvSpPr>
              <a:spLocks/>
            </p:cNvSpPr>
            <p:nvPr/>
          </p:nvSpPr>
          <p:spPr bwMode="auto">
            <a:xfrm>
              <a:off x="1967" y="1611"/>
              <a:ext cx="23" cy="799"/>
            </a:xfrm>
            <a:custGeom>
              <a:avLst/>
              <a:gdLst>
                <a:gd name="T0" fmla="*/ 22 w 23"/>
                <a:gd name="T1" fmla="*/ 0 h 799"/>
                <a:gd name="T2" fmla="*/ 22 w 23"/>
                <a:gd name="T3" fmla="*/ 798 h 799"/>
                <a:gd name="T4" fmla="*/ 0 w 23"/>
                <a:gd name="T5" fmla="*/ 798 h 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799">
                  <a:moveTo>
                    <a:pt x="22" y="0"/>
                  </a:moveTo>
                  <a:lnTo>
                    <a:pt x="22" y="798"/>
                  </a:lnTo>
                  <a:lnTo>
                    <a:pt x="0" y="798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4"/>
            <p:cNvSpPr>
              <a:spLocks/>
            </p:cNvSpPr>
            <p:nvPr/>
          </p:nvSpPr>
          <p:spPr bwMode="auto">
            <a:xfrm>
              <a:off x="1919" y="2409"/>
              <a:ext cx="49" cy="67"/>
            </a:xfrm>
            <a:custGeom>
              <a:avLst/>
              <a:gdLst>
                <a:gd name="T0" fmla="*/ 48 w 49"/>
                <a:gd name="T1" fmla="*/ 0 h 67"/>
                <a:gd name="T2" fmla="*/ 48 w 49"/>
                <a:gd name="T3" fmla="*/ 2 h 67"/>
                <a:gd name="T4" fmla="*/ 48 w 49"/>
                <a:gd name="T5" fmla="*/ 4 h 67"/>
                <a:gd name="T6" fmla="*/ 47 w 49"/>
                <a:gd name="T7" fmla="*/ 7 h 67"/>
                <a:gd name="T8" fmla="*/ 47 w 49"/>
                <a:gd name="T9" fmla="*/ 11 h 67"/>
                <a:gd name="T10" fmla="*/ 46 w 49"/>
                <a:gd name="T11" fmla="*/ 16 h 67"/>
                <a:gd name="T12" fmla="*/ 45 w 49"/>
                <a:gd name="T13" fmla="*/ 21 h 67"/>
                <a:gd name="T14" fmla="*/ 43 w 49"/>
                <a:gd name="T15" fmla="*/ 28 h 67"/>
                <a:gd name="T16" fmla="*/ 42 w 49"/>
                <a:gd name="T17" fmla="*/ 33 h 67"/>
                <a:gd name="T18" fmla="*/ 39 w 49"/>
                <a:gd name="T19" fmla="*/ 40 h 67"/>
                <a:gd name="T20" fmla="*/ 36 w 49"/>
                <a:gd name="T21" fmla="*/ 45 h 67"/>
                <a:gd name="T22" fmla="*/ 31 w 49"/>
                <a:gd name="T23" fmla="*/ 51 h 67"/>
                <a:gd name="T24" fmla="*/ 27 w 49"/>
                <a:gd name="T25" fmla="*/ 56 h 67"/>
                <a:gd name="T26" fmla="*/ 21 w 49"/>
                <a:gd name="T27" fmla="*/ 60 h 67"/>
                <a:gd name="T28" fmla="*/ 15 w 49"/>
                <a:gd name="T29" fmla="*/ 63 h 67"/>
                <a:gd name="T30" fmla="*/ 8 w 49"/>
                <a:gd name="T31" fmla="*/ 65 h 67"/>
                <a:gd name="T32" fmla="*/ 0 w 49"/>
                <a:gd name="T33" fmla="*/ 66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67">
                  <a:moveTo>
                    <a:pt x="48" y="0"/>
                  </a:moveTo>
                  <a:lnTo>
                    <a:pt x="48" y="2"/>
                  </a:lnTo>
                  <a:lnTo>
                    <a:pt x="48" y="4"/>
                  </a:lnTo>
                  <a:lnTo>
                    <a:pt x="47" y="7"/>
                  </a:lnTo>
                  <a:lnTo>
                    <a:pt x="47" y="11"/>
                  </a:lnTo>
                  <a:lnTo>
                    <a:pt x="46" y="16"/>
                  </a:lnTo>
                  <a:lnTo>
                    <a:pt x="45" y="21"/>
                  </a:lnTo>
                  <a:lnTo>
                    <a:pt x="43" y="28"/>
                  </a:lnTo>
                  <a:lnTo>
                    <a:pt x="42" y="33"/>
                  </a:lnTo>
                  <a:lnTo>
                    <a:pt x="39" y="40"/>
                  </a:lnTo>
                  <a:lnTo>
                    <a:pt x="36" y="45"/>
                  </a:lnTo>
                  <a:lnTo>
                    <a:pt x="31" y="51"/>
                  </a:lnTo>
                  <a:lnTo>
                    <a:pt x="27" y="56"/>
                  </a:lnTo>
                  <a:lnTo>
                    <a:pt x="21" y="60"/>
                  </a:lnTo>
                  <a:lnTo>
                    <a:pt x="15" y="63"/>
                  </a:lnTo>
                  <a:lnTo>
                    <a:pt x="8" y="65"/>
                  </a:lnTo>
                  <a:lnTo>
                    <a:pt x="0" y="66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1873" y="2409"/>
              <a:ext cx="47" cy="67"/>
            </a:xfrm>
            <a:custGeom>
              <a:avLst/>
              <a:gdLst>
                <a:gd name="T0" fmla="*/ 46 w 47"/>
                <a:gd name="T1" fmla="*/ 66 h 67"/>
                <a:gd name="T2" fmla="*/ 37 w 47"/>
                <a:gd name="T3" fmla="*/ 66 h 67"/>
                <a:gd name="T4" fmla="*/ 30 w 47"/>
                <a:gd name="T5" fmla="*/ 64 h 67"/>
                <a:gd name="T6" fmla="*/ 24 w 47"/>
                <a:gd name="T7" fmla="*/ 61 h 67"/>
                <a:gd name="T8" fmla="*/ 19 w 47"/>
                <a:gd name="T9" fmla="*/ 56 h 67"/>
                <a:gd name="T10" fmla="*/ 14 w 47"/>
                <a:gd name="T11" fmla="*/ 52 h 67"/>
                <a:gd name="T12" fmla="*/ 10 w 47"/>
                <a:gd name="T13" fmla="*/ 46 h 67"/>
                <a:gd name="T14" fmla="*/ 7 w 47"/>
                <a:gd name="T15" fmla="*/ 40 h 67"/>
                <a:gd name="T16" fmla="*/ 5 w 47"/>
                <a:gd name="T17" fmla="*/ 33 h 67"/>
                <a:gd name="T18" fmla="*/ 3 w 47"/>
                <a:gd name="T19" fmla="*/ 28 h 67"/>
                <a:gd name="T20" fmla="*/ 2 w 47"/>
                <a:gd name="T21" fmla="*/ 22 h 67"/>
                <a:gd name="T22" fmla="*/ 0 w 47"/>
                <a:gd name="T23" fmla="*/ 16 h 67"/>
                <a:gd name="T24" fmla="*/ 0 w 47"/>
                <a:gd name="T25" fmla="*/ 11 h 67"/>
                <a:gd name="T26" fmla="*/ 0 w 47"/>
                <a:gd name="T27" fmla="*/ 7 h 67"/>
                <a:gd name="T28" fmla="*/ 0 w 47"/>
                <a:gd name="T29" fmla="*/ 4 h 67"/>
                <a:gd name="T30" fmla="*/ 0 w 47"/>
                <a:gd name="T31" fmla="*/ 2 h 67"/>
                <a:gd name="T32" fmla="*/ 0 w 47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46" y="66"/>
                  </a:moveTo>
                  <a:lnTo>
                    <a:pt x="37" y="66"/>
                  </a:lnTo>
                  <a:lnTo>
                    <a:pt x="30" y="64"/>
                  </a:lnTo>
                  <a:lnTo>
                    <a:pt x="24" y="61"/>
                  </a:lnTo>
                  <a:lnTo>
                    <a:pt x="19" y="56"/>
                  </a:lnTo>
                  <a:lnTo>
                    <a:pt x="14" y="52"/>
                  </a:lnTo>
                  <a:lnTo>
                    <a:pt x="10" y="46"/>
                  </a:lnTo>
                  <a:lnTo>
                    <a:pt x="7" y="40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6"/>
            <p:cNvSpPr>
              <a:spLocks/>
            </p:cNvSpPr>
            <p:nvPr/>
          </p:nvSpPr>
          <p:spPr bwMode="auto">
            <a:xfrm>
              <a:off x="1852" y="1613"/>
              <a:ext cx="22" cy="797"/>
            </a:xfrm>
            <a:custGeom>
              <a:avLst/>
              <a:gdLst>
                <a:gd name="T0" fmla="*/ 21 w 22"/>
                <a:gd name="T1" fmla="*/ 796 h 797"/>
                <a:gd name="T2" fmla="*/ 0 w 22"/>
                <a:gd name="T3" fmla="*/ 796 h 797"/>
                <a:gd name="T4" fmla="*/ 0 w 22"/>
                <a:gd name="T5" fmla="*/ 0 h 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797">
                  <a:moveTo>
                    <a:pt x="21" y="796"/>
                  </a:moveTo>
                  <a:lnTo>
                    <a:pt x="0" y="796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7"/>
            <p:cNvSpPr>
              <a:spLocks/>
            </p:cNvSpPr>
            <p:nvPr/>
          </p:nvSpPr>
          <p:spPr bwMode="auto">
            <a:xfrm>
              <a:off x="2198" y="1524"/>
              <a:ext cx="171" cy="61"/>
            </a:xfrm>
            <a:custGeom>
              <a:avLst/>
              <a:gdLst>
                <a:gd name="T0" fmla="*/ 169 w 171"/>
                <a:gd name="T1" fmla="*/ 5 h 61"/>
                <a:gd name="T2" fmla="*/ 168 w 171"/>
                <a:gd name="T3" fmla="*/ 5 h 61"/>
                <a:gd name="T4" fmla="*/ 166 w 171"/>
                <a:gd name="T5" fmla="*/ 5 h 61"/>
                <a:gd name="T6" fmla="*/ 163 w 171"/>
                <a:gd name="T7" fmla="*/ 5 h 61"/>
                <a:gd name="T8" fmla="*/ 160 w 171"/>
                <a:gd name="T9" fmla="*/ 4 h 61"/>
                <a:gd name="T10" fmla="*/ 156 w 171"/>
                <a:gd name="T11" fmla="*/ 4 h 61"/>
                <a:gd name="T12" fmla="*/ 151 w 171"/>
                <a:gd name="T13" fmla="*/ 4 h 61"/>
                <a:gd name="T14" fmla="*/ 145 w 171"/>
                <a:gd name="T15" fmla="*/ 4 h 61"/>
                <a:gd name="T16" fmla="*/ 140 w 171"/>
                <a:gd name="T17" fmla="*/ 3 h 61"/>
                <a:gd name="T18" fmla="*/ 133 w 171"/>
                <a:gd name="T19" fmla="*/ 3 h 61"/>
                <a:gd name="T20" fmla="*/ 127 w 171"/>
                <a:gd name="T21" fmla="*/ 3 h 61"/>
                <a:gd name="T22" fmla="*/ 119 w 171"/>
                <a:gd name="T23" fmla="*/ 3 h 61"/>
                <a:gd name="T24" fmla="*/ 113 w 171"/>
                <a:gd name="T25" fmla="*/ 2 h 61"/>
                <a:gd name="T26" fmla="*/ 106 w 171"/>
                <a:gd name="T27" fmla="*/ 2 h 61"/>
                <a:gd name="T28" fmla="*/ 100 w 171"/>
                <a:gd name="T29" fmla="*/ 2 h 61"/>
                <a:gd name="T30" fmla="*/ 94 w 171"/>
                <a:gd name="T31" fmla="*/ 2 h 61"/>
                <a:gd name="T32" fmla="*/ 88 w 171"/>
                <a:gd name="T33" fmla="*/ 0 h 61"/>
                <a:gd name="T34" fmla="*/ 80 w 171"/>
                <a:gd name="T35" fmla="*/ 2 h 61"/>
                <a:gd name="T36" fmla="*/ 74 w 171"/>
                <a:gd name="T37" fmla="*/ 2 h 61"/>
                <a:gd name="T38" fmla="*/ 66 w 171"/>
                <a:gd name="T39" fmla="*/ 2 h 61"/>
                <a:gd name="T40" fmla="*/ 60 w 171"/>
                <a:gd name="T41" fmla="*/ 2 h 61"/>
                <a:gd name="T42" fmla="*/ 53 w 171"/>
                <a:gd name="T43" fmla="*/ 4 h 61"/>
                <a:gd name="T44" fmla="*/ 46 w 171"/>
                <a:gd name="T45" fmla="*/ 4 h 61"/>
                <a:gd name="T46" fmla="*/ 39 w 171"/>
                <a:gd name="T47" fmla="*/ 4 h 61"/>
                <a:gd name="T48" fmla="*/ 32 w 171"/>
                <a:gd name="T49" fmla="*/ 4 h 61"/>
                <a:gd name="T50" fmla="*/ 26 w 171"/>
                <a:gd name="T51" fmla="*/ 5 h 61"/>
                <a:gd name="T52" fmla="*/ 20 w 171"/>
                <a:gd name="T53" fmla="*/ 5 h 61"/>
                <a:gd name="T54" fmla="*/ 15 w 171"/>
                <a:gd name="T55" fmla="*/ 5 h 61"/>
                <a:gd name="T56" fmla="*/ 11 w 171"/>
                <a:gd name="T57" fmla="*/ 5 h 61"/>
                <a:gd name="T58" fmla="*/ 8 w 171"/>
                <a:gd name="T59" fmla="*/ 6 h 61"/>
                <a:gd name="T60" fmla="*/ 5 w 171"/>
                <a:gd name="T61" fmla="*/ 6 h 61"/>
                <a:gd name="T62" fmla="*/ 3 w 171"/>
                <a:gd name="T63" fmla="*/ 6 h 61"/>
                <a:gd name="T64" fmla="*/ 3 w 171"/>
                <a:gd name="T65" fmla="*/ 6 h 61"/>
                <a:gd name="T66" fmla="*/ 0 w 171"/>
                <a:gd name="T67" fmla="*/ 60 h 61"/>
                <a:gd name="T68" fmla="*/ 170 w 171"/>
                <a:gd name="T69" fmla="*/ 58 h 61"/>
                <a:gd name="T70" fmla="*/ 169 w 171"/>
                <a:gd name="T71" fmla="*/ 5 h 61"/>
                <a:gd name="T72" fmla="*/ 169 w 171"/>
                <a:gd name="T73" fmla="*/ 5 h 61"/>
                <a:gd name="T74" fmla="*/ 169 w 171"/>
                <a:gd name="T75" fmla="*/ 5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61">
                  <a:moveTo>
                    <a:pt x="169" y="5"/>
                  </a:moveTo>
                  <a:lnTo>
                    <a:pt x="168" y="5"/>
                  </a:lnTo>
                  <a:lnTo>
                    <a:pt x="166" y="5"/>
                  </a:lnTo>
                  <a:lnTo>
                    <a:pt x="163" y="5"/>
                  </a:lnTo>
                  <a:lnTo>
                    <a:pt x="160" y="4"/>
                  </a:lnTo>
                  <a:lnTo>
                    <a:pt x="156" y="4"/>
                  </a:lnTo>
                  <a:lnTo>
                    <a:pt x="151" y="4"/>
                  </a:lnTo>
                  <a:lnTo>
                    <a:pt x="145" y="4"/>
                  </a:lnTo>
                  <a:lnTo>
                    <a:pt x="140" y="3"/>
                  </a:lnTo>
                  <a:lnTo>
                    <a:pt x="133" y="3"/>
                  </a:lnTo>
                  <a:lnTo>
                    <a:pt x="127" y="3"/>
                  </a:lnTo>
                  <a:lnTo>
                    <a:pt x="119" y="3"/>
                  </a:lnTo>
                  <a:lnTo>
                    <a:pt x="113" y="2"/>
                  </a:lnTo>
                  <a:lnTo>
                    <a:pt x="106" y="2"/>
                  </a:lnTo>
                  <a:lnTo>
                    <a:pt x="100" y="2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80" y="2"/>
                  </a:lnTo>
                  <a:lnTo>
                    <a:pt x="74" y="2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6" y="4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6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60"/>
                  </a:lnTo>
                  <a:lnTo>
                    <a:pt x="170" y="58"/>
                  </a:lnTo>
                  <a:lnTo>
                    <a:pt x="169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8"/>
            <p:cNvSpPr>
              <a:spLocks/>
            </p:cNvSpPr>
            <p:nvPr/>
          </p:nvSpPr>
          <p:spPr bwMode="auto">
            <a:xfrm>
              <a:off x="2339" y="1654"/>
              <a:ext cx="18" cy="8"/>
            </a:xfrm>
            <a:custGeom>
              <a:avLst/>
              <a:gdLst>
                <a:gd name="T0" fmla="*/ 0 w 18"/>
                <a:gd name="T1" fmla="*/ 0 h 8"/>
                <a:gd name="T2" fmla="*/ 0 w 18"/>
                <a:gd name="T3" fmla="*/ 1 h 8"/>
                <a:gd name="T4" fmla="*/ 0 w 18"/>
                <a:gd name="T5" fmla="*/ 1 h 8"/>
                <a:gd name="T6" fmla="*/ 0 w 18"/>
                <a:gd name="T7" fmla="*/ 1 h 8"/>
                <a:gd name="T8" fmla="*/ 1 w 18"/>
                <a:gd name="T9" fmla="*/ 1 h 8"/>
                <a:gd name="T10" fmla="*/ 1 w 18"/>
                <a:gd name="T11" fmla="*/ 1 h 8"/>
                <a:gd name="T12" fmla="*/ 3 w 18"/>
                <a:gd name="T13" fmla="*/ 1 h 8"/>
                <a:gd name="T14" fmla="*/ 4 w 18"/>
                <a:gd name="T15" fmla="*/ 1 h 8"/>
                <a:gd name="T16" fmla="*/ 6 w 18"/>
                <a:gd name="T17" fmla="*/ 1 h 8"/>
                <a:gd name="T18" fmla="*/ 7 w 18"/>
                <a:gd name="T19" fmla="*/ 3 h 8"/>
                <a:gd name="T20" fmla="*/ 8 w 18"/>
                <a:gd name="T21" fmla="*/ 3 h 8"/>
                <a:gd name="T22" fmla="*/ 10 w 18"/>
                <a:gd name="T23" fmla="*/ 4 h 8"/>
                <a:gd name="T24" fmla="*/ 11 w 18"/>
                <a:gd name="T25" fmla="*/ 4 h 8"/>
                <a:gd name="T26" fmla="*/ 13 w 18"/>
                <a:gd name="T27" fmla="*/ 5 h 8"/>
                <a:gd name="T28" fmla="*/ 14 w 18"/>
                <a:gd name="T29" fmla="*/ 6 h 8"/>
                <a:gd name="T30" fmla="*/ 16 w 18"/>
                <a:gd name="T31" fmla="*/ 7 h 8"/>
                <a:gd name="T32" fmla="*/ 17 w 18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7" y="7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9"/>
            <p:cNvSpPr>
              <a:spLocks/>
            </p:cNvSpPr>
            <p:nvPr/>
          </p:nvSpPr>
          <p:spPr bwMode="auto">
            <a:xfrm>
              <a:off x="2356" y="1661"/>
              <a:ext cx="10" cy="20"/>
            </a:xfrm>
            <a:custGeom>
              <a:avLst/>
              <a:gdLst>
                <a:gd name="T0" fmla="*/ 0 w 10"/>
                <a:gd name="T1" fmla="*/ 0 h 20"/>
                <a:gd name="T2" fmla="*/ 1 w 10"/>
                <a:gd name="T3" fmla="*/ 3 h 20"/>
                <a:gd name="T4" fmla="*/ 3 w 10"/>
                <a:gd name="T5" fmla="*/ 5 h 20"/>
                <a:gd name="T6" fmla="*/ 4 w 10"/>
                <a:gd name="T7" fmla="*/ 6 h 20"/>
                <a:gd name="T8" fmla="*/ 5 w 10"/>
                <a:gd name="T9" fmla="*/ 8 h 20"/>
                <a:gd name="T10" fmla="*/ 5 w 10"/>
                <a:gd name="T11" fmla="*/ 10 h 20"/>
                <a:gd name="T12" fmla="*/ 6 w 10"/>
                <a:gd name="T13" fmla="*/ 11 h 20"/>
                <a:gd name="T14" fmla="*/ 6 w 10"/>
                <a:gd name="T15" fmla="*/ 12 h 20"/>
                <a:gd name="T16" fmla="*/ 8 w 10"/>
                <a:gd name="T17" fmla="*/ 13 h 20"/>
                <a:gd name="T18" fmla="*/ 8 w 10"/>
                <a:gd name="T19" fmla="*/ 15 h 20"/>
                <a:gd name="T20" fmla="*/ 8 w 10"/>
                <a:gd name="T21" fmla="*/ 16 h 20"/>
                <a:gd name="T22" fmla="*/ 8 w 10"/>
                <a:gd name="T23" fmla="*/ 18 h 20"/>
                <a:gd name="T24" fmla="*/ 9 w 10"/>
                <a:gd name="T25" fmla="*/ 18 h 20"/>
                <a:gd name="T26" fmla="*/ 9 w 10"/>
                <a:gd name="T27" fmla="*/ 19 h 20"/>
                <a:gd name="T28" fmla="*/ 9 w 10"/>
                <a:gd name="T29" fmla="*/ 19 h 20"/>
                <a:gd name="T30" fmla="*/ 9 w 10"/>
                <a:gd name="T31" fmla="*/ 19 h 20"/>
                <a:gd name="T32" fmla="*/ 9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20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9" y="19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 flipH="1">
              <a:off x="2365" y="1680"/>
              <a:ext cx="0" cy="573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51"/>
            <p:cNvSpPr>
              <a:spLocks/>
            </p:cNvSpPr>
            <p:nvPr/>
          </p:nvSpPr>
          <p:spPr bwMode="auto">
            <a:xfrm>
              <a:off x="2359" y="2253"/>
              <a:ext cx="7" cy="20"/>
            </a:xfrm>
            <a:custGeom>
              <a:avLst/>
              <a:gdLst>
                <a:gd name="T0" fmla="*/ 6 w 7"/>
                <a:gd name="T1" fmla="*/ 0 h 20"/>
                <a:gd name="T2" fmla="*/ 5 w 7"/>
                <a:gd name="T3" fmla="*/ 1 h 20"/>
                <a:gd name="T4" fmla="*/ 5 w 7"/>
                <a:gd name="T5" fmla="*/ 1 h 20"/>
                <a:gd name="T6" fmla="*/ 5 w 7"/>
                <a:gd name="T7" fmla="*/ 3 h 20"/>
                <a:gd name="T8" fmla="*/ 5 w 7"/>
                <a:gd name="T9" fmla="*/ 3 h 20"/>
                <a:gd name="T10" fmla="*/ 4 w 7"/>
                <a:gd name="T11" fmla="*/ 4 h 20"/>
                <a:gd name="T12" fmla="*/ 4 w 7"/>
                <a:gd name="T13" fmla="*/ 6 h 20"/>
                <a:gd name="T14" fmla="*/ 4 w 7"/>
                <a:gd name="T15" fmla="*/ 7 h 20"/>
                <a:gd name="T16" fmla="*/ 4 w 7"/>
                <a:gd name="T17" fmla="*/ 8 h 20"/>
                <a:gd name="T18" fmla="*/ 3 w 7"/>
                <a:gd name="T19" fmla="*/ 10 h 20"/>
                <a:gd name="T20" fmla="*/ 3 w 7"/>
                <a:gd name="T21" fmla="*/ 12 h 20"/>
                <a:gd name="T22" fmla="*/ 2 w 7"/>
                <a:gd name="T23" fmla="*/ 13 h 20"/>
                <a:gd name="T24" fmla="*/ 2 w 7"/>
                <a:gd name="T25" fmla="*/ 15 h 20"/>
                <a:gd name="T26" fmla="*/ 1 w 7"/>
                <a:gd name="T27" fmla="*/ 16 h 20"/>
                <a:gd name="T28" fmla="*/ 1 w 7"/>
                <a:gd name="T29" fmla="*/ 18 h 20"/>
                <a:gd name="T30" fmla="*/ 0 w 7"/>
                <a:gd name="T31" fmla="*/ 19 h 20"/>
                <a:gd name="T32" fmla="*/ 0 w 7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" h="20">
                  <a:moveTo>
                    <a:pt x="6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2"/>
            <p:cNvSpPr>
              <a:spLocks/>
            </p:cNvSpPr>
            <p:nvPr/>
          </p:nvSpPr>
          <p:spPr bwMode="auto">
            <a:xfrm>
              <a:off x="2334" y="2272"/>
              <a:ext cx="26" cy="6"/>
            </a:xfrm>
            <a:custGeom>
              <a:avLst/>
              <a:gdLst>
                <a:gd name="T0" fmla="*/ 25 w 26"/>
                <a:gd name="T1" fmla="*/ 0 h 6"/>
                <a:gd name="T2" fmla="*/ 22 w 26"/>
                <a:gd name="T3" fmla="*/ 1 h 6"/>
                <a:gd name="T4" fmla="*/ 21 w 26"/>
                <a:gd name="T5" fmla="*/ 3 h 6"/>
                <a:gd name="T6" fmla="*/ 19 w 26"/>
                <a:gd name="T7" fmla="*/ 4 h 6"/>
                <a:gd name="T8" fmla="*/ 18 w 26"/>
                <a:gd name="T9" fmla="*/ 4 h 6"/>
                <a:gd name="T10" fmla="*/ 15 w 26"/>
                <a:gd name="T11" fmla="*/ 5 h 6"/>
                <a:gd name="T12" fmla="*/ 13 w 26"/>
                <a:gd name="T13" fmla="*/ 5 h 6"/>
                <a:gd name="T14" fmla="*/ 11 w 26"/>
                <a:gd name="T15" fmla="*/ 5 h 6"/>
                <a:gd name="T16" fmla="*/ 10 w 26"/>
                <a:gd name="T17" fmla="*/ 5 h 6"/>
                <a:gd name="T18" fmla="*/ 7 w 26"/>
                <a:gd name="T19" fmla="*/ 5 h 6"/>
                <a:gd name="T20" fmla="*/ 5 w 26"/>
                <a:gd name="T21" fmla="*/ 5 h 6"/>
                <a:gd name="T22" fmla="*/ 4 w 26"/>
                <a:gd name="T23" fmla="*/ 5 h 6"/>
                <a:gd name="T24" fmla="*/ 2 w 26"/>
                <a:gd name="T25" fmla="*/ 5 h 6"/>
                <a:gd name="T26" fmla="*/ 1 w 26"/>
                <a:gd name="T27" fmla="*/ 5 h 6"/>
                <a:gd name="T28" fmla="*/ 0 w 26"/>
                <a:gd name="T29" fmla="*/ 5 h 6"/>
                <a:gd name="T30" fmla="*/ 0 w 26"/>
                <a:gd name="T31" fmla="*/ 5 h 6"/>
                <a:gd name="T32" fmla="*/ 0 w 26"/>
                <a:gd name="T33" fmla="*/ 5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6">
                  <a:moveTo>
                    <a:pt x="25" y="0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 flipH="1">
              <a:off x="2235" y="2277"/>
              <a:ext cx="99" cy="0"/>
            </a:xfrm>
            <a:prstGeom prst="line">
              <a:avLst/>
            </a:prstGeom>
            <a:noFill/>
            <a:ln w="31472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54"/>
            <p:cNvSpPr>
              <a:spLocks/>
            </p:cNvSpPr>
            <p:nvPr/>
          </p:nvSpPr>
          <p:spPr bwMode="auto">
            <a:xfrm>
              <a:off x="2208" y="2273"/>
              <a:ext cx="28" cy="5"/>
            </a:xfrm>
            <a:custGeom>
              <a:avLst/>
              <a:gdLst>
                <a:gd name="T0" fmla="*/ 27 w 28"/>
                <a:gd name="T1" fmla="*/ 4 h 5"/>
                <a:gd name="T2" fmla="*/ 26 w 28"/>
                <a:gd name="T3" fmla="*/ 4 h 5"/>
                <a:gd name="T4" fmla="*/ 25 w 28"/>
                <a:gd name="T5" fmla="*/ 4 h 5"/>
                <a:gd name="T6" fmla="*/ 24 w 28"/>
                <a:gd name="T7" fmla="*/ 4 h 5"/>
                <a:gd name="T8" fmla="*/ 23 w 28"/>
                <a:gd name="T9" fmla="*/ 4 h 5"/>
                <a:gd name="T10" fmla="*/ 21 w 28"/>
                <a:gd name="T11" fmla="*/ 4 h 5"/>
                <a:gd name="T12" fmla="*/ 19 w 28"/>
                <a:gd name="T13" fmla="*/ 4 h 5"/>
                <a:gd name="T14" fmla="*/ 17 w 28"/>
                <a:gd name="T15" fmla="*/ 4 h 5"/>
                <a:gd name="T16" fmla="*/ 16 w 28"/>
                <a:gd name="T17" fmla="*/ 4 h 5"/>
                <a:gd name="T18" fmla="*/ 13 w 28"/>
                <a:gd name="T19" fmla="*/ 4 h 5"/>
                <a:gd name="T20" fmla="*/ 11 w 28"/>
                <a:gd name="T21" fmla="*/ 4 h 5"/>
                <a:gd name="T22" fmla="*/ 8 w 28"/>
                <a:gd name="T23" fmla="*/ 4 h 5"/>
                <a:gd name="T24" fmla="*/ 6 w 28"/>
                <a:gd name="T25" fmla="*/ 3 h 5"/>
                <a:gd name="T26" fmla="*/ 4 w 28"/>
                <a:gd name="T27" fmla="*/ 3 h 5"/>
                <a:gd name="T28" fmla="*/ 2 w 28"/>
                <a:gd name="T29" fmla="*/ 2 h 5"/>
                <a:gd name="T30" fmla="*/ 1 w 28"/>
                <a:gd name="T31" fmla="*/ 2 h 5"/>
                <a:gd name="T32" fmla="*/ 0 w 28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5">
                  <a:moveTo>
                    <a:pt x="27" y="4"/>
                  </a:moveTo>
                  <a:lnTo>
                    <a:pt x="26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55"/>
            <p:cNvSpPr>
              <a:spLocks/>
            </p:cNvSpPr>
            <p:nvPr/>
          </p:nvSpPr>
          <p:spPr bwMode="auto">
            <a:xfrm>
              <a:off x="2201" y="2252"/>
              <a:ext cx="8" cy="22"/>
            </a:xfrm>
            <a:custGeom>
              <a:avLst/>
              <a:gdLst>
                <a:gd name="T0" fmla="*/ 7 w 8"/>
                <a:gd name="T1" fmla="*/ 21 h 22"/>
                <a:gd name="T2" fmla="*/ 5 w 8"/>
                <a:gd name="T3" fmla="*/ 21 h 22"/>
                <a:gd name="T4" fmla="*/ 4 w 8"/>
                <a:gd name="T5" fmla="*/ 19 h 22"/>
                <a:gd name="T6" fmla="*/ 2 w 8"/>
                <a:gd name="T7" fmla="*/ 18 h 22"/>
                <a:gd name="T8" fmla="*/ 2 w 8"/>
                <a:gd name="T9" fmla="*/ 16 h 22"/>
                <a:gd name="T10" fmla="*/ 1 w 8"/>
                <a:gd name="T11" fmla="*/ 15 h 22"/>
                <a:gd name="T12" fmla="*/ 1 w 8"/>
                <a:gd name="T13" fmla="*/ 13 h 22"/>
                <a:gd name="T14" fmla="*/ 1 w 8"/>
                <a:gd name="T15" fmla="*/ 12 h 22"/>
                <a:gd name="T16" fmla="*/ 1 w 8"/>
                <a:gd name="T17" fmla="*/ 9 h 22"/>
                <a:gd name="T18" fmla="*/ 0 w 8"/>
                <a:gd name="T19" fmla="*/ 8 h 22"/>
                <a:gd name="T20" fmla="*/ 0 w 8"/>
                <a:gd name="T21" fmla="*/ 6 h 22"/>
                <a:gd name="T22" fmla="*/ 0 w 8"/>
                <a:gd name="T23" fmla="*/ 4 h 22"/>
                <a:gd name="T24" fmla="*/ 0 w 8"/>
                <a:gd name="T25" fmla="*/ 3 h 22"/>
                <a:gd name="T26" fmla="*/ 0 w 8"/>
                <a:gd name="T27" fmla="*/ 3 h 22"/>
                <a:gd name="T28" fmla="*/ 0 w 8"/>
                <a:gd name="T29" fmla="*/ 1 h 22"/>
                <a:gd name="T30" fmla="*/ 0 w 8"/>
                <a:gd name="T31" fmla="*/ 1 h 22"/>
                <a:gd name="T32" fmla="*/ 0 w 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22">
                  <a:moveTo>
                    <a:pt x="7" y="21"/>
                  </a:moveTo>
                  <a:lnTo>
                    <a:pt x="5" y="21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56"/>
            <p:cNvSpPr>
              <a:spLocks/>
            </p:cNvSpPr>
            <p:nvPr/>
          </p:nvSpPr>
          <p:spPr bwMode="auto">
            <a:xfrm>
              <a:off x="2201" y="1681"/>
              <a:ext cx="1" cy="572"/>
            </a:xfrm>
            <a:custGeom>
              <a:avLst/>
              <a:gdLst>
                <a:gd name="T0" fmla="*/ 0 w 1"/>
                <a:gd name="T1" fmla="*/ 571 h 572"/>
                <a:gd name="T2" fmla="*/ 0 w 1"/>
                <a:gd name="T3" fmla="*/ 565 h 572"/>
                <a:gd name="T4" fmla="*/ 0 w 1"/>
                <a:gd name="T5" fmla="*/ 547 h 572"/>
                <a:gd name="T6" fmla="*/ 0 w 1"/>
                <a:gd name="T7" fmla="*/ 519 h 572"/>
                <a:gd name="T8" fmla="*/ 0 w 1"/>
                <a:gd name="T9" fmla="*/ 483 h 572"/>
                <a:gd name="T10" fmla="*/ 0 w 1"/>
                <a:gd name="T11" fmla="*/ 440 h 572"/>
                <a:gd name="T12" fmla="*/ 0 w 1"/>
                <a:gd name="T13" fmla="*/ 391 h 572"/>
                <a:gd name="T14" fmla="*/ 0 w 1"/>
                <a:gd name="T15" fmla="*/ 340 h 572"/>
                <a:gd name="T16" fmla="*/ 0 w 1"/>
                <a:gd name="T17" fmla="*/ 286 h 572"/>
                <a:gd name="T18" fmla="*/ 0 w 1"/>
                <a:gd name="T19" fmla="*/ 234 h 572"/>
                <a:gd name="T20" fmla="*/ 0 w 1"/>
                <a:gd name="T21" fmla="*/ 182 h 572"/>
                <a:gd name="T22" fmla="*/ 0 w 1"/>
                <a:gd name="T23" fmla="*/ 134 h 572"/>
                <a:gd name="T24" fmla="*/ 0 w 1"/>
                <a:gd name="T25" fmla="*/ 90 h 572"/>
                <a:gd name="T26" fmla="*/ 0 w 1"/>
                <a:gd name="T27" fmla="*/ 54 h 572"/>
                <a:gd name="T28" fmla="*/ 0 w 1"/>
                <a:gd name="T29" fmla="*/ 26 h 572"/>
                <a:gd name="T30" fmla="*/ 0 w 1"/>
                <a:gd name="T31" fmla="*/ 7 h 572"/>
                <a:gd name="T32" fmla="*/ 0 w 1"/>
                <a:gd name="T33" fmla="*/ 0 h 5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" h="572">
                  <a:moveTo>
                    <a:pt x="0" y="571"/>
                  </a:moveTo>
                  <a:lnTo>
                    <a:pt x="0" y="565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0" y="483"/>
                  </a:lnTo>
                  <a:lnTo>
                    <a:pt x="0" y="440"/>
                  </a:lnTo>
                  <a:lnTo>
                    <a:pt x="0" y="391"/>
                  </a:lnTo>
                  <a:lnTo>
                    <a:pt x="0" y="340"/>
                  </a:lnTo>
                  <a:lnTo>
                    <a:pt x="0" y="286"/>
                  </a:lnTo>
                  <a:lnTo>
                    <a:pt x="0" y="234"/>
                  </a:lnTo>
                  <a:lnTo>
                    <a:pt x="0" y="182"/>
                  </a:lnTo>
                  <a:lnTo>
                    <a:pt x="0" y="134"/>
                  </a:lnTo>
                  <a:lnTo>
                    <a:pt x="0" y="90"/>
                  </a:lnTo>
                  <a:lnTo>
                    <a:pt x="0" y="54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7"/>
            <p:cNvSpPr>
              <a:spLocks/>
            </p:cNvSpPr>
            <p:nvPr/>
          </p:nvSpPr>
          <p:spPr bwMode="auto">
            <a:xfrm>
              <a:off x="2201" y="1664"/>
              <a:ext cx="12" cy="18"/>
            </a:xfrm>
            <a:custGeom>
              <a:avLst/>
              <a:gdLst>
                <a:gd name="T0" fmla="*/ 0 w 12"/>
                <a:gd name="T1" fmla="*/ 17 h 18"/>
                <a:gd name="T2" fmla="*/ 0 w 12"/>
                <a:gd name="T3" fmla="*/ 17 h 18"/>
                <a:gd name="T4" fmla="*/ 0 w 12"/>
                <a:gd name="T5" fmla="*/ 16 h 18"/>
                <a:gd name="T6" fmla="*/ 0 w 12"/>
                <a:gd name="T7" fmla="*/ 16 h 18"/>
                <a:gd name="T8" fmla="*/ 1 w 12"/>
                <a:gd name="T9" fmla="*/ 15 h 18"/>
                <a:gd name="T10" fmla="*/ 1 w 12"/>
                <a:gd name="T11" fmla="*/ 14 h 18"/>
                <a:gd name="T12" fmla="*/ 1 w 12"/>
                <a:gd name="T13" fmla="*/ 13 h 18"/>
                <a:gd name="T14" fmla="*/ 1 w 12"/>
                <a:gd name="T15" fmla="*/ 12 h 18"/>
                <a:gd name="T16" fmla="*/ 3 w 12"/>
                <a:gd name="T17" fmla="*/ 10 h 18"/>
                <a:gd name="T18" fmla="*/ 3 w 12"/>
                <a:gd name="T19" fmla="*/ 9 h 18"/>
                <a:gd name="T20" fmla="*/ 4 w 12"/>
                <a:gd name="T21" fmla="*/ 8 h 18"/>
                <a:gd name="T22" fmla="*/ 5 w 12"/>
                <a:gd name="T23" fmla="*/ 7 h 18"/>
                <a:gd name="T24" fmla="*/ 6 w 12"/>
                <a:gd name="T25" fmla="*/ 5 h 18"/>
                <a:gd name="T26" fmla="*/ 7 w 12"/>
                <a:gd name="T27" fmla="*/ 4 h 18"/>
                <a:gd name="T28" fmla="*/ 8 w 12"/>
                <a:gd name="T29" fmla="*/ 3 h 18"/>
                <a:gd name="T30" fmla="*/ 10 w 12"/>
                <a:gd name="T31" fmla="*/ 2 h 18"/>
                <a:gd name="T32" fmla="*/ 1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8">
                  <a:moveTo>
                    <a:pt x="0" y="17"/>
                  </a:moveTo>
                  <a:lnTo>
                    <a:pt x="0" y="17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8"/>
            <p:cNvSpPr>
              <a:spLocks/>
            </p:cNvSpPr>
            <p:nvPr/>
          </p:nvSpPr>
          <p:spPr bwMode="auto">
            <a:xfrm>
              <a:off x="2212" y="1658"/>
              <a:ext cx="23" cy="7"/>
            </a:xfrm>
            <a:custGeom>
              <a:avLst/>
              <a:gdLst>
                <a:gd name="T0" fmla="*/ 0 w 23"/>
                <a:gd name="T1" fmla="*/ 6 h 7"/>
                <a:gd name="T2" fmla="*/ 1 w 23"/>
                <a:gd name="T3" fmla="*/ 6 h 7"/>
                <a:gd name="T4" fmla="*/ 3 w 23"/>
                <a:gd name="T5" fmla="*/ 5 h 7"/>
                <a:gd name="T6" fmla="*/ 4 w 23"/>
                <a:gd name="T7" fmla="*/ 5 h 7"/>
                <a:gd name="T8" fmla="*/ 6 w 23"/>
                <a:gd name="T9" fmla="*/ 3 h 7"/>
                <a:gd name="T10" fmla="*/ 8 w 23"/>
                <a:gd name="T11" fmla="*/ 3 h 7"/>
                <a:gd name="T12" fmla="*/ 9 w 23"/>
                <a:gd name="T13" fmla="*/ 3 h 7"/>
                <a:gd name="T14" fmla="*/ 11 w 23"/>
                <a:gd name="T15" fmla="*/ 3 h 7"/>
                <a:gd name="T16" fmla="*/ 13 w 23"/>
                <a:gd name="T17" fmla="*/ 1 h 7"/>
                <a:gd name="T18" fmla="*/ 15 w 23"/>
                <a:gd name="T19" fmla="*/ 1 h 7"/>
                <a:gd name="T20" fmla="*/ 16 w 23"/>
                <a:gd name="T21" fmla="*/ 1 h 7"/>
                <a:gd name="T22" fmla="*/ 18 w 23"/>
                <a:gd name="T23" fmla="*/ 1 h 7"/>
                <a:gd name="T24" fmla="*/ 19 w 23"/>
                <a:gd name="T25" fmla="*/ 1 h 7"/>
                <a:gd name="T26" fmla="*/ 19 w 23"/>
                <a:gd name="T27" fmla="*/ 1 h 7"/>
                <a:gd name="T28" fmla="*/ 21 w 23"/>
                <a:gd name="T29" fmla="*/ 1 h 7"/>
                <a:gd name="T30" fmla="*/ 21 w 23"/>
                <a:gd name="T31" fmla="*/ 1 h 7"/>
                <a:gd name="T32" fmla="*/ 22 w 23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7">
                  <a:moveTo>
                    <a:pt x="0" y="6"/>
                  </a:moveTo>
                  <a:lnTo>
                    <a:pt x="1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9"/>
            <p:cNvSpPr>
              <a:spLocks/>
            </p:cNvSpPr>
            <p:nvPr/>
          </p:nvSpPr>
          <p:spPr bwMode="auto">
            <a:xfrm>
              <a:off x="2188" y="1551"/>
              <a:ext cx="193" cy="530"/>
            </a:xfrm>
            <a:custGeom>
              <a:avLst/>
              <a:gdLst>
                <a:gd name="T0" fmla="*/ 185 w 193"/>
                <a:gd name="T1" fmla="*/ 6 h 530"/>
                <a:gd name="T2" fmla="*/ 173 w 193"/>
                <a:gd name="T3" fmla="*/ 5 h 530"/>
                <a:gd name="T4" fmla="*/ 157 w 193"/>
                <a:gd name="T5" fmla="*/ 3 h 530"/>
                <a:gd name="T6" fmla="*/ 135 w 193"/>
                <a:gd name="T7" fmla="*/ 3 h 530"/>
                <a:gd name="T8" fmla="*/ 114 w 193"/>
                <a:gd name="T9" fmla="*/ 1 h 530"/>
                <a:gd name="T10" fmla="*/ 93 w 193"/>
                <a:gd name="T11" fmla="*/ 1 h 530"/>
                <a:gd name="T12" fmla="*/ 70 w 193"/>
                <a:gd name="T13" fmla="*/ 2 h 530"/>
                <a:gd name="T14" fmla="*/ 45 w 193"/>
                <a:gd name="T15" fmla="*/ 4 h 530"/>
                <a:gd name="T16" fmla="*/ 23 w 193"/>
                <a:gd name="T17" fmla="*/ 6 h 530"/>
                <a:gd name="T18" fmla="*/ 8 w 193"/>
                <a:gd name="T19" fmla="*/ 7 h 530"/>
                <a:gd name="T20" fmla="*/ 3 w 193"/>
                <a:gd name="T21" fmla="*/ 7 h 530"/>
                <a:gd name="T22" fmla="*/ 2 w 193"/>
                <a:gd name="T23" fmla="*/ 10 h 530"/>
                <a:gd name="T24" fmla="*/ 1 w 193"/>
                <a:gd name="T25" fmla="*/ 14 h 530"/>
                <a:gd name="T26" fmla="*/ 0 w 193"/>
                <a:gd name="T27" fmla="*/ 21 h 530"/>
                <a:gd name="T28" fmla="*/ 0 w 193"/>
                <a:gd name="T29" fmla="*/ 28 h 530"/>
                <a:gd name="T30" fmla="*/ 0 w 193"/>
                <a:gd name="T31" fmla="*/ 35 h 530"/>
                <a:gd name="T32" fmla="*/ 1 w 193"/>
                <a:gd name="T33" fmla="*/ 43 h 530"/>
                <a:gd name="T34" fmla="*/ 9 w 193"/>
                <a:gd name="T35" fmla="*/ 59 h 530"/>
                <a:gd name="T36" fmla="*/ 22 w 193"/>
                <a:gd name="T37" fmla="*/ 79 h 530"/>
                <a:gd name="T38" fmla="*/ 33 w 193"/>
                <a:gd name="T39" fmla="*/ 102 h 530"/>
                <a:gd name="T40" fmla="*/ 43 w 193"/>
                <a:gd name="T41" fmla="*/ 124 h 530"/>
                <a:gd name="T42" fmla="*/ 46 w 193"/>
                <a:gd name="T43" fmla="*/ 139 h 530"/>
                <a:gd name="T44" fmla="*/ 46 w 193"/>
                <a:gd name="T45" fmla="*/ 144 h 530"/>
                <a:gd name="T46" fmla="*/ 46 w 193"/>
                <a:gd name="T47" fmla="*/ 151 h 530"/>
                <a:gd name="T48" fmla="*/ 47 w 193"/>
                <a:gd name="T49" fmla="*/ 157 h 530"/>
                <a:gd name="T50" fmla="*/ 48 w 193"/>
                <a:gd name="T51" fmla="*/ 161 h 530"/>
                <a:gd name="T52" fmla="*/ 49 w 193"/>
                <a:gd name="T53" fmla="*/ 162 h 530"/>
                <a:gd name="T54" fmla="*/ 56 w 193"/>
                <a:gd name="T55" fmla="*/ 509 h 530"/>
                <a:gd name="T56" fmla="*/ 56 w 193"/>
                <a:gd name="T57" fmla="*/ 513 h 530"/>
                <a:gd name="T58" fmla="*/ 58 w 193"/>
                <a:gd name="T59" fmla="*/ 518 h 530"/>
                <a:gd name="T60" fmla="*/ 61 w 193"/>
                <a:gd name="T61" fmla="*/ 523 h 530"/>
                <a:gd name="T62" fmla="*/ 66 w 193"/>
                <a:gd name="T63" fmla="*/ 528 h 530"/>
                <a:gd name="T64" fmla="*/ 75 w 193"/>
                <a:gd name="T65" fmla="*/ 529 h 530"/>
                <a:gd name="T66" fmla="*/ 84 w 193"/>
                <a:gd name="T67" fmla="*/ 529 h 530"/>
                <a:gd name="T68" fmla="*/ 93 w 193"/>
                <a:gd name="T69" fmla="*/ 529 h 530"/>
                <a:gd name="T70" fmla="*/ 102 w 193"/>
                <a:gd name="T71" fmla="*/ 529 h 530"/>
                <a:gd name="T72" fmla="*/ 111 w 193"/>
                <a:gd name="T73" fmla="*/ 529 h 530"/>
                <a:gd name="T74" fmla="*/ 120 w 193"/>
                <a:gd name="T75" fmla="*/ 528 h 530"/>
                <a:gd name="T76" fmla="*/ 124 w 193"/>
                <a:gd name="T77" fmla="*/ 527 h 530"/>
                <a:gd name="T78" fmla="*/ 128 w 193"/>
                <a:gd name="T79" fmla="*/ 522 h 530"/>
                <a:gd name="T80" fmla="*/ 131 w 193"/>
                <a:gd name="T81" fmla="*/ 516 h 530"/>
                <a:gd name="T82" fmla="*/ 133 w 193"/>
                <a:gd name="T83" fmla="*/ 511 h 530"/>
                <a:gd name="T84" fmla="*/ 133 w 193"/>
                <a:gd name="T85" fmla="*/ 508 h 530"/>
                <a:gd name="T86" fmla="*/ 142 w 193"/>
                <a:gd name="T87" fmla="*/ 162 h 530"/>
                <a:gd name="T88" fmla="*/ 142 w 193"/>
                <a:gd name="T89" fmla="*/ 160 h 530"/>
                <a:gd name="T90" fmla="*/ 142 w 193"/>
                <a:gd name="T91" fmla="*/ 156 h 530"/>
                <a:gd name="T92" fmla="*/ 142 w 193"/>
                <a:gd name="T93" fmla="*/ 148 h 530"/>
                <a:gd name="T94" fmla="*/ 143 w 193"/>
                <a:gd name="T95" fmla="*/ 142 h 530"/>
                <a:gd name="T96" fmla="*/ 144 w 193"/>
                <a:gd name="T97" fmla="*/ 134 h 530"/>
                <a:gd name="T98" fmla="*/ 150 w 193"/>
                <a:gd name="T99" fmla="*/ 111 h 530"/>
                <a:gd name="T100" fmla="*/ 162 w 193"/>
                <a:gd name="T101" fmla="*/ 88 h 530"/>
                <a:gd name="T102" fmla="*/ 174 w 193"/>
                <a:gd name="T103" fmla="*/ 68 h 530"/>
                <a:gd name="T104" fmla="*/ 186 w 193"/>
                <a:gd name="T105" fmla="*/ 50 h 530"/>
                <a:gd name="T106" fmla="*/ 191 w 193"/>
                <a:gd name="T107" fmla="*/ 39 h 530"/>
                <a:gd name="T108" fmla="*/ 190 w 193"/>
                <a:gd name="T109" fmla="*/ 31 h 530"/>
                <a:gd name="T110" fmla="*/ 189 w 193"/>
                <a:gd name="T111" fmla="*/ 25 h 530"/>
                <a:gd name="T112" fmla="*/ 189 w 193"/>
                <a:gd name="T113" fmla="*/ 16 h 530"/>
                <a:gd name="T114" fmla="*/ 188 w 193"/>
                <a:gd name="T115" fmla="*/ 11 h 530"/>
                <a:gd name="T116" fmla="*/ 188 w 193"/>
                <a:gd name="T117" fmla="*/ 7 h 530"/>
                <a:gd name="T118" fmla="*/ 188 w 193"/>
                <a:gd name="T119" fmla="*/ 6 h 5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3" h="530">
                  <a:moveTo>
                    <a:pt x="188" y="6"/>
                  </a:moveTo>
                  <a:lnTo>
                    <a:pt x="187" y="6"/>
                  </a:lnTo>
                  <a:lnTo>
                    <a:pt x="185" y="6"/>
                  </a:lnTo>
                  <a:lnTo>
                    <a:pt x="182" y="6"/>
                  </a:lnTo>
                  <a:lnTo>
                    <a:pt x="179" y="5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3" y="5"/>
                  </a:lnTo>
                  <a:lnTo>
                    <a:pt x="157" y="3"/>
                  </a:lnTo>
                  <a:lnTo>
                    <a:pt x="150" y="3"/>
                  </a:lnTo>
                  <a:lnTo>
                    <a:pt x="143" y="3"/>
                  </a:lnTo>
                  <a:lnTo>
                    <a:pt x="135" y="3"/>
                  </a:lnTo>
                  <a:lnTo>
                    <a:pt x="129" y="2"/>
                  </a:lnTo>
                  <a:lnTo>
                    <a:pt x="121" y="2"/>
                  </a:lnTo>
                  <a:lnTo>
                    <a:pt x="114" y="1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70" y="2"/>
                  </a:lnTo>
                  <a:lnTo>
                    <a:pt x="61" y="3"/>
                  </a:lnTo>
                  <a:lnTo>
                    <a:pt x="53" y="3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9" y="59"/>
                  </a:lnTo>
                  <a:lnTo>
                    <a:pt x="13" y="65"/>
                  </a:lnTo>
                  <a:lnTo>
                    <a:pt x="17" y="72"/>
                  </a:lnTo>
                  <a:lnTo>
                    <a:pt x="22" y="79"/>
                  </a:lnTo>
                  <a:lnTo>
                    <a:pt x="25" y="87"/>
                  </a:lnTo>
                  <a:lnTo>
                    <a:pt x="30" y="94"/>
                  </a:lnTo>
                  <a:lnTo>
                    <a:pt x="33" y="102"/>
                  </a:lnTo>
                  <a:lnTo>
                    <a:pt x="37" y="109"/>
                  </a:lnTo>
                  <a:lnTo>
                    <a:pt x="40" y="117"/>
                  </a:lnTo>
                  <a:lnTo>
                    <a:pt x="43" y="124"/>
                  </a:lnTo>
                  <a:lnTo>
                    <a:pt x="45" y="130"/>
                  </a:lnTo>
                  <a:lnTo>
                    <a:pt x="46" y="136"/>
                  </a:lnTo>
                  <a:lnTo>
                    <a:pt x="46" y="139"/>
                  </a:lnTo>
                  <a:lnTo>
                    <a:pt x="46" y="140"/>
                  </a:lnTo>
                  <a:lnTo>
                    <a:pt x="46" y="143"/>
                  </a:lnTo>
                  <a:lnTo>
                    <a:pt x="46" y="144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6" y="151"/>
                  </a:lnTo>
                  <a:lnTo>
                    <a:pt x="47" y="153"/>
                  </a:lnTo>
                  <a:lnTo>
                    <a:pt x="47" y="156"/>
                  </a:lnTo>
                  <a:lnTo>
                    <a:pt x="47" y="157"/>
                  </a:lnTo>
                  <a:lnTo>
                    <a:pt x="47" y="159"/>
                  </a:lnTo>
                  <a:lnTo>
                    <a:pt x="48" y="160"/>
                  </a:lnTo>
                  <a:lnTo>
                    <a:pt x="48" y="161"/>
                  </a:lnTo>
                  <a:lnTo>
                    <a:pt x="48" y="162"/>
                  </a:lnTo>
                  <a:lnTo>
                    <a:pt x="49" y="162"/>
                  </a:lnTo>
                  <a:lnTo>
                    <a:pt x="56" y="508"/>
                  </a:lnTo>
                  <a:lnTo>
                    <a:pt x="56" y="509"/>
                  </a:lnTo>
                  <a:lnTo>
                    <a:pt x="56" y="510"/>
                  </a:lnTo>
                  <a:lnTo>
                    <a:pt x="56" y="511"/>
                  </a:lnTo>
                  <a:lnTo>
                    <a:pt x="56" y="513"/>
                  </a:lnTo>
                  <a:lnTo>
                    <a:pt x="56" y="515"/>
                  </a:lnTo>
                  <a:lnTo>
                    <a:pt x="56" y="516"/>
                  </a:lnTo>
                  <a:lnTo>
                    <a:pt x="58" y="518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5"/>
                  </a:lnTo>
                  <a:lnTo>
                    <a:pt x="64" y="526"/>
                  </a:lnTo>
                  <a:lnTo>
                    <a:pt x="66" y="528"/>
                  </a:lnTo>
                  <a:lnTo>
                    <a:pt x="68" y="528"/>
                  </a:lnTo>
                  <a:lnTo>
                    <a:pt x="71" y="528"/>
                  </a:lnTo>
                  <a:lnTo>
                    <a:pt x="75" y="529"/>
                  </a:lnTo>
                  <a:lnTo>
                    <a:pt x="78" y="529"/>
                  </a:lnTo>
                  <a:lnTo>
                    <a:pt x="80" y="529"/>
                  </a:lnTo>
                  <a:lnTo>
                    <a:pt x="84" y="529"/>
                  </a:lnTo>
                  <a:lnTo>
                    <a:pt x="87" y="529"/>
                  </a:lnTo>
                  <a:lnTo>
                    <a:pt x="90" y="529"/>
                  </a:lnTo>
                  <a:lnTo>
                    <a:pt x="93" y="529"/>
                  </a:lnTo>
                  <a:lnTo>
                    <a:pt x="96" y="529"/>
                  </a:lnTo>
                  <a:lnTo>
                    <a:pt x="99" y="529"/>
                  </a:lnTo>
                  <a:lnTo>
                    <a:pt x="102" y="529"/>
                  </a:lnTo>
                  <a:lnTo>
                    <a:pt x="105" y="529"/>
                  </a:lnTo>
                  <a:lnTo>
                    <a:pt x="108" y="529"/>
                  </a:lnTo>
                  <a:lnTo>
                    <a:pt x="111" y="529"/>
                  </a:lnTo>
                  <a:lnTo>
                    <a:pt x="114" y="529"/>
                  </a:lnTo>
                  <a:lnTo>
                    <a:pt x="117" y="529"/>
                  </a:lnTo>
                  <a:lnTo>
                    <a:pt x="120" y="528"/>
                  </a:lnTo>
                  <a:lnTo>
                    <a:pt x="121" y="528"/>
                  </a:lnTo>
                  <a:lnTo>
                    <a:pt x="123" y="528"/>
                  </a:lnTo>
                  <a:lnTo>
                    <a:pt x="124" y="527"/>
                  </a:lnTo>
                  <a:lnTo>
                    <a:pt x="126" y="525"/>
                  </a:lnTo>
                  <a:lnTo>
                    <a:pt x="126" y="524"/>
                  </a:lnTo>
                  <a:lnTo>
                    <a:pt x="128" y="522"/>
                  </a:lnTo>
                  <a:lnTo>
                    <a:pt x="129" y="521"/>
                  </a:lnTo>
                  <a:lnTo>
                    <a:pt x="131" y="518"/>
                  </a:lnTo>
                  <a:lnTo>
                    <a:pt x="131" y="516"/>
                  </a:lnTo>
                  <a:lnTo>
                    <a:pt x="132" y="515"/>
                  </a:lnTo>
                  <a:lnTo>
                    <a:pt x="132" y="513"/>
                  </a:lnTo>
                  <a:lnTo>
                    <a:pt x="133" y="511"/>
                  </a:lnTo>
                  <a:lnTo>
                    <a:pt x="133" y="510"/>
                  </a:lnTo>
                  <a:lnTo>
                    <a:pt x="133" y="508"/>
                  </a:lnTo>
                  <a:lnTo>
                    <a:pt x="134" y="507"/>
                  </a:lnTo>
                  <a:lnTo>
                    <a:pt x="142" y="162"/>
                  </a:lnTo>
                  <a:lnTo>
                    <a:pt x="142" y="161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2" y="157"/>
                  </a:lnTo>
                  <a:lnTo>
                    <a:pt x="142" y="156"/>
                  </a:lnTo>
                  <a:lnTo>
                    <a:pt x="142" y="153"/>
                  </a:lnTo>
                  <a:lnTo>
                    <a:pt x="142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39"/>
                  </a:lnTo>
                  <a:lnTo>
                    <a:pt x="143" y="137"/>
                  </a:lnTo>
                  <a:lnTo>
                    <a:pt x="144" y="134"/>
                  </a:lnTo>
                  <a:lnTo>
                    <a:pt x="145" y="126"/>
                  </a:lnTo>
                  <a:lnTo>
                    <a:pt x="147" y="119"/>
                  </a:lnTo>
                  <a:lnTo>
                    <a:pt x="150" y="111"/>
                  </a:lnTo>
                  <a:lnTo>
                    <a:pt x="154" y="103"/>
                  </a:lnTo>
                  <a:lnTo>
                    <a:pt x="158" y="96"/>
                  </a:lnTo>
                  <a:lnTo>
                    <a:pt x="162" y="88"/>
                  </a:lnTo>
                  <a:lnTo>
                    <a:pt x="167" y="81"/>
                  </a:lnTo>
                  <a:lnTo>
                    <a:pt x="171" y="74"/>
                  </a:lnTo>
                  <a:lnTo>
                    <a:pt x="174" y="68"/>
                  </a:lnTo>
                  <a:lnTo>
                    <a:pt x="179" y="61"/>
                  </a:lnTo>
                  <a:lnTo>
                    <a:pt x="182" y="56"/>
                  </a:lnTo>
                  <a:lnTo>
                    <a:pt x="186" y="50"/>
                  </a:lnTo>
                  <a:lnTo>
                    <a:pt x="188" y="46"/>
                  </a:lnTo>
                  <a:lnTo>
                    <a:pt x="190" y="42"/>
                  </a:lnTo>
                  <a:lnTo>
                    <a:pt x="191" y="39"/>
                  </a:lnTo>
                  <a:lnTo>
                    <a:pt x="192" y="35"/>
                  </a:lnTo>
                  <a:lnTo>
                    <a:pt x="190" y="34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0" y="26"/>
                  </a:lnTo>
                  <a:lnTo>
                    <a:pt x="189" y="25"/>
                  </a:lnTo>
                  <a:lnTo>
                    <a:pt x="189" y="22"/>
                  </a:lnTo>
                  <a:lnTo>
                    <a:pt x="189" y="19"/>
                  </a:lnTo>
                  <a:lnTo>
                    <a:pt x="189" y="16"/>
                  </a:lnTo>
                  <a:lnTo>
                    <a:pt x="188" y="15"/>
                  </a:lnTo>
                  <a:lnTo>
                    <a:pt x="188" y="13"/>
                  </a:lnTo>
                  <a:lnTo>
                    <a:pt x="188" y="11"/>
                  </a:lnTo>
                  <a:lnTo>
                    <a:pt x="188" y="9"/>
                  </a:lnTo>
                  <a:lnTo>
                    <a:pt x="188" y="8"/>
                  </a:lnTo>
                  <a:lnTo>
                    <a:pt x="188" y="7"/>
                  </a:lnTo>
                  <a:lnTo>
                    <a:pt x="188" y="6"/>
                  </a:lnTo>
                </a:path>
              </a:pathLst>
            </a:custGeom>
            <a:solidFill>
              <a:srgbClr val="FFFFFF"/>
            </a:solidFill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0"/>
            <p:cNvSpPr>
              <a:spLocks/>
            </p:cNvSpPr>
            <p:nvPr/>
          </p:nvSpPr>
          <p:spPr bwMode="auto">
            <a:xfrm>
              <a:off x="2288" y="3855"/>
              <a:ext cx="49" cy="48"/>
            </a:xfrm>
            <a:custGeom>
              <a:avLst/>
              <a:gdLst>
                <a:gd name="T0" fmla="*/ 0 w 49"/>
                <a:gd name="T1" fmla="*/ 47 h 48"/>
                <a:gd name="T2" fmla="*/ 5 w 49"/>
                <a:gd name="T3" fmla="*/ 47 h 48"/>
                <a:gd name="T4" fmla="*/ 9 w 49"/>
                <a:gd name="T5" fmla="*/ 46 h 48"/>
                <a:gd name="T6" fmla="*/ 14 w 49"/>
                <a:gd name="T7" fmla="*/ 45 h 48"/>
                <a:gd name="T8" fmla="*/ 18 w 49"/>
                <a:gd name="T9" fmla="*/ 44 h 48"/>
                <a:gd name="T10" fmla="*/ 22 w 49"/>
                <a:gd name="T11" fmla="*/ 42 h 48"/>
                <a:gd name="T12" fmla="*/ 26 w 49"/>
                <a:gd name="T13" fmla="*/ 40 h 48"/>
                <a:gd name="T14" fmla="*/ 29 w 49"/>
                <a:gd name="T15" fmla="*/ 37 h 48"/>
                <a:gd name="T16" fmla="*/ 34 w 49"/>
                <a:gd name="T17" fmla="*/ 33 h 48"/>
                <a:gd name="T18" fmla="*/ 36 w 49"/>
                <a:gd name="T19" fmla="*/ 30 h 48"/>
                <a:gd name="T20" fmla="*/ 39 w 49"/>
                <a:gd name="T21" fmla="*/ 27 h 48"/>
                <a:gd name="T22" fmla="*/ 41 w 49"/>
                <a:gd name="T23" fmla="*/ 23 h 48"/>
                <a:gd name="T24" fmla="*/ 44 w 49"/>
                <a:gd name="T25" fmla="*/ 19 h 48"/>
                <a:gd name="T26" fmla="*/ 45 w 49"/>
                <a:gd name="T27" fmla="*/ 15 h 48"/>
                <a:gd name="T28" fmla="*/ 47 w 49"/>
                <a:gd name="T29" fmla="*/ 10 h 48"/>
                <a:gd name="T30" fmla="*/ 47 w 49"/>
                <a:gd name="T31" fmla="*/ 6 h 48"/>
                <a:gd name="T32" fmla="*/ 48 w 49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8">
                  <a:moveTo>
                    <a:pt x="0" y="47"/>
                  </a:moveTo>
                  <a:lnTo>
                    <a:pt x="5" y="47"/>
                  </a:lnTo>
                  <a:lnTo>
                    <a:pt x="9" y="46"/>
                  </a:lnTo>
                  <a:lnTo>
                    <a:pt x="14" y="45"/>
                  </a:lnTo>
                  <a:lnTo>
                    <a:pt x="18" y="44"/>
                  </a:lnTo>
                  <a:lnTo>
                    <a:pt x="22" y="42"/>
                  </a:lnTo>
                  <a:lnTo>
                    <a:pt x="26" y="40"/>
                  </a:lnTo>
                  <a:lnTo>
                    <a:pt x="29" y="37"/>
                  </a:lnTo>
                  <a:lnTo>
                    <a:pt x="34" y="33"/>
                  </a:lnTo>
                  <a:lnTo>
                    <a:pt x="36" y="30"/>
                  </a:lnTo>
                  <a:lnTo>
                    <a:pt x="39" y="27"/>
                  </a:lnTo>
                  <a:lnTo>
                    <a:pt x="41" y="23"/>
                  </a:lnTo>
                  <a:lnTo>
                    <a:pt x="44" y="19"/>
                  </a:lnTo>
                  <a:lnTo>
                    <a:pt x="45" y="15"/>
                  </a:lnTo>
                  <a:lnTo>
                    <a:pt x="47" y="10"/>
                  </a:lnTo>
                  <a:lnTo>
                    <a:pt x="47" y="6"/>
                  </a:lnTo>
                  <a:lnTo>
                    <a:pt x="48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1"/>
            <p:cNvSpPr>
              <a:spLocks/>
            </p:cNvSpPr>
            <p:nvPr/>
          </p:nvSpPr>
          <p:spPr bwMode="auto">
            <a:xfrm>
              <a:off x="2288" y="3808"/>
              <a:ext cx="49" cy="48"/>
            </a:xfrm>
            <a:custGeom>
              <a:avLst/>
              <a:gdLst>
                <a:gd name="T0" fmla="*/ 48 w 49"/>
                <a:gd name="T1" fmla="*/ 47 h 48"/>
                <a:gd name="T2" fmla="*/ 47 w 49"/>
                <a:gd name="T3" fmla="*/ 42 h 48"/>
                <a:gd name="T4" fmla="*/ 47 w 49"/>
                <a:gd name="T5" fmla="*/ 38 h 48"/>
                <a:gd name="T6" fmla="*/ 45 w 49"/>
                <a:gd name="T7" fmla="*/ 33 h 48"/>
                <a:gd name="T8" fmla="*/ 44 w 49"/>
                <a:gd name="T9" fmla="*/ 29 h 48"/>
                <a:gd name="T10" fmla="*/ 41 w 49"/>
                <a:gd name="T11" fmla="*/ 26 h 48"/>
                <a:gd name="T12" fmla="*/ 39 w 49"/>
                <a:gd name="T13" fmla="*/ 21 h 48"/>
                <a:gd name="T14" fmla="*/ 36 w 49"/>
                <a:gd name="T15" fmla="*/ 18 h 48"/>
                <a:gd name="T16" fmla="*/ 34 w 49"/>
                <a:gd name="T17" fmla="*/ 14 h 48"/>
                <a:gd name="T18" fmla="*/ 29 w 49"/>
                <a:gd name="T19" fmla="*/ 12 h 48"/>
                <a:gd name="T20" fmla="*/ 26 w 49"/>
                <a:gd name="T21" fmla="*/ 9 h 48"/>
                <a:gd name="T22" fmla="*/ 22 w 49"/>
                <a:gd name="T23" fmla="*/ 7 h 48"/>
                <a:gd name="T24" fmla="*/ 18 w 49"/>
                <a:gd name="T25" fmla="*/ 4 h 48"/>
                <a:gd name="T26" fmla="*/ 14 w 49"/>
                <a:gd name="T27" fmla="*/ 3 h 48"/>
                <a:gd name="T28" fmla="*/ 9 w 49"/>
                <a:gd name="T29" fmla="*/ 1 h 48"/>
                <a:gd name="T30" fmla="*/ 5 w 49"/>
                <a:gd name="T31" fmla="*/ 1 h 48"/>
                <a:gd name="T32" fmla="*/ 0 w 49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8">
                  <a:moveTo>
                    <a:pt x="48" y="47"/>
                  </a:moveTo>
                  <a:lnTo>
                    <a:pt x="47" y="42"/>
                  </a:lnTo>
                  <a:lnTo>
                    <a:pt x="47" y="38"/>
                  </a:lnTo>
                  <a:lnTo>
                    <a:pt x="45" y="33"/>
                  </a:lnTo>
                  <a:lnTo>
                    <a:pt x="44" y="29"/>
                  </a:lnTo>
                  <a:lnTo>
                    <a:pt x="41" y="26"/>
                  </a:lnTo>
                  <a:lnTo>
                    <a:pt x="39" y="21"/>
                  </a:lnTo>
                  <a:lnTo>
                    <a:pt x="36" y="18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4" y="3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2"/>
            <p:cNvSpPr>
              <a:spLocks/>
            </p:cNvSpPr>
            <p:nvPr/>
          </p:nvSpPr>
          <p:spPr bwMode="auto">
            <a:xfrm>
              <a:off x="2242" y="3808"/>
              <a:ext cx="47" cy="48"/>
            </a:xfrm>
            <a:custGeom>
              <a:avLst/>
              <a:gdLst>
                <a:gd name="T0" fmla="*/ 46 w 47"/>
                <a:gd name="T1" fmla="*/ 0 h 48"/>
                <a:gd name="T2" fmla="*/ 41 w 47"/>
                <a:gd name="T3" fmla="*/ 1 h 48"/>
                <a:gd name="T4" fmla="*/ 36 w 47"/>
                <a:gd name="T5" fmla="*/ 1 h 48"/>
                <a:gd name="T6" fmla="*/ 32 w 47"/>
                <a:gd name="T7" fmla="*/ 3 h 48"/>
                <a:gd name="T8" fmla="*/ 28 w 47"/>
                <a:gd name="T9" fmla="*/ 4 h 48"/>
                <a:gd name="T10" fmla="*/ 23 w 47"/>
                <a:gd name="T11" fmla="*/ 7 h 48"/>
                <a:gd name="T12" fmla="*/ 19 w 47"/>
                <a:gd name="T13" fmla="*/ 9 h 48"/>
                <a:gd name="T14" fmla="*/ 16 w 47"/>
                <a:gd name="T15" fmla="*/ 12 h 48"/>
                <a:gd name="T16" fmla="*/ 13 w 47"/>
                <a:gd name="T17" fmla="*/ 14 h 48"/>
                <a:gd name="T18" fmla="*/ 10 w 47"/>
                <a:gd name="T19" fmla="*/ 18 h 48"/>
                <a:gd name="T20" fmla="*/ 7 w 47"/>
                <a:gd name="T21" fmla="*/ 21 h 48"/>
                <a:gd name="T22" fmla="*/ 4 w 47"/>
                <a:gd name="T23" fmla="*/ 26 h 48"/>
                <a:gd name="T24" fmla="*/ 2 w 47"/>
                <a:gd name="T25" fmla="*/ 29 h 48"/>
                <a:gd name="T26" fmla="*/ 1 w 47"/>
                <a:gd name="T27" fmla="*/ 33 h 48"/>
                <a:gd name="T28" fmla="*/ 0 w 47"/>
                <a:gd name="T29" fmla="*/ 38 h 48"/>
                <a:gd name="T30" fmla="*/ 0 w 47"/>
                <a:gd name="T31" fmla="*/ 42 h 48"/>
                <a:gd name="T32" fmla="*/ 0 w 47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46" y="0"/>
                  </a:moveTo>
                  <a:lnTo>
                    <a:pt x="41" y="1"/>
                  </a:lnTo>
                  <a:lnTo>
                    <a:pt x="36" y="1"/>
                  </a:lnTo>
                  <a:lnTo>
                    <a:pt x="32" y="3"/>
                  </a:lnTo>
                  <a:lnTo>
                    <a:pt x="28" y="4"/>
                  </a:lnTo>
                  <a:lnTo>
                    <a:pt x="23" y="7"/>
                  </a:ln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18"/>
                  </a:lnTo>
                  <a:lnTo>
                    <a:pt x="7" y="21"/>
                  </a:lnTo>
                  <a:lnTo>
                    <a:pt x="4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7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3"/>
            <p:cNvSpPr>
              <a:spLocks/>
            </p:cNvSpPr>
            <p:nvPr/>
          </p:nvSpPr>
          <p:spPr bwMode="auto">
            <a:xfrm>
              <a:off x="2242" y="3855"/>
              <a:ext cx="47" cy="48"/>
            </a:xfrm>
            <a:custGeom>
              <a:avLst/>
              <a:gdLst>
                <a:gd name="T0" fmla="*/ 0 w 47"/>
                <a:gd name="T1" fmla="*/ 0 h 48"/>
                <a:gd name="T2" fmla="*/ 0 w 47"/>
                <a:gd name="T3" fmla="*/ 6 h 48"/>
                <a:gd name="T4" fmla="*/ 0 w 47"/>
                <a:gd name="T5" fmla="*/ 10 h 48"/>
                <a:gd name="T6" fmla="*/ 1 w 47"/>
                <a:gd name="T7" fmla="*/ 15 h 48"/>
                <a:gd name="T8" fmla="*/ 2 w 47"/>
                <a:gd name="T9" fmla="*/ 19 h 48"/>
                <a:gd name="T10" fmla="*/ 4 w 47"/>
                <a:gd name="T11" fmla="*/ 23 h 48"/>
                <a:gd name="T12" fmla="*/ 7 w 47"/>
                <a:gd name="T13" fmla="*/ 27 h 48"/>
                <a:gd name="T14" fmla="*/ 10 w 47"/>
                <a:gd name="T15" fmla="*/ 30 h 48"/>
                <a:gd name="T16" fmla="*/ 13 w 47"/>
                <a:gd name="T17" fmla="*/ 33 h 48"/>
                <a:gd name="T18" fmla="*/ 16 w 47"/>
                <a:gd name="T19" fmla="*/ 37 h 48"/>
                <a:gd name="T20" fmla="*/ 19 w 47"/>
                <a:gd name="T21" fmla="*/ 40 h 48"/>
                <a:gd name="T22" fmla="*/ 23 w 47"/>
                <a:gd name="T23" fmla="*/ 42 h 48"/>
                <a:gd name="T24" fmla="*/ 28 w 47"/>
                <a:gd name="T25" fmla="*/ 44 h 48"/>
                <a:gd name="T26" fmla="*/ 32 w 47"/>
                <a:gd name="T27" fmla="*/ 45 h 48"/>
                <a:gd name="T28" fmla="*/ 36 w 47"/>
                <a:gd name="T29" fmla="*/ 46 h 48"/>
                <a:gd name="T30" fmla="*/ 41 w 47"/>
                <a:gd name="T31" fmla="*/ 47 h 48"/>
                <a:gd name="T32" fmla="*/ 46 w 47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48">
                  <a:moveTo>
                    <a:pt x="0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3" y="33"/>
                  </a:lnTo>
                  <a:lnTo>
                    <a:pt x="16" y="37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8" y="44"/>
                  </a:lnTo>
                  <a:lnTo>
                    <a:pt x="32" y="45"/>
                  </a:lnTo>
                  <a:lnTo>
                    <a:pt x="36" y="46"/>
                  </a:lnTo>
                  <a:lnTo>
                    <a:pt x="41" y="47"/>
                  </a:lnTo>
                  <a:lnTo>
                    <a:pt x="46" y="47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64"/>
            <p:cNvSpPr>
              <a:spLocks noChangeShapeType="1"/>
            </p:cNvSpPr>
            <p:nvPr/>
          </p:nvSpPr>
          <p:spPr bwMode="auto">
            <a:xfrm>
              <a:off x="2288" y="3902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65"/>
            <p:cNvSpPr>
              <a:spLocks/>
            </p:cNvSpPr>
            <p:nvPr/>
          </p:nvSpPr>
          <p:spPr bwMode="auto">
            <a:xfrm>
              <a:off x="2288" y="3855"/>
              <a:ext cx="96" cy="95"/>
            </a:xfrm>
            <a:custGeom>
              <a:avLst/>
              <a:gdLst>
                <a:gd name="T0" fmla="*/ 0 w 96"/>
                <a:gd name="T1" fmla="*/ 94 h 95"/>
                <a:gd name="T2" fmla="*/ 9 w 96"/>
                <a:gd name="T3" fmla="*/ 94 h 95"/>
                <a:gd name="T4" fmla="*/ 18 w 96"/>
                <a:gd name="T5" fmla="*/ 93 h 95"/>
                <a:gd name="T6" fmla="*/ 27 w 96"/>
                <a:gd name="T7" fmla="*/ 91 h 95"/>
                <a:gd name="T8" fmla="*/ 36 w 96"/>
                <a:gd name="T9" fmla="*/ 87 h 95"/>
                <a:gd name="T10" fmla="*/ 43 w 96"/>
                <a:gd name="T11" fmla="*/ 83 h 95"/>
                <a:gd name="T12" fmla="*/ 52 w 96"/>
                <a:gd name="T13" fmla="*/ 79 h 95"/>
                <a:gd name="T14" fmla="*/ 59 w 96"/>
                <a:gd name="T15" fmla="*/ 73 h 95"/>
                <a:gd name="T16" fmla="*/ 66 w 96"/>
                <a:gd name="T17" fmla="*/ 67 h 95"/>
                <a:gd name="T18" fmla="*/ 72 w 96"/>
                <a:gd name="T19" fmla="*/ 61 h 95"/>
                <a:gd name="T20" fmla="*/ 78 w 96"/>
                <a:gd name="T21" fmla="*/ 53 h 95"/>
                <a:gd name="T22" fmla="*/ 82 w 96"/>
                <a:gd name="T23" fmla="*/ 46 h 95"/>
                <a:gd name="T24" fmla="*/ 87 w 96"/>
                <a:gd name="T25" fmla="*/ 37 h 95"/>
                <a:gd name="T26" fmla="*/ 90 w 96"/>
                <a:gd name="T27" fmla="*/ 28 h 95"/>
                <a:gd name="T28" fmla="*/ 92 w 96"/>
                <a:gd name="T29" fmla="*/ 20 h 95"/>
                <a:gd name="T30" fmla="*/ 94 w 96"/>
                <a:gd name="T31" fmla="*/ 10 h 95"/>
                <a:gd name="T32" fmla="*/ 95 w 96"/>
                <a:gd name="T33" fmla="*/ 0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" h="95">
                  <a:moveTo>
                    <a:pt x="0" y="94"/>
                  </a:moveTo>
                  <a:lnTo>
                    <a:pt x="9" y="94"/>
                  </a:lnTo>
                  <a:lnTo>
                    <a:pt x="18" y="93"/>
                  </a:lnTo>
                  <a:lnTo>
                    <a:pt x="27" y="91"/>
                  </a:lnTo>
                  <a:lnTo>
                    <a:pt x="36" y="87"/>
                  </a:lnTo>
                  <a:lnTo>
                    <a:pt x="43" y="83"/>
                  </a:lnTo>
                  <a:lnTo>
                    <a:pt x="52" y="79"/>
                  </a:lnTo>
                  <a:lnTo>
                    <a:pt x="59" y="73"/>
                  </a:lnTo>
                  <a:lnTo>
                    <a:pt x="66" y="67"/>
                  </a:lnTo>
                  <a:lnTo>
                    <a:pt x="72" y="61"/>
                  </a:lnTo>
                  <a:lnTo>
                    <a:pt x="78" y="53"/>
                  </a:lnTo>
                  <a:lnTo>
                    <a:pt x="82" y="46"/>
                  </a:lnTo>
                  <a:lnTo>
                    <a:pt x="87" y="37"/>
                  </a:lnTo>
                  <a:lnTo>
                    <a:pt x="90" y="28"/>
                  </a:lnTo>
                  <a:lnTo>
                    <a:pt x="92" y="20"/>
                  </a:lnTo>
                  <a:lnTo>
                    <a:pt x="94" y="10"/>
                  </a:lnTo>
                  <a:lnTo>
                    <a:pt x="95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6"/>
            <p:cNvSpPr>
              <a:spLocks/>
            </p:cNvSpPr>
            <p:nvPr/>
          </p:nvSpPr>
          <p:spPr bwMode="auto">
            <a:xfrm>
              <a:off x="2288" y="3761"/>
              <a:ext cx="96" cy="95"/>
            </a:xfrm>
            <a:custGeom>
              <a:avLst/>
              <a:gdLst>
                <a:gd name="T0" fmla="*/ 95 w 96"/>
                <a:gd name="T1" fmla="*/ 94 h 95"/>
                <a:gd name="T2" fmla="*/ 94 w 96"/>
                <a:gd name="T3" fmla="*/ 85 h 95"/>
                <a:gd name="T4" fmla="*/ 92 w 96"/>
                <a:gd name="T5" fmla="*/ 75 h 95"/>
                <a:gd name="T6" fmla="*/ 90 w 96"/>
                <a:gd name="T7" fmla="*/ 66 h 95"/>
                <a:gd name="T8" fmla="*/ 87 w 96"/>
                <a:gd name="T9" fmla="*/ 58 h 95"/>
                <a:gd name="T10" fmla="*/ 82 w 96"/>
                <a:gd name="T11" fmla="*/ 50 h 95"/>
                <a:gd name="T12" fmla="*/ 78 w 96"/>
                <a:gd name="T13" fmla="*/ 42 h 95"/>
                <a:gd name="T14" fmla="*/ 72 w 96"/>
                <a:gd name="T15" fmla="*/ 35 h 95"/>
                <a:gd name="T16" fmla="*/ 66 w 96"/>
                <a:gd name="T17" fmla="*/ 27 h 95"/>
                <a:gd name="T18" fmla="*/ 59 w 96"/>
                <a:gd name="T19" fmla="*/ 22 h 95"/>
                <a:gd name="T20" fmla="*/ 52 w 96"/>
                <a:gd name="T21" fmla="*/ 16 h 95"/>
                <a:gd name="T22" fmla="*/ 43 w 96"/>
                <a:gd name="T23" fmla="*/ 12 h 95"/>
                <a:gd name="T24" fmla="*/ 36 w 96"/>
                <a:gd name="T25" fmla="*/ 7 h 95"/>
                <a:gd name="T26" fmla="*/ 27 w 96"/>
                <a:gd name="T27" fmla="*/ 4 h 95"/>
                <a:gd name="T28" fmla="*/ 18 w 96"/>
                <a:gd name="T29" fmla="*/ 2 h 95"/>
                <a:gd name="T30" fmla="*/ 9 w 96"/>
                <a:gd name="T31" fmla="*/ 0 h 95"/>
                <a:gd name="T32" fmla="*/ 0 w 96"/>
                <a:gd name="T33" fmla="*/ 0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" h="95">
                  <a:moveTo>
                    <a:pt x="95" y="94"/>
                  </a:moveTo>
                  <a:lnTo>
                    <a:pt x="94" y="85"/>
                  </a:lnTo>
                  <a:lnTo>
                    <a:pt x="92" y="75"/>
                  </a:lnTo>
                  <a:lnTo>
                    <a:pt x="90" y="66"/>
                  </a:lnTo>
                  <a:lnTo>
                    <a:pt x="87" y="58"/>
                  </a:lnTo>
                  <a:lnTo>
                    <a:pt x="82" y="50"/>
                  </a:lnTo>
                  <a:lnTo>
                    <a:pt x="78" y="42"/>
                  </a:lnTo>
                  <a:lnTo>
                    <a:pt x="72" y="35"/>
                  </a:lnTo>
                  <a:lnTo>
                    <a:pt x="66" y="27"/>
                  </a:lnTo>
                  <a:lnTo>
                    <a:pt x="59" y="22"/>
                  </a:lnTo>
                  <a:lnTo>
                    <a:pt x="52" y="16"/>
                  </a:lnTo>
                  <a:lnTo>
                    <a:pt x="43" y="12"/>
                  </a:lnTo>
                  <a:lnTo>
                    <a:pt x="36" y="7"/>
                  </a:lnTo>
                  <a:lnTo>
                    <a:pt x="27" y="4"/>
                  </a:lnTo>
                  <a:lnTo>
                    <a:pt x="18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7"/>
            <p:cNvSpPr>
              <a:spLocks/>
            </p:cNvSpPr>
            <p:nvPr/>
          </p:nvSpPr>
          <p:spPr bwMode="auto">
            <a:xfrm>
              <a:off x="2194" y="3761"/>
              <a:ext cx="95" cy="95"/>
            </a:xfrm>
            <a:custGeom>
              <a:avLst/>
              <a:gdLst>
                <a:gd name="T0" fmla="*/ 94 w 95"/>
                <a:gd name="T1" fmla="*/ 0 h 95"/>
                <a:gd name="T2" fmla="*/ 84 w 95"/>
                <a:gd name="T3" fmla="*/ 0 h 95"/>
                <a:gd name="T4" fmla="*/ 74 w 95"/>
                <a:gd name="T5" fmla="*/ 2 h 95"/>
                <a:gd name="T6" fmla="*/ 65 w 95"/>
                <a:gd name="T7" fmla="*/ 4 h 95"/>
                <a:gd name="T8" fmla="*/ 57 w 95"/>
                <a:gd name="T9" fmla="*/ 7 h 95"/>
                <a:gd name="T10" fmla="*/ 48 w 95"/>
                <a:gd name="T11" fmla="*/ 12 h 95"/>
                <a:gd name="T12" fmla="*/ 41 w 95"/>
                <a:gd name="T13" fmla="*/ 16 h 95"/>
                <a:gd name="T14" fmla="*/ 33 w 95"/>
                <a:gd name="T15" fmla="*/ 22 h 95"/>
                <a:gd name="T16" fmla="*/ 27 w 95"/>
                <a:gd name="T17" fmla="*/ 27 h 95"/>
                <a:gd name="T18" fmla="*/ 21 w 95"/>
                <a:gd name="T19" fmla="*/ 35 h 95"/>
                <a:gd name="T20" fmla="*/ 15 w 95"/>
                <a:gd name="T21" fmla="*/ 42 h 95"/>
                <a:gd name="T22" fmla="*/ 11 w 95"/>
                <a:gd name="T23" fmla="*/ 50 h 95"/>
                <a:gd name="T24" fmla="*/ 7 w 95"/>
                <a:gd name="T25" fmla="*/ 58 h 95"/>
                <a:gd name="T26" fmla="*/ 3 w 95"/>
                <a:gd name="T27" fmla="*/ 66 h 95"/>
                <a:gd name="T28" fmla="*/ 1 w 95"/>
                <a:gd name="T29" fmla="*/ 75 h 95"/>
                <a:gd name="T30" fmla="*/ 0 w 95"/>
                <a:gd name="T31" fmla="*/ 85 h 95"/>
                <a:gd name="T32" fmla="*/ 0 w 95"/>
                <a:gd name="T33" fmla="*/ 94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5" h="95">
                  <a:moveTo>
                    <a:pt x="94" y="0"/>
                  </a:moveTo>
                  <a:lnTo>
                    <a:pt x="84" y="0"/>
                  </a:lnTo>
                  <a:lnTo>
                    <a:pt x="74" y="2"/>
                  </a:lnTo>
                  <a:lnTo>
                    <a:pt x="65" y="4"/>
                  </a:lnTo>
                  <a:lnTo>
                    <a:pt x="57" y="7"/>
                  </a:lnTo>
                  <a:lnTo>
                    <a:pt x="48" y="12"/>
                  </a:lnTo>
                  <a:lnTo>
                    <a:pt x="41" y="16"/>
                  </a:lnTo>
                  <a:lnTo>
                    <a:pt x="33" y="22"/>
                  </a:lnTo>
                  <a:lnTo>
                    <a:pt x="27" y="27"/>
                  </a:lnTo>
                  <a:lnTo>
                    <a:pt x="21" y="35"/>
                  </a:lnTo>
                  <a:lnTo>
                    <a:pt x="15" y="42"/>
                  </a:lnTo>
                  <a:lnTo>
                    <a:pt x="11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1" y="75"/>
                  </a:lnTo>
                  <a:lnTo>
                    <a:pt x="0" y="85"/>
                  </a:lnTo>
                  <a:lnTo>
                    <a:pt x="0" y="94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8"/>
            <p:cNvSpPr>
              <a:spLocks/>
            </p:cNvSpPr>
            <p:nvPr/>
          </p:nvSpPr>
          <p:spPr bwMode="auto">
            <a:xfrm>
              <a:off x="2194" y="3855"/>
              <a:ext cx="95" cy="95"/>
            </a:xfrm>
            <a:custGeom>
              <a:avLst/>
              <a:gdLst>
                <a:gd name="T0" fmla="*/ 0 w 95"/>
                <a:gd name="T1" fmla="*/ 0 h 95"/>
                <a:gd name="T2" fmla="*/ 0 w 95"/>
                <a:gd name="T3" fmla="*/ 10 h 95"/>
                <a:gd name="T4" fmla="*/ 1 w 95"/>
                <a:gd name="T5" fmla="*/ 20 h 95"/>
                <a:gd name="T6" fmla="*/ 3 w 95"/>
                <a:gd name="T7" fmla="*/ 28 h 95"/>
                <a:gd name="T8" fmla="*/ 7 w 95"/>
                <a:gd name="T9" fmla="*/ 37 h 95"/>
                <a:gd name="T10" fmla="*/ 11 w 95"/>
                <a:gd name="T11" fmla="*/ 46 h 95"/>
                <a:gd name="T12" fmla="*/ 15 w 95"/>
                <a:gd name="T13" fmla="*/ 53 h 95"/>
                <a:gd name="T14" fmla="*/ 21 w 95"/>
                <a:gd name="T15" fmla="*/ 61 h 95"/>
                <a:gd name="T16" fmla="*/ 27 w 95"/>
                <a:gd name="T17" fmla="*/ 67 h 95"/>
                <a:gd name="T18" fmla="*/ 33 w 95"/>
                <a:gd name="T19" fmla="*/ 73 h 95"/>
                <a:gd name="T20" fmla="*/ 41 w 95"/>
                <a:gd name="T21" fmla="*/ 79 h 95"/>
                <a:gd name="T22" fmla="*/ 48 w 95"/>
                <a:gd name="T23" fmla="*/ 83 h 95"/>
                <a:gd name="T24" fmla="*/ 57 w 95"/>
                <a:gd name="T25" fmla="*/ 87 h 95"/>
                <a:gd name="T26" fmla="*/ 65 w 95"/>
                <a:gd name="T27" fmla="*/ 91 h 95"/>
                <a:gd name="T28" fmla="*/ 74 w 95"/>
                <a:gd name="T29" fmla="*/ 93 h 95"/>
                <a:gd name="T30" fmla="*/ 84 w 95"/>
                <a:gd name="T31" fmla="*/ 94 h 95"/>
                <a:gd name="T32" fmla="*/ 94 w 95"/>
                <a:gd name="T33" fmla="*/ 94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5" h="95">
                  <a:moveTo>
                    <a:pt x="0" y="0"/>
                  </a:moveTo>
                  <a:lnTo>
                    <a:pt x="0" y="10"/>
                  </a:lnTo>
                  <a:lnTo>
                    <a:pt x="1" y="20"/>
                  </a:lnTo>
                  <a:lnTo>
                    <a:pt x="3" y="28"/>
                  </a:lnTo>
                  <a:lnTo>
                    <a:pt x="7" y="37"/>
                  </a:lnTo>
                  <a:lnTo>
                    <a:pt x="11" y="46"/>
                  </a:lnTo>
                  <a:lnTo>
                    <a:pt x="15" y="53"/>
                  </a:lnTo>
                  <a:lnTo>
                    <a:pt x="21" y="61"/>
                  </a:lnTo>
                  <a:lnTo>
                    <a:pt x="27" y="67"/>
                  </a:lnTo>
                  <a:lnTo>
                    <a:pt x="33" y="73"/>
                  </a:lnTo>
                  <a:lnTo>
                    <a:pt x="41" y="79"/>
                  </a:lnTo>
                  <a:lnTo>
                    <a:pt x="48" y="83"/>
                  </a:lnTo>
                  <a:lnTo>
                    <a:pt x="57" y="87"/>
                  </a:lnTo>
                  <a:lnTo>
                    <a:pt x="65" y="91"/>
                  </a:lnTo>
                  <a:lnTo>
                    <a:pt x="74" y="93"/>
                  </a:lnTo>
                  <a:lnTo>
                    <a:pt x="84" y="94"/>
                  </a:lnTo>
                  <a:lnTo>
                    <a:pt x="94" y="94"/>
                  </a:lnTo>
                </a:path>
              </a:pathLst>
            </a:custGeom>
            <a:noFill/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>
              <a:off x="2288" y="3949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70"/>
            <p:cNvSpPr>
              <a:spLocks/>
            </p:cNvSpPr>
            <p:nvPr/>
          </p:nvSpPr>
          <p:spPr bwMode="auto">
            <a:xfrm>
              <a:off x="2288" y="3855"/>
              <a:ext cx="253" cy="252"/>
            </a:xfrm>
            <a:custGeom>
              <a:avLst/>
              <a:gdLst>
                <a:gd name="T0" fmla="*/ 0 w 253"/>
                <a:gd name="T1" fmla="*/ 251 h 252"/>
                <a:gd name="T2" fmla="*/ 25 w 253"/>
                <a:gd name="T3" fmla="*/ 251 h 252"/>
                <a:gd name="T4" fmla="*/ 50 w 253"/>
                <a:gd name="T5" fmla="*/ 247 h 252"/>
                <a:gd name="T6" fmla="*/ 74 w 253"/>
                <a:gd name="T7" fmla="*/ 241 h 252"/>
                <a:gd name="T8" fmla="*/ 97 w 253"/>
                <a:gd name="T9" fmla="*/ 232 h 252"/>
                <a:gd name="T10" fmla="*/ 118 w 253"/>
                <a:gd name="T11" fmla="*/ 223 h 252"/>
                <a:gd name="T12" fmla="*/ 140 w 253"/>
                <a:gd name="T13" fmla="*/ 210 h 252"/>
                <a:gd name="T14" fmla="*/ 159 w 253"/>
                <a:gd name="T15" fmla="*/ 195 h 252"/>
                <a:gd name="T16" fmla="*/ 177 w 253"/>
                <a:gd name="T17" fmla="*/ 178 h 252"/>
                <a:gd name="T18" fmla="*/ 193 w 253"/>
                <a:gd name="T19" fmla="*/ 161 h 252"/>
                <a:gd name="T20" fmla="*/ 208 w 253"/>
                <a:gd name="T21" fmla="*/ 141 h 252"/>
                <a:gd name="T22" fmla="*/ 220 w 253"/>
                <a:gd name="T23" fmla="*/ 121 h 252"/>
                <a:gd name="T24" fmla="*/ 231 w 253"/>
                <a:gd name="T25" fmla="*/ 98 h 252"/>
                <a:gd name="T26" fmla="*/ 240 w 253"/>
                <a:gd name="T27" fmla="*/ 75 h 252"/>
                <a:gd name="T28" fmla="*/ 246 w 253"/>
                <a:gd name="T29" fmla="*/ 51 h 252"/>
                <a:gd name="T30" fmla="*/ 250 w 253"/>
                <a:gd name="T31" fmla="*/ 26 h 252"/>
                <a:gd name="T32" fmla="*/ 252 w 253"/>
                <a:gd name="T33" fmla="*/ 0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3" h="252">
                  <a:moveTo>
                    <a:pt x="0" y="251"/>
                  </a:moveTo>
                  <a:lnTo>
                    <a:pt x="25" y="251"/>
                  </a:lnTo>
                  <a:lnTo>
                    <a:pt x="50" y="247"/>
                  </a:lnTo>
                  <a:lnTo>
                    <a:pt x="74" y="241"/>
                  </a:lnTo>
                  <a:lnTo>
                    <a:pt x="97" y="232"/>
                  </a:lnTo>
                  <a:lnTo>
                    <a:pt x="118" y="223"/>
                  </a:lnTo>
                  <a:lnTo>
                    <a:pt x="140" y="210"/>
                  </a:lnTo>
                  <a:lnTo>
                    <a:pt x="159" y="195"/>
                  </a:lnTo>
                  <a:lnTo>
                    <a:pt x="177" y="178"/>
                  </a:lnTo>
                  <a:lnTo>
                    <a:pt x="193" y="161"/>
                  </a:lnTo>
                  <a:lnTo>
                    <a:pt x="208" y="141"/>
                  </a:lnTo>
                  <a:lnTo>
                    <a:pt x="220" y="121"/>
                  </a:lnTo>
                  <a:lnTo>
                    <a:pt x="231" y="98"/>
                  </a:lnTo>
                  <a:lnTo>
                    <a:pt x="240" y="75"/>
                  </a:lnTo>
                  <a:lnTo>
                    <a:pt x="246" y="51"/>
                  </a:lnTo>
                  <a:lnTo>
                    <a:pt x="250" y="26"/>
                  </a:lnTo>
                  <a:lnTo>
                    <a:pt x="252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1"/>
            <p:cNvSpPr>
              <a:spLocks/>
            </p:cNvSpPr>
            <p:nvPr/>
          </p:nvSpPr>
          <p:spPr bwMode="auto">
            <a:xfrm>
              <a:off x="2288" y="3604"/>
              <a:ext cx="253" cy="252"/>
            </a:xfrm>
            <a:custGeom>
              <a:avLst/>
              <a:gdLst>
                <a:gd name="T0" fmla="*/ 252 w 253"/>
                <a:gd name="T1" fmla="*/ 251 h 252"/>
                <a:gd name="T2" fmla="*/ 250 w 253"/>
                <a:gd name="T3" fmla="*/ 226 h 252"/>
                <a:gd name="T4" fmla="*/ 246 w 253"/>
                <a:gd name="T5" fmla="*/ 201 h 252"/>
                <a:gd name="T6" fmla="*/ 240 w 253"/>
                <a:gd name="T7" fmla="*/ 177 h 252"/>
                <a:gd name="T8" fmla="*/ 231 w 253"/>
                <a:gd name="T9" fmla="*/ 153 h 252"/>
                <a:gd name="T10" fmla="*/ 220 w 253"/>
                <a:gd name="T11" fmla="*/ 132 h 252"/>
                <a:gd name="T12" fmla="*/ 208 w 253"/>
                <a:gd name="T13" fmla="*/ 111 h 252"/>
                <a:gd name="T14" fmla="*/ 193 w 253"/>
                <a:gd name="T15" fmla="*/ 92 h 252"/>
                <a:gd name="T16" fmla="*/ 177 w 253"/>
                <a:gd name="T17" fmla="*/ 73 h 252"/>
                <a:gd name="T18" fmla="*/ 159 w 253"/>
                <a:gd name="T19" fmla="*/ 58 h 252"/>
                <a:gd name="T20" fmla="*/ 140 w 253"/>
                <a:gd name="T21" fmla="*/ 43 h 252"/>
                <a:gd name="T22" fmla="*/ 118 w 253"/>
                <a:gd name="T23" fmla="*/ 31 h 252"/>
                <a:gd name="T24" fmla="*/ 97 w 253"/>
                <a:gd name="T25" fmla="*/ 20 h 252"/>
                <a:gd name="T26" fmla="*/ 74 w 253"/>
                <a:gd name="T27" fmla="*/ 11 h 252"/>
                <a:gd name="T28" fmla="*/ 50 w 253"/>
                <a:gd name="T29" fmla="*/ 5 h 252"/>
                <a:gd name="T30" fmla="*/ 25 w 253"/>
                <a:gd name="T31" fmla="*/ 1 h 252"/>
                <a:gd name="T32" fmla="*/ 0 w 253"/>
                <a:gd name="T33" fmla="*/ 0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3" h="252">
                  <a:moveTo>
                    <a:pt x="252" y="251"/>
                  </a:moveTo>
                  <a:lnTo>
                    <a:pt x="250" y="226"/>
                  </a:lnTo>
                  <a:lnTo>
                    <a:pt x="246" y="201"/>
                  </a:lnTo>
                  <a:lnTo>
                    <a:pt x="240" y="177"/>
                  </a:lnTo>
                  <a:lnTo>
                    <a:pt x="231" y="153"/>
                  </a:lnTo>
                  <a:lnTo>
                    <a:pt x="220" y="132"/>
                  </a:lnTo>
                  <a:lnTo>
                    <a:pt x="208" y="111"/>
                  </a:lnTo>
                  <a:lnTo>
                    <a:pt x="193" y="92"/>
                  </a:lnTo>
                  <a:lnTo>
                    <a:pt x="177" y="73"/>
                  </a:lnTo>
                  <a:lnTo>
                    <a:pt x="159" y="58"/>
                  </a:lnTo>
                  <a:lnTo>
                    <a:pt x="140" y="43"/>
                  </a:lnTo>
                  <a:lnTo>
                    <a:pt x="118" y="31"/>
                  </a:lnTo>
                  <a:lnTo>
                    <a:pt x="97" y="20"/>
                  </a:lnTo>
                  <a:lnTo>
                    <a:pt x="74" y="11"/>
                  </a:lnTo>
                  <a:lnTo>
                    <a:pt x="50" y="5"/>
                  </a:lnTo>
                  <a:lnTo>
                    <a:pt x="25" y="1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036" y="3604"/>
              <a:ext cx="253" cy="252"/>
            </a:xfrm>
            <a:custGeom>
              <a:avLst/>
              <a:gdLst>
                <a:gd name="T0" fmla="*/ 252 w 253"/>
                <a:gd name="T1" fmla="*/ 0 h 252"/>
                <a:gd name="T2" fmla="*/ 225 w 253"/>
                <a:gd name="T3" fmla="*/ 1 h 252"/>
                <a:gd name="T4" fmla="*/ 201 w 253"/>
                <a:gd name="T5" fmla="*/ 5 h 252"/>
                <a:gd name="T6" fmla="*/ 176 w 253"/>
                <a:gd name="T7" fmla="*/ 11 h 252"/>
                <a:gd name="T8" fmla="*/ 153 w 253"/>
                <a:gd name="T9" fmla="*/ 20 h 252"/>
                <a:gd name="T10" fmla="*/ 131 w 253"/>
                <a:gd name="T11" fmla="*/ 31 h 252"/>
                <a:gd name="T12" fmla="*/ 111 w 253"/>
                <a:gd name="T13" fmla="*/ 43 h 252"/>
                <a:gd name="T14" fmla="*/ 91 w 253"/>
                <a:gd name="T15" fmla="*/ 58 h 252"/>
                <a:gd name="T16" fmla="*/ 74 w 253"/>
                <a:gd name="T17" fmla="*/ 73 h 252"/>
                <a:gd name="T18" fmla="*/ 57 w 253"/>
                <a:gd name="T19" fmla="*/ 92 h 252"/>
                <a:gd name="T20" fmla="*/ 42 w 253"/>
                <a:gd name="T21" fmla="*/ 111 h 252"/>
                <a:gd name="T22" fmla="*/ 29 w 253"/>
                <a:gd name="T23" fmla="*/ 132 h 252"/>
                <a:gd name="T24" fmla="*/ 20 w 253"/>
                <a:gd name="T25" fmla="*/ 153 h 252"/>
                <a:gd name="T26" fmla="*/ 11 w 253"/>
                <a:gd name="T27" fmla="*/ 177 h 252"/>
                <a:gd name="T28" fmla="*/ 5 w 253"/>
                <a:gd name="T29" fmla="*/ 201 h 252"/>
                <a:gd name="T30" fmla="*/ 1 w 253"/>
                <a:gd name="T31" fmla="*/ 226 h 252"/>
                <a:gd name="T32" fmla="*/ 0 w 253"/>
                <a:gd name="T33" fmla="*/ 251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3" h="252">
                  <a:moveTo>
                    <a:pt x="252" y="0"/>
                  </a:moveTo>
                  <a:lnTo>
                    <a:pt x="225" y="1"/>
                  </a:lnTo>
                  <a:lnTo>
                    <a:pt x="201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1"/>
                  </a:lnTo>
                  <a:lnTo>
                    <a:pt x="111" y="43"/>
                  </a:lnTo>
                  <a:lnTo>
                    <a:pt x="91" y="58"/>
                  </a:lnTo>
                  <a:lnTo>
                    <a:pt x="74" y="73"/>
                  </a:lnTo>
                  <a:lnTo>
                    <a:pt x="57" y="92"/>
                  </a:lnTo>
                  <a:lnTo>
                    <a:pt x="42" y="111"/>
                  </a:lnTo>
                  <a:lnTo>
                    <a:pt x="29" y="132"/>
                  </a:lnTo>
                  <a:lnTo>
                    <a:pt x="20" y="153"/>
                  </a:lnTo>
                  <a:lnTo>
                    <a:pt x="11" y="177"/>
                  </a:lnTo>
                  <a:lnTo>
                    <a:pt x="5" y="201"/>
                  </a:lnTo>
                  <a:lnTo>
                    <a:pt x="1" y="226"/>
                  </a:lnTo>
                  <a:lnTo>
                    <a:pt x="0" y="251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73"/>
            <p:cNvSpPr>
              <a:spLocks/>
            </p:cNvSpPr>
            <p:nvPr/>
          </p:nvSpPr>
          <p:spPr bwMode="auto">
            <a:xfrm>
              <a:off x="2036" y="3855"/>
              <a:ext cx="253" cy="252"/>
            </a:xfrm>
            <a:custGeom>
              <a:avLst/>
              <a:gdLst>
                <a:gd name="T0" fmla="*/ 0 w 253"/>
                <a:gd name="T1" fmla="*/ 0 h 252"/>
                <a:gd name="T2" fmla="*/ 1 w 253"/>
                <a:gd name="T3" fmla="*/ 26 h 252"/>
                <a:gd name="T4" fmla="*/ 5 w 253"/>
                <a:gd name="T5" fmla="*/ 51 h 252"/>
                <a:gd name="T6" fmla="*/ 11 w 253"/>
                <a:gd name="T7" fmla="*/ 75 h 252"/>
                <a:gd name="T8" fmla="*/ 20 w 253"/>
                <a:gd name="T9" fmla="*/ 98 h 252"/>
                <a:gd name="T10" fmla="*/ 29 w 253"/>
                <a:gd name="T11" fmla="*/ 121 h 252"/>
                <a:gd name="T12" fmla="*/ 42 w 253"/>
                <a:gd name="T13" fmla="*/ 141 h 252"/>
                <a:gd name="T14" fmla="*/ 57 w 253"/>
                <a:gd name="T15" fmla="*/ 161 h 252"/>
                <a:gd name="T16" fmla="*/ 74 w 253"/>
                <a:gd name="T17" fmla="*/ 178 h 252"/>
                <a:gd name="T18" fmla="*/ 91 w 253"/>
                <a:gd name="T19" fmla="*/ 195 h 252"/>
                <a:gd name="T20" fmla="*/ 111 w 253"/>
                <a:gd name="T21" fmla="*/ 210 h 252"/>
                <a:gd name="T22" fmla="*/ 131 w 253"/>
                <a:gd name="T23" fmla="*/ 223 h 252"/>
                <a:gd name="T24" fmla="*/ 153 w 253"/>
                <a:gd name="T25" fmla="*/ 232 h 252"/>
                <a:gd name="T26" fmla="*/ 176 w 253"/>
                <a:gd name="T27" fmla="*/ 241 h 252"/>
                <a:gd name="T28" fmla="*/ 201 w 253"/>
                <a:gd name="T29" fmla="*/ 247 h 252"/>
                <a:gd name="T30" fmla="*/ 225 w 253"/>
                <a:gd name="T31" fmla="*/ 251 h 252"/>
                <a:gd name="T32" fmla="*/ 252 w 253"/>
                <a:gd name="T33" fmla="*/ 251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3" h="252">
                  <a:moveTo>
                    <a:pt x="0" y="0"/>
                  </a:moveTo>
                  <a:lnTo>
                    <a:pt x="1" y="26"/>
                  </a:lnTo>
                  <a:lnTo>
                    <a:pt x="5" y="51"/>
                  </a:lnTo>
                  <a:lnTo>
                    <a:pt x="11" y="75"/>
                  </a:lnTo>
                  <a:lnTo>
                    <a:pt x="20" y="98"/>
                  </a:lnTo>
                  <a:lnTo>
                    <a:pt x="29" y="121"/>
                  </a:lnTo>
                  <a:lnTo>
                    <a:pt x="42" y="141"/>
                  </a:lnTo>
                  <a:lnTo>
                    <a:pt x="57" y="161"/>
                  </a:lnTo>
                  <a:lnTo>
                    <a:pt x="74" y="178"/>
                  </a:lnTo>
                  <a:lnTo>
                    <a:pt x="91" y="195"/>
                  </a:lnTo>
                  <a:lnTo>
                    <a:pt x="111" y="210"/>
                  </a:lnTo>
                  <a:lnTo>
                    <a:pt x="131" y="223"/>
                  </a:lnTo>
                  <a:lnTo>
                    <a:pt x="153" y="232"/>
                  </a:lnTo>
                  <a:lnTo>
                    <a:pt x="176" y="241"/>
                  </a:lnTo>
                  <a:lnTo>
                    <a:pt x="201" y="247"/>
                  </a:lnTo>
                  <a:lnTo>
                    <a:pt x="225" y="251"/>
                  </a:lnTo>
                  <a:lnTo>
                    <a:pt x="252" y="251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4"/>
            <p:cNvSpPr>
              <a:spLocks noChangeShapeType="1"/>
            </p:cNvSpPr>
            <p:nvPr/>
          </p:nvSpPr>
          <p:spPr bwMode="auto">
            <a:xfrm>
              <a:off x="2288" y="4106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75"/>
            <p:cNvSpPr>
              <a:spLocks/>
            </p:cNvSpPr>
            <p:nvPr/>
          </p:nvSpPr>
          <p:spPr bwMode="auto">
            <a:xfrm>
              <a:off x="2288" y="3855"/>
              <a:ext cx="504" cy="504"/>
            </a:xfrm>
            <a:custGeom>
              <a:avLst/>
              <a:gdLst>
                <a:gd name="T0" fmla="*/ 0 w 504"/>
                <a:gd name="T1" fmla="*/ 503 h 504"/>
                <a:gd name="T2" fmla="*/ 51 w 504"/>
                <a:gd name="T3" fmla="*/ 501 h 504"/>
                <a:gd name="T4" fmla="*/ 101 w 504"/>
                <a:gd name="T5" fmla="*/ 493 h 504"/>
                <a:gd name="T6" fmla="*/ 149 w 504"/>
                <a:gd name="T7" fmla="*/ 481 h 504"/>
                <a:gd name="T8" fmla="*/ 195 w 504"/>
                <a:gd name="T9" fmla="*/ 464 h 504"/>
                <a:gd name="T10" fmla="*/ 239 w 504"/>
                <a:gd name="T11" fmla="*/ 444 h 504"/>
                <a:gd name="T12" fmla="*/ 280 w 504"/>
                <a:gd name="T13" fmla="*/ 418 h 504"/>
                <a:gd name="T14" fmla="*/ 319 w 504"/>
                <a:gd name="T15" fmla="*/ 389 h 504"/>
                <a:gd name="T16" fmla="*/ 356 w 504"/>
                <a:gd name="T17" fmla="*/ 356 h 504"/>
                <a:gd name="T18" fmla="*/ 387 w 504"/>
                <a:gd name="T19" fmla="*/ 321 h 504"/>
                <a:gd name="T20" fmla="*/ 416 w 504"/>
                <a:gd name="T21" fmla="*/ 282 h 504"/>
                <a:gd name="T22" fmla="*/ 441 w 504"/>
                <a:gd name="T23" fmla="*/ 241 h 504"/>
                <a:gd name="T24" fmla="*/ 463 w 504"/>
                <a:gd name="T25" fmla="*/ 196 h 504"/>
                <a:gd name="T26" fmla="*/ 480 w 504"/>
                <a:gd name="T27" fmla="*/ 151 h 504"/>
                <a:gd name="T28" fmla="*/ 492 w 504"/>
                <a:gd name="T29" fmla="*/ 102 h 504"/>
                <a:gd name="T30" fmla="*/ 500 w 504"/>
                <a:gd name="T31" fmla="*/ 52 h 504"/>
                <a:gd name="T32" fmla="*/ 503 w 504"/>
                <a:gd name="T33" fmla="*/ 0 h 5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4" h="504">
                  <a:moveTo>
                    <a:pt x="0" y="503"/>
                  </a:moveTo>
                  <a:lnTo>
                    <a:pt x="51" y="501"/>
                  </a:lnTo>
                  <a:lnTo>
                    <a:pt x="101" y="493"/>
                  </a:lnTo>
                  <a:lnTo>
                    <a:pt x="149" y="481"/>
                  </a:lnTo>
                  <a:lnTo>
                    <a:pt x="195" y="464"/>
                  </a:lnTo>
                  <a:lnTo>
                    <a:pt x="239" y="444"/>
                  </a:lnTo>
                  <a:lnTo>
                    <a:pt x="280" y="418"/>
                  </a:lnTo>
                  <a:lnTo>
                    <a:pt x="319" y="389"/>
                  </a:lnTo>
                  <a:lnTo>
                    <a:pt x="356" y="356"/>
                  </a:lnTo>
                  <a:lnTo>
                    <a:pt x="387" y="321"/>
                  </a:lnTo>
                  <a:lnTo>
                    <a:pt x="416" y="282"/>
                  </a:lnTo>
                  <a:lnTo>
                    <a:pt x="441" y="241"/>
                  </a:lnTo>
                  <a:lnTo>
                    <a:pt x="463" y="196"/>
                  </a:lnTo>
                  <a:lnTo>
                    <a:pt x="480" y="151"/>
                  </a:lnTo>
                  <a:lnTo>
                    <a:pt x="492" y="102"/>
                  </a:lnTo>
                  <a:lnTo>
                    <a:pt x="500" y="52"/>
                  </a:lnTo>
                  <a:lnTo>
                    <a:pt x="503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>
              <a:off x="2288" y="3351"/>
              <a:ext cx="504" cy="505"/>
            </a:xfrm>
            <a:custGeom>
              <a:avLst/>
              <a:gdLst>
                <a:gd name="T0" fmla="*/ 503 w 504"/>
                <a:gd name="T1" fmla="*/ 504 h 505"/>
                <a:gd name="T2" fmla="*/ 500 w 504"/>
                <a:gd name="T3" fmla="*/ 453 h 505"/>
                <a:gd name="T4" fmla="*/ 492 w 504"/>
                <a:gd name="T5" fmla="*/ 403 h 505"/>
                <a:gd name="T6" fmla="*/ 480 w 504"/>
                <a:gd name="T7" fmla="*/ 355 h 505"/>
                <a:gd name="T8" fmla="*/ 463 w 504"/>
                <a:gd name="T9" fmla="*/ 309 h 505"/>
                <a:gd name="T10" fmla="*/ 441 w 504"/>
                <a:gd name="T11" fmla="*/ 265 h 505"/>
                <a:gd name="T12" fmla="*/ 416 w 504"/>
                <a:gd name="T13" fmla="*/ 224 h 505"/>
                <a:gd name="T14" fmla="*/ 387 w 504"/>
                <a:gd name="T15" fmla="*/ 185 h 505"/>
                <a:gd name="T16" fmla="*/ 356 w 504"/>
                <a:gd name="T17" fmla="*/ 148 h 505"/>
                <a:gd name="T18" fmla="*/ 319 w 504"/>
                <a:gd name="T19" fmla="*/ 117 h 505"/>
                <a:gd name="T20" fmla="*/ 280 w 504"/>
                <a:gd name="T21" fmla="*/ 88 h 505"/>
                <a:gd name="T22" fmla="*/ 239 w 504"/>
                <a:gd name="T23" fmla="*/ 63 h 505"/>
                <a:gd name="T24" fmla="*/ 195 w 504"/>
                <a:gd name="T25" fmla="*/ 41 h 505"/>
                <a:gd name="T26" fmla="*/ 149 w 504"/>
                <a:gd name="T27" fmla="*/ 24 h 505"/>
                <a:gd name="T28" fmla="*/ 101 w 504"/>
                <a:gd name="T29" fmla="*/ 12 h 505"/>
                <a:gd name="T30" fmla="*/ 51 w 504"/>
                <a:gd name="T31" fmla="*/ 3 h 505"/>
                <a:gd name="T32" fmla="*/ 0 w 504"/>
                <a:gd name="T33" fmla="*/ 0 h 5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4" h="505">
                  <a:moveTo>
                    <a:pt x="503" y="504"/>
                  </a:moveTo>
                  <a:lnTo>
                    <a:pt x="500" y="453"/>
                  </a:lnTo>
                  <a:lnTo>
                    <a:pt x="492" y="403"/>
                  </a:lnTo>
                  <a:lnTo>
                    <a:pt x="480" y="355"/>
                  </a:lnTo>
                  <a:lnTo>
                    <a:pt x="463" y="309"/>
                  </a:lnTo>
                  <a:lnTo>
                    <a:pt x="441" y="265"/>
                  </a:lnTo>
                  <a:lnTo>
                    <a:pt x="416" y="224"/>
                  </a:lnTo>
                  <a:lnTo>
                    <a:pt x="387" y="185"/>
                  </a:lnTo>
                  <a:lnTo>
                    <a:pt x="356" y="148"/>
                  </a:lnTo>
                  <a:lnTo>
                    <a:pt x="319" y="117"/>
                  </a:lnTo>
                  <a:lnTo>
                    <a:pt x="280" y="88"/>
                  </a:lnTo>
                  <a:lnTo>
                    <a:pt x="239" y="63"/>
                  </a:lnTo>
                  <a:lnTo>
                    <a:pt x="195" y="41"/>
                  </a:lnTo>
                  <a:lnTo>
                    <a:pt x="149" y="24"/>
                  </a:lnTo>
                  <a:lnTo>
                    <a:pt x="101" y="12"/>
                  </a:lnTo>
                  <a:lnTo>
                    <a:pt x="51" y="3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77"/>
            <p:cNvSpPr>
              <a:spLocks/>
            </p:cNvSpPr>
            <p:nvPr/>
          </p:nvSpPr>
          <p:spPr bwMode="auto">
            <a:xfrm>
              <a:off x="1785" y="3351"/>
              <a:ext cx="504" cy="505"/>
            </a:xfrm>
            <a:custGeom>
              <a:avLst/>
              <a:gdLst>
                <a:gd name="T0" fmla="*/ 503 w 504"/>
                <a:gd name="T1" fmla="*/ 0 h 505"/>
                <a:gd name="T2" fmla="*/ 451 w 504"/>
                <a:gd name="T3" fmla="*/ 3 h 505"/>
                <a:gd name="T4" fmla="*/ 401 w 504"/>
                <a:gd name="T5" fmla="*/ 12 h 505"/>
                <a:gd name="T6" fmla="*/ 352 w 504"/>
                <a:gd name="T7" fmla="*/ 24 h 505"/>
                <a:gd name="T8" fmla="*/ 307 w 504"/>
                <a:gd name="T9" fmla="*/ 41 h 505"/>
                <a:gd name="T10" fmla="*/ 262 w 504"/>
                <a:gd name="T11" fmla="*/ 63 h 505"/>
                <a:gd name="T12" fmla="*/ 221 w 504"/>
                <a:gd name="T13" fmla="*/ 88 h 505"/>
                <a:gd name="T14" fmla="*/ 182 w 504"/>
                <a:gd name="T15" fmla="*/ 117 h 505"/>
                <a:gd name="T16" fmla="*/ 147 w 504"/>
                <a:gd name="T17" fmla="*/ 148 h 505"/>
                <a:gd name="T18" fmla="*/ 114 w 504"/>
                <a:gd name="T19" fmla="*/ 185 h 505"/>
                <a:gd name="T20" fmla="*/ 85 w 504"/>
                <a:gd name="T21" fmla="*/ 224 h 505"/>
                <a:gd name="T22" fmla="*/ 60 w 504"/>
                <a:gd name="T23" fmla="*/ 265 h 505"/>
                <a:gd name="T24" fmla="*/ 39 w 504"/>
                <a:gd name="T25" fmla="*/ 309 h 505"/>
                <a:gd name="T26" fmla="*/ 22 w 504"/>
                <a:gd name="T27" fmla="*/ 355 h 505"/>
                <a:gd name="T28" fmla="*/ 10 w 504"/>
                <a:gd name="T29" fmla="*/ 403 h 505"/>
                <a:gd name="T30" fmla="*/ 2 w 504"/>
                <a:gd name="T31" fmla="*/ 453 h 505"/>
                <a:gd name="T32" fmla="*/ 0 w 504"/>
                <a:gd name="T33" fmla="*/ 504 h 5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4" h="505">
                  <a:moveTo>
                    <a:pt x="503" y="0"/>
                  </a:moveTo>
                  <a:lnTo>
                    <a:pt x="451" y="3"/>
                  </a:lnTo>
                  <a:lnTo>
                    <a:pt x="401" y="12"/>
                  </a:lnTo>
                  <a:lnTo>
                    <a:pt x="352" y="24"/>
                  </a:lnTo>
                  <a:lnTo>
                    <a:pt x="307" y="41"/>
                  </a:lnTo>
                  <a:lnTo>
                    <a:pt x="262" y="63"/>
                  </a:lnTo>
                  <a:lnTo>
                    <a:pt x="221" y="88"/>
                  </a:lnTo>
                  <a:lnTo>
                    <a:pt x="182" y="117"/>
                  </a:lnTo>
                  <a:lnTo>
                    <a:pt x="147" y="148"/>
                  </a:lnTo>
                  <a:lnTo>
                    <a:pt x="114" y="185"/>
                  </a:lnTo>
                  <a:lnTo>
                    <a:pt x="85" y="224"/>
                  </a:lnTo>
                  <a:lnTo>
                    <a:pt x="60" y="265"/>
                  </a:lnTo>
                  <a:lnTo>
                    <a:pt x="39" y="309"/>
                  </a:lnTo>
                  <a:lnTo>
                    <a:pt x="22" y="355"/>
                  </a:lnTo>
                  <a:lnTo>
                    <a:pt x="10" y="403"/>
                  </a:lnTo>
                  <a:lnTo>
                    <a:pt x="2" y="453"/>
                  </a:lnTo>
                  <a:lnTo>
                    <a:pt x="0" y="504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78"/>
            <p:cNvSpPr>
              <a:spLocks/>
            </p:cNvSpPr>
            <p:nvPr/>
          </p:nvSpPr>
          <p:spPr bwMode="auto">
            <a:xfrm>
              <a:off x="1785" y="3855"/>
              <a:ext cx="504" cy="504"/>
            </a:xfrm>
            <a:custGeom>
              <a:avLst/>
              <a:gdLst>
                <a:gd name="T0" fmla="*/ 0 w 504"/>
                <a:gd name="T1" fmla="*/ 0 h 504"/>
                <a:gd name="T2" fmla="*/ 2 w 504"/>
                <a:gd name="T3" fmla="*/ 52 h 504"/>
                <a:gd name="T4" fmla="*/ 10 w 504"/>
                <a:gd name="T5" fmla="*/ 102 h 504"/>
                <a:gd name="T6" fmla="*/ 22 w 504"/>
                <a:gd name="T7" fmla="*/ 151 h 504"/>
                <a:gd name="T8" fmla="*/ 39 w 504"/>
                <a:gd name="T9" fmla="*/ 196 h 504"/>
                <a:gd name="T10" fmla="*/ 60 w 504"/>
                <a:gd name="T11" fmla="*/ 241 h 504"/>
                <a:gd name="T12" fmla="*/ 85 w 504"/>
                <a:gd name="T13" fmla="*/ 282 h 504"/>
                <a:gd name="T14" fmla="*/ 114 w 504"/>
                <a:gd name="T15" fmla="*/ 321 h 504"/>
                <a:gd name="T16" fmla="*/ 147 w 504"/>
                <a:gd name="T17" fmla="*/ 356 h 504"/>
                <a:gd name="T18" fmla="*/ 182 w 504"/>
                <a:gd name="T19" fmla="*/ 389 h 504"/>
                <a:gd name="T20" fmla="*/ 221 w 504"/>
                <a:gd name="T21" fmla="*/ 418 h 504"/>
                <a:gd name="T22" fmla="*/ 262 w 504"/>
                <a:gd name="T23" fmla="*/ 444 h 504"/>
                <a:gd name="T24" fmla="*/ 307 w 504"/>
                <a:gd name="T25" fmla="*/ 464 h 504"/>
                <a:gd name="T26" fmla="*/ 352 w 504"/>
                <a:gd name="T27" fmla="*/ 481 h 504"/>
                <a:gd name="T28" fmla="*/ 401 w 504"/>
                <a:gd name="T29" fmla="*/ 493 h 504"/>
                <a:gd name="T30" fmla="*/ 451 w 504"/>
                <a:gd name="T31" fmla="*/ 501 h 504"/>
                <a:gd name="T32" fmla="*/ 503 w 504"/>
                <a:gd name="T33" fmla="*/ 503 h 5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4" h="504">
                  <a:moveTo>
                    <a:pt x="0" y="0"/>
                  </a:moveTo>
                  <a:lnTo>
                    <a:pt x="2" y="52"/>
                  </a:lnTo>
                  <a:lnTo>
                    <a:pt x="10" y="102"/>
                  </a:lnTo>
                  <a:lnTo>
                    <a:pt x="22" y="151"/>
                  </a:lnTo>
                  <a:lnTo>
                    <a:pt x="39" y="196"/>
                  </a:lnTo>
                  <a:lnTo>
                    <a:pt x="60" y="241"/>
                  </a:lnTo>
                  <a:lnTo>
                    <a:pt x="85" y="282"/>
                  </a:lnTo>
                  <a:lnTo>
                    <a:pt x="114" y="321"/>
                  </a:lnTo>
                  <a:lnTo>
                    <a:pt x="147" y="356"/>
                  </a:lnTo>
                  <a:lnTo>
                    <a:pt x="182" y="389"/>
                  </a:lnTo>
                  <a:lnTo>
                    <a:pt x="221" y="418"/>
                  </a:lnTo>
                  <a:lnTo>
                    <a:pt x="262" y="444"/>
                  </a:lnTo>
                  <a:lnTo>
                    <a:pt x="307" y="464"/>
                  </a:lnTo>
                  <a:lnTo>
                    <a:pt x="352" y="481"/>
                  </a:lnTo>
                  <a:lnTo>
                    <a:pt x="401" y="493"/>
                  </a:lnTo>
                  <a:lnTo>
                    <a:pt x="451" y="501"/>
                  </a:lnTo>
                  <a:lnTo>
                    <a:pt x="503" y="503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79"/>
            <p:cNvSpPr>
              <a:spLocks noChangeShapeType="1"/>
            </p:cNvSpPr>
            <p:nvPr/>
          </p:nvSpPr>
          <p:spPr bwMode="auto">
            <a:xfrm>
              <a:off x="2288" y="4358"/>
              <a:ext cx="0" cy="0"/>
            </a:xfrm>
            <a:prstGeom prst="line">
              <a:avLst/>
            </a:prstGeom>
            <a:noFill/>
            <a:ln w="1901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2288" y="3101"/>
              <a:ext cx="738" cy="591"/>
            </a:xfrm>
            <a:custGeom>
              <a:avLst/>
              <a:gdLst>
                <a:gd name="T0" fmla="*/ 737 w 738"/>
                <a:gd name="T1" fmla="*/ 590 h 591"/>
                <a:gd name="T2" fmla="*/ 719 w 738"/>
                <a:gd name="T3" fmla="*/ 528 h 591"/>
                <a:gd name="T4" fmla="*/ 697 w 738"/>
                <a:gd name="T5" fmla="*/ 468 h 591"/>
                <a:gd name="T6" fmla="*/ 671 w 738"/>
                <a:gd name="T7" fmla="*/ 411 h 591"/>
                <a:gd name="T8" fmla="*/ 640 w 738"/>
                <a:gd name="T9" fmla="*/ 355 h 591"/>
                <a:gd name="T10" fmla="*/ 604 w 738"/>
                <a:gd name="T11" fmla="*/ 305 h 591"/>
                <a:gd name="T12" fmla="*/ 564 w 738"/>
                <a:gd name="T13" fmla="*/ 255 h 591"/>
                <a:gd name="T14" fmla="*/ 521 w 738"/>
                <a:gd name="T15" fmla="*/ 211 h 591"/>
                <a:gd name="T16" fmla="*/ 475 w 738"/>
                <a:gd name="T17" fmla="*/ 168 h 591"/>
                <a:gd name="T18" fmla="*/ 424 w 738"/>
                <a:gd name="T19" fmla="*/ 132 h 591"/>
                <a:gd name="T20" fmla="*/ 371 w 738"/>
                <a:gd name="T21" fmla="*/ 98 h 591"/>
                <a:gd name="T22" fmla="*/ 314 w 738"/>
                <a:gd name="T23" fmla="*/ 69 h 591"/>
                <a:gd name="T24" fmla="*/ 256 w 738"/>
                <a:gd name="T25" fmla="*/ 45 h 591"/>
                <a:gd name="T26" fmla="*/ 194 w 738"/>
                <a:gd name="T27" fmla="*/ 27 h 591"/>
                <a:gd name="T28" fmla="*/ 131 w 738"/>
                <a:gd name="T29" fmla="*/ 12 h 591"/>
                <a:gd name="T30" fmla="*/ 66 w 738"/>
                <a:gd name="T31" fmla="*/ 3 h 591"/>
                <a:gd name="T32" fmla="*/ 0 w 7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8" h="591">
                  <a:moveTo>
                    <a:pt x="737" y="590"/>
                  </a:moveTo>
                  <a:lnTo>
                    <a:pt x="719" y="528"/>
                  </a:lnTo>
                  <a:lnTo>
                    <a:pt x="697" y="468"/>
                  </a:lnTo>
                  <a:lnTo>
                    <a:pt x="671" y="411"/>
                  </a:lnTo>
                  <a:lnTo>
                    <a:pt x="640" y="355"/>
                  </a:lnTo>
                  <a:lnTo>
                    <a:pt x="604" y="305"/>
                  </a:lnTo>
                  <a:lnTo>
                    <a:pt x="564" y="255"/>
                  </a:lnTo>
                  <a:lnTo>
                    <a:pt x="521" y="211"/>
                  </a:lnTo>
                  <a:lnTo>
                    <a:pt x="475" y="168"/>
                  </a:lnTo>
                  <a:lnTo>
                    <a:pt x="424" y="132"/>
                  </a:lnTo>
                  <a:lnTo>
                    <a:pt x="371" y="98"/>
                  </a:lnTo>
                  <a:lnTo>
                    <a:pt x="314" y="69"/>
                  </a:lnTo>
                  <a:lnTo>
                    <a:pt x="256" y="45"/>
                  </a:lnTo>
                  <a:lnTo>
                    <a:pt x="194" y="27"/>
                  </a:lnTo>
                  <a:lnTo>
                    <a:pt x="131" y="12"/>
                  </a:lnTo>
                  <a:lnTo>
                    <a:pt x="66" y="3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1549" y="3101"/>
              <a:ext cx="740" cy="603"/>
            </a:xfrm>
            <a:custGeom>
              <a:avLst/>
              <a:gdLst>
                <a:gd name="T0" fmla="*/ 739 w 740"/>
                <a:gd name="T1" fmla="*/ 0 h 603"/>
                <a:gd name="T2" fmla="*/ 671 w 740"/>
                <a:gd name="T3" fmla="*/ 3 h 603"/>
                <a:gd name="T4" fmla="*/ 605 w 740"/>
                <a:gd name="T5" fmla="*/ 12 h 603"/>
                <a:gd name="T6" fmla="*/ 540 w 740"/>
                <a:gd name="T7" fmla="*/ 27 h 603"/>
                <a:gd name="T8" fmla="*/ 479 w 740"/>
                <a:gd name="T9" fmla="*/ 46 h 603"/>
                <a:gd name="T10" fmla="*/ 419 w 740"/>
                <a:gd name="T11" fmla="*/ 71 h 603"/>
                <a:gd name="T12" fmla="*/ 362 w 740"/>
                <a:gd name="T13" fmla="*/ 100 h 603"/>
                <a:gd name="T14" fmla="*/ 309 w 740"/>
                <a:gd name="T15" fmla="*/ 134 h 603"/>
                <a:gd name="T16" fmla="*/ 258 w 740"/>
                <a:gd name="T17" fmla="*/ 172 h 603"/>
                <a:gd name="T18" fmla="*/ 210 w 740"/>
                <a:gd name="T19" fmla="*/ 215 h 603"/>
                <a:gd name="T20" fmla="*/ 167 w 740"/>
                <a:gd name="T21" fmla="*/ 261 h 603"/>
                <a:gd name="T22" fmla="*/ 128 w 740"/>
                <a:gd name="T23" fmla="*/ 311 h 603"/>
                <a:gd name="T24" fmla="*/ 93 w 740"/>
                <a:gd name="T25" fmla="*/ 363 h 603"/>
                <a:gd name="T26" fmla="*/ 62 w 740"/>
                <a:gd name="T27" fmla="*/ 419 h 603"/>
                <a:gd name="T28" fmla="*/ 36 w 740"/>
                <a:gd name="T29" fmla="*/ 478 h 603"/>
                <a:gd name="T30" fmla="*/ 15 w 740"/>
                <a:gd name="T31" fmla="*/ 539 h 603"/>
                <a:gd name="T32" fmla="*/ 0 w 740"/>
                <a:gd name="T33" fmla="*/ 602 h 6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0" h="603">
                  <a:moveTo>
                    <a:pt x="739" y="0"/>
                  </a:moveTo>
                  <a:lnTo>
                    <a:pt x="671" y="3"/>
                  </a:lnTo>
                  <a:lnTo>
                    <a:pt x="605" y="12"/>
                  </a:lnTo>
                  <a:lnTo>
                    <a:pt x="540" y="27"/>
                  </a:lnTo>
                  <a:lnTo>
                    <a:pt x="479" y="46"/>
                  </a:lnTo>
                  <a:lnTo>
                    <a:pt x="419" y="71"/>
                  </a:lnTo>
                  <a:lnTo>
                    <a:pt x="362" y="100"/>
                  </a:lnTo>
                  <a:lnTo>
                    <a:pt x="309" y="134"/>
                  </a:lnTo>
                  <a:lnTo>
                    <a:pt x="258" y="172"/>
                  </a:lnTo>
                  <a:lnTo>
                    <a:pt x="210" y="215"/>
                  </a:lnTo>
                  <a:lnTo>
                    <a:pt x="167" y="261"/>
                  </a:lnTo>
                  <a:lnTo>
                    <a:pt x="128" y="311"/>
                  </a:lnTo>
                  <a:lnTo>
                    <a:pt x="93" y="363"/>
                  </a:lnTo>
                  <a:lnTo>
                    <a:pt x="62" y="419"/>
                  </a:lnTo>
                  <a:lnTo>
                    <a:pt x="36" y="478"/>
                  </a:lnTo>
                  <a:lnTo>
                    <a:pt x="15" y="539"/>
                  </a:lnTo>
                  <a:lnTo>
                    <a:pt x="0" y="602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82"/>
            <p:cNvSpPr>
              <a:spLocks/>
            </p:cNvSpPr>
            <p:nvPr/>
          </p:nvSpPr>
          <p:spPr bwMode="auto">
            <a:xfrm>
              <a:off x="2288" y="2848"/>
              <a:ext cx="918" cy="592"/>
            </a:xfrm>
            <a:custGeom>
              <a:avLst/>
              <a:gdLst>
                <a:gd name="T0" fmla="*/ 917 w 918"/>
                <a:gd name="T1" fmla="*/ 591 h 592"/>
                <a:gd name="T2" fmla="*/ 885 w 918"/>
                <a:gd name="T3" fmla="*/ 528 h 592"/>
                <a:gd name="T4" fmla="*/ 848 w 918"/>
                <a:gd name="T5" fmla="*/ 467 h 592"/>
                <a:gd name="T6" fmla="*/ 807 w 918"/>
                <a:gd name="T7" fmla="*/ 409 h 592"/>
                <a:gd name="T8" fmla="*/ 763 w 918"/>
                <a:gd name="T9" fmla="*/ 353 h 592"/>
                <a:gd name="T10" fmla="*/ 715 w 918"/>
                <a:gd name="T11" fmla="*/ 302 h 592"/>
                <a:gd name="T12" fmla="*/ 663 w 918"/>
                <a:gd name="T13" fmla="*/ 252 h 592"/>
                <a:gd name="T14" fmla="*/ 608 w 918"/>
                <a:gd name="T15" fmla="*/ 208 h 592"/>
                <a:gd name="T16" fmla="*/ 552 w 918"/>
                <a:gd name="T17" fmla="*/ 166 h 592"/>
                <a:gd name="T18" fmla="*/ 490 w 918"/>
                <a:gd name="T19" fmla="*/ 130 h 592"/>
                <a:gd name="T20" fmla="*/ 426 w 918"/>
                <a:gd name="T21" fmla="*/ 96 h 592"/>
                <a:gd name="T22" fmla="*/ 361 w 918"/>
                <a:gd name="T23" fmla="*/ 68 h 592"/>
                <a:gd name="T24" fmla="*/ 292 w 918"/>
                <a:gd name="T25" fmla="*/ 44 h 592"/>
                <a:gd name="T26" fmla="*/ 222 w 918"/>
                <a:gd name="T27" fmla="*/ 26 h 592"/>
                <a:gd name="T28" fmla="*/ 149 w 918"/>
                <a:gd name="T29" fmla="*/ 12 h 592"/>
                <a:gd name="T30" fmla="*/ 75 w 918"/>
                <a:gd name="T31" fmla="*/ 3 h 592"/>
                <a:gd name="T32" fmla="*/ 0 w 918"/>
                <a:gd name="T33" fmla="*/ 0 h 5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18" h="592">
                  <a:moveTo>
                    <a:pt x="917" y="591"/>
                  </a:moveTo>
                  <a:lnTo>
                    <a:pt x="885" y="528"/>
                  </a:lnTo>
                  <a:lnTo>
                    <a:pt x="848" y="467"/>
                  </a:lnTo>
                  <a:lnTo>
                    <a:pt x="807" y="409"/>
                  </a:lnTo>
                  <a:lnTo>
                    <a:pt x="763" y="353"/>
                  </a:lnTo>
                  <a:lnTo>
                    <a:pt x="715" y="302"/>
                  </a:lnTo>
                  <a:lnTo>
                    <a:pt x="663" y="252"/>
                  </a:lnTo>
                  <a:lnTo>
                    <a:pt x="608" y="208"/>
                  </a:lnTo>
                  <a:lnTo>
                    <a:pt x="552" y="166"/>
                  </a:lnTo>
                  <a:lnTo>
                    <a:pt x="490" y="130"/>
                  </a:lnTo>
                  <a:lnTo>
                    <a:pt x="426" y="96"/>
                  </a:lnTo>
                  <a:lnTo>
                    <a:pt x="361" y="68"/>
                  </a:lnTo>
                  <a:lnTo>
                    <a:pt x="292" y="44"/>
                  </a:lnTo>
                  <a:lnTo>
                    <a:pt x="222" y="26"/>
                  </a:lnTo>
                  <a:lnTo>
                    <a:pt x="149" y="12"/>
                  </a:lnTo>
                  <a:lnTo>
                    <a:pt x="75" y="3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83"/>
            <p:cNvSpPr>
              <a:spLocks/>
            </p:cNvSpPr>
            <p:nvPr/>
          </p:nvSpPr>
          <p:spPr bwMode="auto">
            <a:xfrm>
              <a:off x="1367" y="2848"/>
              <a:ext cx="922" cy="601"/>
            </a:xfrm>
            <a:custGeom>
              <a:avLst/>
              <a:gdLst>
                <a:gd name="T0" fmla="*/ 921 w 922"/>
                <a:gd name="T1" fmla="*/ 0 h 601"/>
                <a:gd name="T2" fmla="*/ 844 w 922"/>
                <a:gd name="T3" fmla="*/ 3 h 601"/>
                <a:gd name="T4" fmla="*/ 769 w 922"/>
                <a:gd name="T5" fmla="*/ 12 h 601"/>
                <a:gd name="T6" fmla="*/ 696 w 922"/>
                <a:gd name="T7" fmla="*/ 26 h 601"/>
                <a:gd name="T8" fmla="*/ 625 w 922"/>
                <a:gd name="T9" fmla="*/ 45 h 601"/>
                <a:gd name="T10" fmla="*/ 555 w 922"/>
                <a:gd name="T11" fmla="*/ 69 h 601"/>
                <a:gd name="T12" fmla="*/ 490 w 922"/>
                <a:gd name="T13" fmla="*/ 98 h 601"/>
                <a:gd name="T14" fmla="*/ 425 w 922"/>
                <a:gd name="T15" fmla="*/ 132 h 601"/>
                <a:gd name="T16" fmla="*/ 365 w 922"/>
                <a:gd name="T17" fmla="*/ 168 h 601"/>
                <a:gd name="T18" fmla="*/ 306 w 922"/>
                <a:gd name="T19" fmla="*/ 211 h 601"/>
                <a:gd name="T20" fmla="*/ 251 w 922"/>
                <a:gd name="T21" fmla="*/ 256 h 601"/>
                <a:gd name="T22" fmla="*/ 199 w 922"/>
                <a:gd name="T23" fmla="*/ 305 h 601"/>
                <a:gd name="T24" fmla="*/ 152 w 922"/>
                <a:gd name="T25" fmla="*/ 358 h 601"/>
                <a:gd name="T26" fmla="*/ 106 w 922"/>
                <a:gd name="T27" fmla="*/ 414 h 601"/>
                <a:gd name="T28" fmla="*/ 67 w 922"/>
                <a:gd name="T29" fmla="*/ 473 h 601"/>
                <a:gd name="T30" fmla="*/ 31 w 922"/>
                <a:gd name="T31" fmla="*/ 535 h 601"/>
                <a:gd name="T32" fmla="*/ 0 w 922"/>
                <a:gd name="T33" fmla="*/ 600 h 6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2" h="601">
                  <a:moveTo>
                    <a:pt x="921" y="0"/>
                  </a:moveTo>
                  <a:lnTo>
                    <a:pt x="844" y="3"/>
                  </a:lnTo>
                  <a:lnTo>
                    <a:pt x="769" y="12"/>
                  </a:lnTo>
                  <a:lnTo>
                    <a:pt x="696" y="26"/>
                  </a:lnTo>
                  <a:lnTo>
                    <a:pt x="625" y="45"/>
                  </a:lnTo>
                  <a:lnTo>
                    <a:pt x="555" y="69"/>
                  </a:lnTo>
                  <a:lnTo>
                    <a:pt x="490" y="98"/>
                  </a:lnTo>
                  <a:lnTo>
                    <a:pt x="425" y="132"/>
                  </a:lnTo>
                  <a:lnTo>
                    <a:pt x="365" y="168"/>
                  </a:lnTo>
                  <a:lnTo>
                    <a:pt x="306" y="211"/>
                  </a:lnTo>
                  <a:lnTo>
                    <a:pt x="251" y="256"/>
                  </a:lnTo>
                  <a:lnTo>
                    <a:pt x="199" y="305"/>
                  </a:lnTo>
                  <a:lnTo>
                    <a:pt x="152" y="358"/>
                  </a:lnTo>
                  <a:lnTo>
                    <a:pt x="106" y="414"/>
                  </a:lnTo>
                  <a:lnTo>
                    <a:pt x="67" y="473"/>
                  </a:lnTo>
                  <a:lnTo>
                    <a:pt x="31" y="535"/>
                  </a:lnTo>
                  <a:lnTo>
                    <a:pt x="0" y="60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84"/>
            <p:cNvSpPr>
              <a:spLocks/>
            </p:cNvSpPr>
            <p:nvPr/>
          </p:nvSpPr>
          <p:spPr bwMode="auto">
            <a:xfrm>
              <a:off x="2288" y="2598"/>
              <a:ext cx="1081" cy="612"/>
            </a:xfrm>
            <a:custGeom>
              <a:avLst/>
              <a:gdLst>
                <a:gd name="T0" fmla="*/ 1080 w 1081"/>
                <a:gd name="T1" fmla="*/ 611 h 612"/>
                <a:gd name="T2" fmla="*/ 1035 w 1081"/>
                <a:gd name="T3" fmla="*/ 545 h 612"/>
                <a:gd name="T4" fmla="*/ 989 w 1081"/>
                <a:gd name="T5" fmla="*/ 480 h 612"/>
                <a:gd name="T6" fmla="*/ 937 w 1081"/>
                <a:gd name="T7" fmla="*/ 420 h 612"/>
                <a:gd name="T8" fmla="*/ 882 w 1081"/>
                <a:gd name="T9" fmla="*/ 362 h 612"/>
                <a:gd name="T10" fmla="*/ 823 w 1081"/>
                <a:gd name="T11" fmla="*/ 308 h 612"/>
                <a:gd name="T12" fmla="*/ 762 w 1081"/>
                <a:gd name="T13" fmla="*/ 257 h 612"/>
                <a:gd name="T14" fmla="*/ 696 w 1081"/>
                <a:gd name="T15" fmla="*/ 211 h 612"/>
                <a:gd name="T16" fmla="*/ 629 w 1081"/>
                <a:gd name="T17" fmla="*/ 168 h 612"/>
                <a:gd name="T18" fmla="*/ 558 w 1081"/>
                <a:gd name="T19" fmla="*/ 131 h 612"/>
                <a:gd name="T20" fmla="*/ 485 w 1081"/>
                <a:gd name="T21" fmla="*/ 97 h 612"/>
                <a:gd name="T22" fmla="*/ 409 w 1081"/>
                <a:gd name="T23" fmla="*/ 69 h 612"/>
                <a:gd name="T24" fmla="*/ 331 w 1081"/>
                <a:gd name="T25" fmla="*/ 44 h 612"/>
                <a:gd name="T26" fmla="*/ 250 w 1081"/>
                <a:gd name="T27" fmla="*/ 25 h 612"/>
                <a:gd name="T28" fmla="*/ 168 w 1081"/>
                <a:gd name="T29" fmla="*/ 11 h 612"/>
                <a:gd name="T30" fmla="*/ 85 w 1081"/>
                <a:gd name="T31" fmla="*/ 3 h 612"/>
                <a:gd name="T32" fmla="*/ 0 w 1081"/>
                <a:gd name="T33" fmla="*/ 0 h 6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81" h="612">
                  <a:moveTo>
                    <a:pt x="1080" y="611"/>
                  </a:moveTo>
                  <a:lnTo>
                    <a:pt x="1035" y="545"/>
                  </a:lnTo>
                  <a:lnTo>
                    <a:pt x="989" y="480"/>
                  </a:lnTo>
                  <a:lnTo>
                    <a:pt x="937" y="420"/>
                  </a:lnTo>
                  <a:lnTo>
                    <a:pt x="882" y="362"/>
                  </a:lnTo>
                  <a:lnTo>
                    <a:pt x="823" y="308"/>
                  </a:lnTo>
                  <a:lnTo>
                    <a:pt x="762" y="257"/>
                  </a:lnTo>
                  <a:lnTo>
                    <a:pt x="696" y="211"/>
                  </a:lnTo>
                  <a:lnTo>
                    <a:pt x="629" y="168"/>
                  </a:lnTo>
                  <a:lnTo>
                    <a:pt x="558" y="131"/>
                  </a:lnTo>
                  <a:lnTo>
                    <a:pt x="485" y="97"/>
                  </a:lnTo>
                  <a:lnTo>
                    <a:pt x="409" y="69"/>
                  </a:lnTo>
                  <a:lnTo>
                    <a:pt x="331" y="44"/>
                  </a:lnTo>
                  <a:lnTo>
                    <a:pt x="250" y="25"/>
                  </a:lnTo>
                  <a:lnTo>
                    <a:pt x="168" y="11"/>
                  </a:lnTo>
                  <a:lnTo>
                    <a:pt x="85" y="3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85"/>
            <p:cNvSpPr>
              <a:spLocks/>
            </p:cNvSpPr>
            <p:nvPr/>
          </p:nvSpPr>
          <p:spPr bwMode="auto">
            <a:xfrm>
              <a:off x="1207" y="2598"/>
              <a:ext cx="1082" cy="615"/>
            </a:xfrm>
            <a:custGeom>
              <a:avLst/>
              <a:gdLst>
                <a:gd name="T0" fmla="*/ 1081 w 1082"/>
                <a:gd name="T1" fmla="*/ 0 h 615"/>
                <a:gd name="T2" fmla="*/ 995 w 1082"/>
                <a:gd name="T3" fmla="*/ 3 h 615"/>
                <a:gd name="T4" fmla="*/ 911 w 1082"/>
                <a:gd name="T5" fmla="*/ 11 h 615"/>
                <a:gd name="T6" fmla="*/ 828 w 1082"/>
                <a:gd name="T7" fmla="*/ 25 h 615"/>
                <a:gd name="T8" fmla="*/ 748 w 1082"/>
                <a:gd name="T9" fmla="*/ 44 h 615"/>
                <a:gd name="T10" fmla="*/ 669 w 1082"/>
                <a:gd name="T11" fmla="*/ 69 h 615"/>
                <a:gd name="T12" fmla="*/ 594 w 1082"/>
                <a:gd name="T13" fmla="*/ 97 h 615"/>
                <a:gd name="T14" fmla="*/ 520 w 1082"/>
                <a:gd name="T15" fmla="*/ 131 h 615"/>
                <a:gd name="T16" fmla="*/ 450 w 1082"/>
                <a:gd name="T17" fmla="*/ 169 h 615"/>
                <a:gd name="T18" fmla="*/ 381 w 1082"/>
                <a:gd name="T19" fmla="*/ 212 h 615"/>
                <a:gd name="T20" fmla="*/ 316 w 1082"/>
                <a:gd name="T21" fmla="*/ 259 h 615"/>
                <a:gd name="T22" fmla="*/ 254 w 1082"/>
                <a:gd name="T23" fmla="*/ 310 h 615"/>
                <a:gd name="T24" fmla="*/ 196 w 1082"/>
                <a:gd name="T25" fmla="*/ 363 h 615"/>
                <a:gd name="T26" fmla="*/ 141 w 1082"/>
                <a:gd name="T27" fmla="*/ 422 h 615"/>
                <a:gd name="T28" fmla="*/ 90 w 1082"/>
                <a:gd name="T29" fmla="*/ 482 h 615"/>
                <a:gd name="T30" fmla="*/ 43 w 1082"/>
                <a:gd name="T31" fmla="*/ 547 h 615"/>
                <a:gd name="T32" fmla="*/ 0 w 1082"/>
                <a:gd name="T33" fmla="*/ 614 h 6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82" h="615">
                  <a:moveTo>
                    <a:pt x="1081" y="0"/>
                  </a:moveTo>
                  <a:lnTo>
                    <a:pt x="995" y="3"/>
                  </a:lnTo>
                  <a:lnTo>
                    <a:pt x="911" y="11"/>
                  </a:lnTo>
                  <a:lnTo>
                    <a:pt x="828" y="25"/>
                  </a:lnTo>
                  <a:lnTo>
                    <a:pt x="748" y="44"/>
                  </a:lnTo>
                  <a:lnTo>
                    <a:pt x="669" y="69"/>
                  </a:lnTo>
                  <a:lnTo>
                    <a:pt x="594" y="97"/>
                  </a:lnTo>
                  <a:lnTo>
                    <a:pt x="520" y="131"/>
                  </a:lnTo>
                  <a:lnTo>
                    <a:pt x="450" y="169"/>
                  </a:lnTo>
                  <a:lnTo>
                    <a:pt x="381" y="212"/>
                  </a:lnTo>
                  <a:lnTo>
                    <a:pt x="316" y="259"/>
                  </a:lnTo>
                  <a:lnTo>
                    <a:pt x="254" y="310"/>
                  </a:lnTo>
                  <a:lnTo>
                    <a:pt x="196" y="363"/>
                  </a:lnTo>
                  <a:lnTo>
                    <a:pt x="141" y="422"/>
                  </a:lnTo>
                  <a:lnTo>
                    <a:pt x="90" y="482"/>
                  </a:lnTo>
                  <a:lnTo>
                    <a:pt x="43" y="547"/>
                  </a:lnTo>
                  <a:lnTo>
                    <a:pt x="0" y="614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86"/>
            <p:cNvSpPr>
              <a:spLocks/>
            </p:cNvSpPr>
            <p:nvPr/>
          </p:nvSpPr>
          <p:spPr bwMode="auto">
            <a:xfrm>
              <a:off x="2288" y="2345"/>
              <a:ext cx="1236" cy="643"/>
            </a:xfrm>
            <a:custGeom>
              <a:avLst/>
              <a:gdLst>
                <a:gd name="T0" fmla="*/ 1235 w 1236"/>
                <a:gd name="T1" fmla="*/ 642 h 643"/>
                <a:gd name="T2" fmla="*/ 1181 w 1236"/>
                <a:gd name="T3" fmla="*/ 572 h 643"/>
                <a:gd name="T4" fmla="*/ 1124 w 1236"/>
                <a:gd name="T5" fmla="*/ 504 h 643"/>
                <a:gd name="T6" fmla="*/ 1062 w 1236"/>
                <a:gd name="T7" fmla="*/ 440 h 643"/>
                <a:gd name="T8" fmla="*/ 998 w 1236"/>
                <a:gd name="T9" fmla="*/ 379 h 643"/>
                <a:gd name="T10" fmla="*/ 929 w 1236"/>
                <a:gd name="T11" fmla="*/ 323 h 643"/>
                <a:gd name="T12" fmla="*/ 858 w 1236"/>
                <a:gd name="T13" fmla="*/ 270 h 643"/>
                <a:gd name="T14" fmla="*/ 783 w 1236"/>
                <a:gd name="T15" fmla="*/ 221 h 643"/>
                <a:gd name="T16" fmla="*/ 706 w 1236"/>
                <a:gd name="T17" fmla="*/ 176 h 643"/>
                <a:gd name="T18" fmla="*/ 625 w 1236"/>
                <a:gd name="T19" fmla="*/ 137 h 643"/>
                <a:gd name="T20" fmla="*/ 542 w 1236"/>
                <a:gd name="T21" fmla="*/ 102 h 643"/>
                <a:gd name="T22" fmla="*/ 457 w 1236"/>
                <a:gd name="T23" fmla="*/ 72 h 643"/>
                <a:gd name="T24" fmla="*/ 370 w 1236"/>
                <a:gd name="T25" fmla="*/ 47 h 643"/>
                <a:gd name="T26" fmla="*/ 279 w 1236"/>
                <a:gd name="T27" fmla="*/ 27 h 643"/>
                <a:gd name="T28" fmla="*/ 188 w 1236"/>
                <a:gd name="T29" fmla="*/ 12 h 643"/>
                <a:gd name="T30" fmla="*/ 95 w 1236"/>
                <a:gd name="T31" fmla="*/ 3 h 643"/>
                <a:gd name="T32" fmla="*/ 0 w 1236"/>
                <a:gd name="T33" fmla="*/ 0 h 6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36" h="643">
                  <a:moveTo>
                    <a:pt x="1235" y="642"/>
                  </a:moveTo>
                  <a:lnTo>
                    <a:pt x="1181" y="572"/>
                  </a:lnTo>
                  <a:lnTo>
                    <a:pt x="1124" y="504"/>
                  </a:lnTo>
                  <a:lnTo>
                    <a:pt x="1062" y="440"/>
                  </a:lnTo>
                  <a:lnTo>
                    <a:pt x="998" y="379"/>
                  </a:lnTo>
                  <a:lnTo>
                    <a:pt x="929" y="323"/>
                  </a:lnTo>
                  <a:lnTo>
                    <a:pt x="858" y="270"/>
                  </a:lnTo>
                  <a:lnTo>
                    <a:pt x="783" y="221"/>
                  </a:lnTo>
                  <a:lnTo>
                    <a:pt x="706" y="176"/>
                  </a:lnTo>
                  <a:lnTo>
                    <a:pt x="625" y="137"/>
                  </a:lnTo>
                  <a:lnTo>
                    <a:pt x="542" y="102"/>
                  </a:lnTo>
                  <a:lnTo>
                    <a:pt x="457" y="72"/>
                  </a:lnTo>
                  <a:lnTo>
                    <a:pt x="370" y="47"/>
                  </a:lnTo>
                  <a:lnTo>
                    <a:pt x="279" y="27"/>
                  </a:lnTo>
                  <a:lnTo>
                    <a:pt x="188" y="12"/>
                  </a:lnTo>
                  <a:lnTo>
                    <a:pt x="95" y="3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87"/>
            <p:cNvSpPr>
              <a:spLocks/>
            </p:cNvSpPr>
            <p:nvPr/>
          </p:nvSpPr>
          <p:spPr bwMode="auto">
            <a:xfrm>
              <a:off x="1049" y="2345"/>
              <a:ext cx="1240" cy="650"/>
            </a:xfrm>
            <a:custGeom>
              <a:avLst/>
              <a:gdLst>
                <a:gd name="T0" fmla="*/ 1239 w 1240"/>
                <a:gd name="T1" fmla="*/ 0 h 650"/>
                <a:gd name="T2" fmla="*/ 1143 w 1240"/>
                <a:gd name="T3" fmla="*/ 4 h 650"/>
                <a:gd name="T4" fmla="*/ 1049 w 1240"/>
                <a:gd name="T5" fmla="*/ 13 h 650"/>
                <a:gd name="T6" fmla="*/ 956 w 1240"/>
                <a:gd name="T7" fmla="*/ 28 h 650"/>
                <a:gd name="T8" fmla="*/ 866 w 1240"/>
                <a:gd name="T9" fmla="*/ 47 h 650"/>
                <a:gd name="T10" fmla="*/ 777 w 1240"/>
                <a:gd name="T11" fmla="*/ 73 h 650"/>
                <a:gd name="T12" fmla="*/ 692 w 1240"/>
                <a:gd name="T13" fmla="*/ 103 h 650"/>
                <a:gd name="T14" fmla="*/ 608 w 1240"/>
                <a:gd name="T15" fmla="*/ 138 h 650"/>
                <a:gd name="T16" fmla="*/ 529 w 1240"/>
                <a:gd name="T17" fmla="*/ 178 h 650"/>
                <a:gd name="T18" fmla="*/ 450 w 1240"/>
                <a:gd name="T19" fmla="*/ 223 h 650"/>
                <a:gd name="T20" fmla="*/ 375 w 1240"/>
                <a:gd name="T21" fmla="*/ 272 h 650"/>
                <a:gd name="T22" fmla="*/ 303 w 1240"/>
                <a:gd name="T23" fmla="*/ 326 h 650"/>
                <a:gd name="T24" fmla="*/ 235 w 1240"/>
                <a:gd name="T25" fmla="*/ 383 h 650"/>
                <a:gd name="T26" fmla="*/ 170 w 1240"/>
                <a:gd name="T27" fmla="*/ 445 h 650"/>
                <a:gd name="T28" fmla="*/ 109 w 1240"/>
                <a:gd name="T29" fmla="*/ 509 h 650"/>
                <a:gd name="T30" fmla="*/ 52 w 1240"/>
                <a:gd name="T31" fmla="*/ 578 h 650"/>
                <a:gd name="T32" fmla="*/ 0 w 1240"/>
                <a:gd name="T33" fmla="*/ 649 h 6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0" h="650">
                  <a:moveTo>
                    <a:pt x="1239" y="0"/>
                  </a:moveTo>
                  <a:lnTo>
                    <a:pt x="1143" y="4"/>
                  </a:lnTo>
                  <a:lnTo>
                    <a:pt x="1049" y="13"/>
                  </a:lnTo>
                  <a:lnTo>
                    <a:pt x="956" y="28"/>
                  </a:lnTo>
                  <a:lnTo>
                    <a:pt x="866" y="47"/>
                  </a:lnTo>
                  <a:lnTo>
                    <a:pt x="777" y="73"/>
                  </a:lnTo>
                  <a:lnTo>
                    <a:pt x="692" y="103"/>
                  </a:lnTo>
                  <a:lnTo>
                    <a:pt x="608" y="138"/>
                  </a:lnTo>
                  <a:lnTo>
                    <a:pt x="529" y="178"/>
                  </a:lnTo>
                  <a:lnTo>
                    <a:pt x="450" y="223"/>
                  </a:lnTo>
                  <a:lnTo>
                    <a:pt x="375" y="272"/>
                  </a:lnTo>
                  <a:lnTo>
                    <a:pt x="303" y="326"/>
                  </a:lnTo>
                  <a:lnTo>
                    <a:pt x="235" y="383"/>
                  </a:lnTo>
                  <a:lnTo>
                    <a:pt x="170" y="445"/>
                  </a:lnTo>
                  <a:lnTo>
                    <a:pt x="109" y="509"/>
                  </a:lnTo>
                  <a:lnTo>
                    <a:pt x="52" y="578"/>
                  </a:lnTo>
                  <a:lnTo>
                    <a:pt x="0" y="649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88"/>
            <p:cNvSpPr>
              <a:spLocks/>
            </p:cNvSpPr>
            <p:nvPr/>
          </p:nvSpPr>
          <p:spPr bwMode="auto">
            <a:xfrm>
              <a:off x="2288" y="2095"/>
              <a:ext cx="1390" cy="680"/>
            </a:xfrm>
            <a:custGeom>
              <a:avLst/>
              <a:gdLst>
                <a:gd name="T0" fmla="*/ 1389 w 1390"/>
                <a:gd name="T1" fmla="*/ 679 h 680"/>
                <a:gd name="T2" fmla="*/ 1326 w 1390"/>
                <a:gd name="T3" fmla="*/ 604 h 680"/>
                <a:gd name="T4" fmla="*/ 1260 w 1390"/>
                <a:gd name="T5" fmla="*/ 531 h 680"/>
                <a:gd name="T6" fmla="*/ 1189 w 1390"/>
                <a:gd name="T7" fmla="*/ 464 h 680"/>
                <a:gd name="T8" fmla="*/ 1115 w 1390"/>
                <a:gd name="T9" fmla="*/ 399 h 680"/>
                <a:gd name="T10" fmla="*/ 1037 w 1390"/>
                <a:gd name="T11" fmla="*/ 339 h 680"/>
                <a:gd name="T12" fmla="*/ 956 w 1390"/>
                <a:gd name="T13" fmla="*/ 283 h 680"/>
                <a:gd name="T14" fmla="*/ 872 w 1390"/>
                <a:gd name="T15" fmla="*/ 232 h 680"/>
                <a:gd name="T16" fmla="*/ 785 w 1390"/>
                <a:gd name="T17" fmla="*/ 185 h 680"/>
                <a:gd name="T18" fmla="*/ 695 w 1390"/>
                <a:gd name="T19" fmla="*/ 143 h 680"/>
                <a:gd name="T20" fmla="*/ 602 w 1390"/>
                <a:gd name="T21" fmla="*/ 107 h 680"/>
                <a:gd name="T22" fmla="*/ 506 w 1390"/>
                <a:gd name="T23" fmla="*/ 75 h 680"/>
                <a:gd name="T24" fmla="*/ 409 w 1390"/>
                <a:gd name="T25" fmla="*/ 48 h 680"/>
                <a:gd name="T26" fmla="*/ 309 w 1390"/>
                <a:gd name="T27" fmla="*/ 28 h 680"/>
                <a:gd name="T28" fmla="*/ 208 w 1390"/>
                <a:gd name="T29" fmla="*/ 13 h 680"/>
                <a:gd name="T30" fmla="*/ 104 w 1390"/>
                <a:gd name="T31" fmla="*/ 4 h 680"/>
                <a:gd name="T32" fmla="*/ 0 w 1390"/>
                <a:gd name="T33" fmla="*/ 0 h 6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0" h="680">
                  <a:moveTo>
                    <a:pt x="1389" y="679"/>
                  </a:moveTo>
                  <a:lnTo>
                    <a:pt x="1326" y="604"/>
                  </a:lnTo>
                  <a:lnTo>
                    <a:pt x="1260" y="531"/>
                  </a:lnTo>
                  <a:lnTo>
                    <a:pt x="1189" y="464"/>
                  </a:lnTo>
                  <a:lnTo>
                    <a:pt x="1115" y="399"/>
                  </a:lnTo>
                  <a:lnTo>
                    <a:pt x="1037" y="339"/>
                  </a:lnTo>
                  <a:lnTo>
                    <a:pt x="956" y="283"/>
                  </a:lnTo>
                  <a:lnTo>
                    <a:pt x="872" y="232"/>
                  </a:lnTo>
                  <a:lnTo>
                    <a:pt x="785" y="185"/>
                  </a:lnTo>
                  <a:lnTo>
                    <a:pt x="695" y="143"/>
                  </a:lnTo>
                  <a:lnTo>
                    <a:pt x="602" y="107"/>
                  </a:lnTo>
                  <a:lnTo>
                    <a:pt x="506" y="75"/>
                  </a:lnTo>
                  <a:lnTo>
                    <a:pt x="409" y="48"/>
                  </a:lnTo>
                  <a:lnTo>
                    <a:pt x="309" y="28"/>
                  </a:lnTo>
                  <a:lnTo>
                    <a:pt x="208" y="13"/>
                  </a:lnTo>
                  <a:lnTo>
                    <a:pt x="104" y="4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89"/>
            <p:cNvSpPr>
              <a:spLocks/>
            </p:cNvSpPr>
            <p:nvPr/>
          </p:nvSpPr>
          <p:spPr bwMode="auto">
            <a:xfrm>
              <a:off x="896" y="2095"/>
              <a:ext cx="1393" cy="682"/>
            </a:xfrm>
            <a:custGeom>
              <a:avLst/>
              <a:gdLst>
                <a:gd name="T0" fmla="*/ 1392 w 1393"/>
                <a:gd name="T1" fmla="*/ 0 h 682"/>
                <a:gd name="T2" fmla="*/ 1286 w 1393"/>
                <a:gd name="T3" fmla="*/ 4 h 682"/>
                <a:gd name="T4" fmla="*/ 1182 w 1393"/>
                <a:gd name="T5" fmla="*/ 13 h 682"/>
                <a:gd name="T6" fmla="*/ 1080 w 1393"/>
                <a:gd name="T7" fmla="*/ 28 h 682"/>
                <a:gd name="T8" fmla="*/ 980 w 1393"/>
                <a:gd name="T9" fmla="*/ 48 h 682"/>
                <a:gd name="T10" fmla="*/ 882 w 1393"/>
                <a:gd name="T11" fmla="*/ 75 h 682"/>
                <a:gd name="T12" fmla="*/ 787 w 1393"/>
                <a:gd name="T13" fmla="*/ 107 h 682"/>
                <a:gd name="T14" fmla="*/ 694 w 1393"/>
                <a:gd name="T15" fmla="*/ 144 h 682"/>
                <a:gd name="T16" fmla="*/ 604 w 1393"/>
                <a:gd name="T17" fmla="*/ 185 h 682"/>
                <a:gd name="T18" fmla="*/ 516 w 1393"/>
                <a:gd name="T19" fmla="*/ 233 h 682"/>
                <a:gd name="T20" fmla="*/ 432 w 1393"/>
                <a:gd name="T21" fmla="*/ 284 h 682"/>
                <a:gd name="T22" fmla="*/ 351 w 1393"/>
                <a:gd name="T23" fmla="*/ 340 h 682"/>
                <a:gd name="T24" fmla="*/ 273 w 1393"/>
                <a:gd name="T25" fmla="*/ 400 h 682"/>
                <a:gd name="T26" fmla="*/ 199 w 1393"/>
                <a:gd name="T27" fmla="*/ 466 h 682"/>
                <a:gd name="T28" fmla="*/ 128 w 1393"/>
                <a:gd name="T29" fmla="*/ 533 h 682"/>
                <a:gd name="T30" fmla="*/ 61 w 1393"/>
                <a:gd name="T31" fmla="*/ 606 h 682"/>
                <a:gd name="T32" fmla="*/ 0 w 1393"/>
                <a:gd name="T33" fmla="*/ 681 h 6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3" h="682">
                  <a:moveTo>
                    <a:pt x="1392" y="0"/>
                  </a:moveTo>
                  <a:lnTo>
                    <a:pt x="1286" y="4"/>
                  </a:lnTo>
                  <a:lnTo>
                    <a:pt x="1182" y="13"/>
                  </a:lnTo>
                  <a:lnTo>
                    <a:pt x="1080" y="28"/>
                  </a:lnTo>
                  <a:lnTo>
                    <a:pt x="980" y="48"/>
                  </a:lnTo>
                  <a:lnTo>
                    <a:pt x="882" y="75"/>
                  </a:lnTo>
                  <a:lnTo>
                    <a:pt x="787" y="107"/>
                  </a:lnTo>
                  <a:lnTo>
                    <a:pt x="694" y="144"/>
                  </a:lnTo>
                  <a:lnTo>
                    <a:pt x="604" y="185"/>
                  </a:lnTo>
                  <a:lnTo>
                    <a:pt x="516" y="233"/>
                  </a:lnTo>
                  <a:lnTo>
                    <a:pt x="432" y="284"/>
                  </a:lnTo>
                  <a:lnTo>
                    <a:pt x="351" y="340"/>
                  </a:lnTo>
                  <a:lnTo>
                    <a:pt x="273" y="400"/>
                  </a:lnTo>
                  <a:lnTo>
                    <a:pt x="199" y="466"/>
                  </a:lnTo>
                  <a:lnTo>
                    <a:pt x="128" y="533"/>
                  </a:lnTo>
                  <a:lnTo>
                    <a:pt x="61" y="606"/>
                  </a:lnTo>
                  <a:lnTo>
                    <a:pt x="0" y="681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90"/>
            <p:cNvSpPr>
              <a:spLocks/>
            </p:cNvSpPr>
            <p:nvPr/>
          </p:nvSpPr>
          <p:spPr bwMode="auto">
            <a:xfrm>
              <a:off x="2288" y="1842"/>
              <a:ext cx="1550" cy="729"/>
            </a:xfrm>
            <a:custGeom>
              <a:avLst/>
              <a:gdLst>
                <a:gd name="T0" fmla="*/ 1549 w 1550"/>
                <a:gd name="T1" fmla="*/ 728 h 729"/>
                <a:gd name="T2" fmla="*/ 1476 w 1550"/>
                <a:gd name="T3" fmla="*/ 647 h 729"/>
                <a:gd name="T4" fmla="*/ 1401 w 1550"/>
                <a:gd name="T5" fmla="*/ 569 h 729"/>
                <a:gd name="T6" fmla="*/ 1320 w 1550"/>
                <a:gd name="T7" fmla="*/ 497 h 729"/>
                <a:gd name="T8" fmla="*/ 1238 w 1550"/>
                <a:gd name="T9" fmla="*/ 427 h 729"/>
                <a:gd name="T10" fmla="*/ 1150 w 1550"/>
                <a:gd name="T11" fmla="*/ 363 h 729"/>
                <a:gd name="T12" fmla="*/ 1060 w 1550"/>
                <a:gd name="T13" fmla="*/ 303 h 729"/>
                <a:gd name="T14" fmla="*/ 966 w 1550"/>
                <a:gd name="T15" fmla="*/ 248 h 729"/>
                <a:gd name="T16" fmla="*/ 869 w 1550"/>
                <a:gd name="T17" fmla="*/ 198 h 729"/>
                <a:gd name="T18" fmla="*/ 769 w 1550"/>
                <a:gd name="T19" fmla="*/ 153 h 729"/>
                <a:gd name="T20" fmla="*/ 666 w 1550"/>
                <a:gd name="T21" fmla="*/ 114 h 729"/>
                <a:gd name="T22" fmla="*/ 560 w 1550"/>
                <a:gd name="T23" fmla="*/ 80 h 729"/>
                <a:gd name="T24" fmla="*/ 452 w 1550"/>
                <a:gd name="T25" fmla="*/ 52 h 729"/>
                <a:gd name="T26" fmla="*/ 342 w 1550"/>
                <a:gd name="T27" fmla="*/ 30 h 729"/>
                <a:gd name="T28" fmla="*/ 230 w 1550"/>
                <a:gd name="T29" fmla="*/ 14 h 729"/>
                <a:gd name="T30" fmla="*/ 116 w 1550"/>
                <a:gd name="T31" fmla="*/ 4 h 729"/>
                <a:gd name="T32" fmla="*/ 0 w 1550"/>
                <a:gd name="T33" fmla="*/ 0 h 7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50" h="729">
                  <a:moveTo>
                    <a:pt x="1549" y="728"/>
                  </a:moveTo>
                  <a:lnTo>
                    <a:pt x="1476" y="647"/>
                  </a:lnTo>
                  <a:lnTo>
                    <a:pt x="1401" y="569"/>
                  </a:lnTo>
                  <a:lnTo>
                    <a:pt x="1320" y="497"/>
                  </a:lnTo>
                  <a:lnTo>
                    <a:pt x="1238" y="427"/>
                  </a:lnTo>
                  <a:lnTo>
                    <a:pt x="1150" y="363"/>
                  </a:lnTo>
                  <a:lnTo>
                    <a:pt x="1060" y="303"/>
                  </a:lnTo>
                  <a:lnTo>
                    <a:pt x="966" y="248"/>
                  </a:lnTo>
                  <a:lnTo>
                    <a:pt x="869" y="198"/>
                  </a:lnTo>
                  <a:lnTo>
                    <a:pt x="769" y="153"/>
                  </a:lnTo>
                  <a:lnTo>
                    <a:pt x="666" y="114"/>
                  </a:lnTo>
                  <a:lnTo>
                    <a:pt x="560" y="80"/>
                  </a:lnTo>
                  <a:lnTo>
                    <a:pt x="452" y="52"/>
                  </a:lnTo>
                  <a:lnTo>
                    <a:pt x="342" y="30"/>
                  </a:lnTo>
                  <a:lnTo>
                    <a:pt x="230" y="14"/>
                  </a:lnTo>
                  <a:lnTo>
                    <a:pt x="116" y="4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91"/>
            <p:cNvSpPr>
              <a:spLocks/>
            </p:cNvSpPr>
            <p:nvPr/>
          </p:nvSpPr>
          <p:spPr bwMode="auto">
            <a:xfrm>
              <a:off x="743" y="1842"/>
              <a:ext cx="1546" cy="723"/>
            </a:xfrm>
            <a:custGeom>
              <a:avLst/>
              <a:gdLst>
                <a:gd name="T0" fmla="*/ 1545 w 1546"/>
                <a:gd name="T1" fmla="*/ 0 h 723"/>
                <a:gd name="T2" fmla="*/ 1429 w 1546"/>
                <a:gd name="T3" fmla="*/ 4 h 723"/>
                <a:gd name="T4" fmla="*/ 1315 w 1546"/>
                <a:gd name="T5" fmla="*/ 14 h 723"/>
                <a:gd name="T6" fmla="*/ 1203 w 1546"/>
                <a:gd name="T7" fmla="*/ 30 h 723"/>
                <a:gd name="T8" fmla="*/ 1093 w 1546"/>
                <a:gd name="T9" fmla="*/ 52 h 723"/>
                <a:gd name="T10" fmla="*/ 985 w 1546"/>
                <a:gd name="T11" fmla="*/ 80 h 723"/>
                <a:gd name="T12" fmla="*/ 880 w 1546"/>
                <a:gd name="T13" fmla="*/ 113 h 723"/>
                <a:gd name="T14" fmla="*/ 777 w 1546"/>
                <a:gd name="T15" fmla="*/ 152 h 723"/>
                <a:gd name="T16" fmla="*/ 678 w 1546"/>
                <a:gd name="T17" fmla="*/ 196 h 723"/>
                <a:gd name="T18" fmla="*/ 581 w 1546"/>
                <a:gd name="T19" fmla="*/ 246 h 723"/>
                <a:gd name="T20" fmla="*/ 487 w 1546"/>
                <a:gd name="T21" fmla="*/ 301 h 723"/>
                <a:gd name="T22" fmla="*/ 396 w 1546"/>
                <a:gd name="T23" fmla="*/ 361 h 723"/>
                <a:gd name="T24" fmla="*/ 310 w 1546"/>
                <a:gd name="T25" fmla="*/ 424 h 723"/>
                <a:gd name="T26" fmla="*/ 226 w 1546"/>
                <a:gd name="T27" fmla="*/ 493 h 723"/>
                <a:gd name="T28" fmla="*/ 147 w 1546"/>
                <a:gd name="T29" fmla="*/ 566 h 723"/>
                <a:gd name="T30" fmla="*/ 71 w 1546"/>
                <a:gd name="T31" fmla="*/ 643 h 723"/>
                <a:gd name="T32" fmla="*/ 0 w 1546"/>
                <a:gd name="T33" fmla="*/ 722 h 7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46" h="723">
                  <a:moveTo>
                    <a:pt x="1545" y="0"/>
                  </a:moveTo>
                  <a:lnTo>
                    <a:pt x="1429" y="4"/>
                  </a:lnTo>
                  <a:lnTo>
                    <a:pt x="1315" y="14"/>
                  </a:lnTo>
                  <a:lnTo>
                    <a:pt x="1203" y="30"/>
                  </a:lnTo>
                  <a:lnTo>
                    <a:pt x="1093" y="52"/>
                  </a:lnTo>
                  <a:lnTo>
                    <a:pt x="985" y="80"/>
                  </a:lnTo>
                  <a:lnTo>
                    <a:pt x="880" y="113"/>
                  </a:lnTo>
                  <a:lnTo>
                    <a:pt x="777" y="152"/>
                  </a:lnTo>
                  <a:lnTo>
                    <a:pt x="678" y="196"/>
                  </a:lnTo>
                  <a:lnTo>
                    <a:pt x="581" y="246"/>
                  </a:lnTo>
                  <a:lnTo>
                    <a:pt x="487" y="301"/>
                  </a:lnTo>
                  <a:lnTo>
                    <a:pt x="396" y="361"/>
                  </a:lnTo>
                  <a:lnTo>
                    <a:pt x="310" y="424"/>
                  </a:lnTo>
                  <a:lnTo>
                    <a:pt x="226" y="493"/>
                  </a:lnTo>
                  <a:lnTo>
                    <a:pt x="147" y="566"/>
                  </a:lnTo>
                  <a:lnTo>
                    <a:pt x="71" y="643"/>
                  </a:lnTo>
                  <a:lnTo>
                    <a:pt x="0" y="722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92"/>
            <p:cNvSpPr>
              <a:spLocks/>
            </p:cNvSpPr>
            <p:nvPr/>
          </p:nvSpPr>
          <p:spPr bwMode="auto">
            <a:xfrm>
              <a:off x="2288" y="1591"/>
              <a:ext cx="1697" cy="766"/>
            </a:xfrm>
            <a:custGeom>
              <a:avLst/>
              <a:gdLst>
                <a:gd name="T0" fmla="*/ 1696 w 1697"/>
                <a:gd name="T1" fmla="*/ 765 h 766"/>
                <a:gd name="T2" fmla="*/ 1615 w 1697"/>
                <a:gd name="T3" fmla="*/ 680 h 766"/>
                <a:gd name="T4" fmla="*/ 1531 w 1697"/>
                <a:gd name="T5" fmla="*/ 598 h 766"/>
                <a:gd name="T6" fmla="*/ 1442 w 1697"/>
                <a:gd name="T7" fmla="*/ 521 h 766"/>
                <a:gd name="T8" fmla="*/ 1350 w 1697"/>
                <a:gd name="T9" fmla="*/ 447 h 766"/>
                <a:gd name="T10" fmla="*/ 1254 w 1697"/>
                <a:gd name="T11" fmla="*/ 380 h 766"/>
                <a:gd name="T12" fmla="*/ 1154 w 1697"/>
                <a:gd name="T13" fmla="*/ 317 h 766"/>
                <a:gd name="T14" fmla="*/ 1051 w 1697"/>
                <a:gd name="T15" fmla="*/ 259 h 766"/>
                <a:gd name="T16" fmla="*/ 945 w 1697"/>
                <a:gd name="T17" fmla="*/ 206 h 766"/>
                <a:gd name="T18" fmla="*/ 835 w 1697"/>
                <a:gd name="T19" fmla="*/ 160 h 766"/>
                <a:gd name="T20" fmla="*/ 723 w 1697"/>
                <a:gd name="T21" fmla="*/ 119 h 766"/>
                <a:gd name="T22" fmla="*/ 608 w 1697"/>
                <a:gd name="T23" fmla="*/ 84 h 766"/>
                <a:gd name="T24" fmla="*/ 490 w 1697"/>
                <a:gd name="T25" fmla="*/ 54 h 766"/>
                <a:gd name="T26" fmla="*/ 371 w 1697"/>
                <a:gd name="T27" fmla="*/ 32 h 766"/>
                <a:gd name="T28" fmla="*/ 249 w 1697"/>
                <a:gd name="T29" fmla="*/ 14 h 766"/>
                <a:gd name="T30" fmla="*/ 125 w 1697"/>
                <a:gd name="T31" fmla="*/ 4 h 766"/>
                <a:gd name="T32" fmla="*/ 0 w 1697"/>
                <a:gd name="T33" fmla="*/ 0 h 7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97" h="766">
                  <a:moveTo>
                    <a:pt x="1696" y="765"/>
                  </a:moveTo>
                  <a:lnTo>
                    <a:pt x="1615" y="680"/>
                  </a:lnTo>
                  <a:lnTo>
                    <a:pt x="1531" y="598"/>
                  </a:lnTo>
                  <a:lnTo>
                    <a:pt x="1442" y="521"/>
                  </a:lnTo>
                  <a:lnTo>
                    <a:pt x="1350" y="447"/>
                  </a:lnTo>
                  <a:lnTo>
                    <a:pt x="1254" y="380"/>
                  </a:lnTo>
                  <a:lnTo>
                    <a:pt x="1154" y="317"/>
                  </a:lnTo>
                  <a:lnTo>
                    <a:pt x="1051" y="259"/>
                  </a:lnTo>
                  <a:lnTo>
                    <a:pt x="945" y="206"/>
                  </a:lnTo>
                  <a:lnTo>
                    <a:pt x="835" y="160"/>
                  </a:lnTo>
                  <a:lnTo>
                    <a:pt x="723" y="119"/>
                  </a:lnTo>
                  <a:lnTo>
                    <a:pt x="608" y="84"/>
                  </a:lnTo>
                  <a:lnTo>
                    <a:pt x="490" y="54"/>
                  </a:lnTo>
                  <a:lnTo>
                    <a:pt x="371" y="32"/>
                  </a:lnTo>
                  <a:lnTo>
                    <a:pt x="249" y="14"/>
                  </a:lnTo>
                  <a:lnTo>
                    <a:pt x="125" y="4"/>
                  </a:lnTo>
                  <a:lnTo>
                    <a:pt x="0" y="0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93"/>
            <p:cNvSpPr>
              <a:spLocks/>
            </p:cNvSpPr>
            <p:nvPr/>
          </p:nvSpPr>
          <p:spPr bwMode="auto">
            <a:xfrm>
              <a:off x="588" y="1591"/>
              <a:ext cx="1701" cy="768"/>
            </a:xfrm>
            <a:custGeom>
              <a:avLst/>
              <a:gdLst>
                <a:gd name="T0" fmla="*/ 1700 w 1701"/>
                <a:gd name="T1" fmla="*/ 0 h 768"/>
                <a:gd name="T2" fmla="*/ 1573 w 1701"/>
                <a:gd name="T3" fmla="*/ 4 h 768"/>
                <a:gd name="T4" fmla="*/ 1449 w 1701"/>
                <a:gd name="T5" fmla="*/ 14 h 768"/>
                <a:gd name="T6" fmla="*/ 1326 w 1701"/>
                <a:gd name="T7" fmla="*/ 32 h 768"/>
                <a:gd name="T8" fmla="*/ 1206 w 1701"/>
                <a:gd name="T9" fmla="*/ 54 h 768"/>
                <a:gd name="T10" fmla="*/ 1088 w 1701"/>
                <a:gd name="T11" fmla="*/ 84 h 768"/>
                <a:gd name="T12" fmla="*/ 973 w 1701"/>
                <a:gd name="T13" fmla="*/ 120 h 768"/>
                <a:gd name="T14" fmla="*/ 861 w 1701"/>
                <a:gd name="T15" fmla="*/ 161 h 768"/>
                <a:gd name="T16" fmla="*/ 752 w 1701"/>
                <a:gd name="T17" fmla="*/ 207 h 768"/>
                <a:gd name="T18" fmla="*/ 645 w 1701"/>
                <a:gd name="T19" fmla="*/ 261 h 768"/>
                <a:gd name="T20" fmla="*/ 541 w 1701"/>
                <a:gd name="T21" fmla="*/ 318 h 768"/>
                <a:gd name="T22" fmla="*/ 441 w 1701"/>
                <a:gd name="T23" fmla="*/ 382 h 768"/>
                <a:gd name="T24" fmla="*/ 345 w 1701"/>
                <a:gd name="T25" fmla="*/ 449 h 768"/>
                <a:gd name="T26" fmla="*/ 252 w 1701"/>
                <a:gd name="T27" fmla="*/ 523 h 768"/>
                <a:gd name="T28" fmla="*/ 164 w 1701"/>
                <a:gd name="T29" fmla="*/ 600 h 768"/>
                <a:gd name="T30" fmla="*/ 80 w 1701"/>
                <a:gd name="T31" fmla="*/ 682 h 768"/>
                <a:gd name="T32" fmla="*/ 0 w 1701"/>
                <a:gd name="T33" fmla="*/ 767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01" h="768">
                  <a:moveTo>
                    <a:pt x="1700" y="0"/>
                  </a:moveTo>
                  <a:lnTo>
                    <a:pt x="1573" y="4"/>
                  </a:lnTo>
                  <a:lnTo>
                    <a:pt x="1449" y="14"/>
                  </a:lnTo>
                  <a:lnTo>
                    <a:pt x="1326" y="32"/>
                  </a:lnTo>
                  <a:lnTo>
                    <a:pt x="1206" y="54"/>
                  </a:lnTo>
                  <a:lnTo>
                    <a:pt x="1088" y="84"/>
                  </a:lnTo>
                  <a:lnTo>
                    <a:pt x="973" y="120"/>
                  </a:lnTo>
                  <a:lnTo>
                    <a:pt x="861" y="161"/>
                  </a:lnTo>
                  <a:lnTo>
                    <a:pt x="752" y="207"/>
                  </a:lnTo>
                  <a:lnTo>
                    <a:pt x="645" y="261"/>
                  </a:lnTo>
                  <a:lnTo>
                    <a:pt x="541" y="318"/>
                  </a:lnTo>
                  <a:lnTo>
                    <a:pt x="441" y="382"/>
                  </a:lnTo>
                  <a:lnTo>
                    <a:pt x="345" y="449"/>
                  </a:lnTo>
                  <a:lnTo>
                    <a:pt x="252" y="523"/>
                  </a:lnTo>
                  <a:lnTo>
                    <a:pt x="164" y="600"/>
                  </a:lnTo>
                  <a:lnTo>
                    <a:pt x="80" y="682"/>
                  </a:lnTo>
                  <a:lnTo>
                    <a:pt x="0" y="767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94"/>
            <p:cNvSpPr>
              <a:spLocks/>
            </p:cNvSpPr>
            <p:nvPr/>
          </p:nvSpPr>
          <p:spPr bwMode="auto">
            <a:xfrm>
              <a:off x="1778" y="1611"/>
              <a:ext cx="22" cy="799"/>
            </a:xfrm>
            <a:custGeom>
              <a:avLst/>
              <a:gdLst>
                <a:gd name="T0" fmla="*/ 21 w 22"/>
                <a:gd name="T1" fmla="*/ 0 h 799"/>
                <a:gd name="T2" fmla="*/ 21 w 22"/>
                <a:gd name="T3" fmla="*/ 798 h 799"/>
                <a:gd name="T4" fmla="*/ 0 w 22"/>
                <a:gd name="T5" fmla="*/ 798 h 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799">
                  <a:moveTo>
                    <a:pt x="21" y="0"/>
                  </a:moveTo>
                  <a:lnTo>
                    <a:pt x="21" y="798"/>
                  </a:lnTo>
                  <a:lnTo>
                    <a:pt x="0" y="798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95"/>
            <p:cNvSpPr>
              <a:spLocks/>
            </p:cNvSpPr>
            <p:nvPr/>
          </p:nvSpPr>
          <p:spPr bwMode="auto">
            <a:xfrm>
              <a:off x="1730" y="2409"/>
              <a:ext cx="49" cy="66"/>
            </a:xfrm>
            <a:custGeom>
              <a:avLst/>
              <a:gdLst>
                <a:gd name="T0" fmla="*/ 48 w 49"/>
                <a:gd name="T1" fmla="*/ 0 h 66"/>
                <a:gd name="T2" fmla="*/ 47 w 49"/>
                <a:gd name="T3" fmla="*/ 1 h 66"/>
                <a:gd name="T4" fmla="*/ 47 w 49"/>
                <a:gd name="T5" fmla="*/ 3 h 66"/>
                <a:gd name="T6" fmla="*/ 46 w 49"/>
                <a:gd name="T7" fmla="*/ 7 h 66"/>
                <a:gd name="T8" fmla="*/ 46 w 49"/>
                <a:gd name="T9" fmla="*/ 11 h 66"/>
                <a:gd name="T10" fmla="*/ 45 w 49"/>
                <a:gd name="T11" fmla="*/ 16 h 66"/>
                <a:gd name="T12" fmla="*/ 44 w 49"/>
                <a:gd name="T13" fmla="*/ 21 h 66"/>
                <a:gd name="T14" fmla="*/ 43 w 49"/>
                <a:gd name="T15" fmla="*/ 27 h 66"/>
                <a:gd name="T16" fmla="*/ 41 w 49"/>
                <a:gd name="T17" fmla="*/ 33 h 66"/>
                <a:gd name="T18" fmla="*/ 38 w 49"/>
                <a:gd name="T19" fmla="*/ 38 h 66"/>
                <a:gd name="T20" fmla="*/ 36 w 49"/>
                <a:gd name="T21" fmla="*/ 45 h 66"/>
                <a:gd name="T22" fmla="*/ 31 w 49"/>
                <a:gd name="T23" fmla="*/ 50 h 66"/>
                <a:gd name="T24" fmla="*/ 27 w 49"/>
                <a:gd name="T25" fmla="*/ 55 h 66"/>
                <a:gd name="T26" fmla="*/ 21 w 49"/>
                <a:gd name="T27" fmla="*/ 59 h 66"/>
                <a:gd name="T28" fmla="*/ 15 w 49"/>
                <a:gd name="T29" fmla="*/ 62 h 66"/>
                <a:gd name="T30" fmla="*/ 8 w 49"/>
                <a:gd name="T31" fmla="*/ 64 h 66"/>
                <a:gd name="T32" fmla="*/ 0 w 49"/>
                <a:gd name="T33" fmla="*/ 6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66">
                  <a:moveTo>
                    <a:pt x="48" y="0"/>
                  </a:moveTo>
                  <a:lnTo>
                    <a:pt x="47" y="1"/>
                  </a:lnTo>
                  <a:lnTo>
                    <a:pt x="47" y="3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5" y="16"/>
                  </a:lnTo>
                  <a:lnTo>
                    <a:pt x="44" y="21"/>
                  </a:lnTo>
                  <a:lnTo>
                    <a:pt x="43" y="27"/>
                  </a:lnTo>
                  <a:lnTo>
                    <a:pt x="41" y="33"/>
                  </a:lnTo>
                  <a:lnTo>
                    <a:pt x="38" y="38"/>
                  </a:lnTo>
                  <a:lnTo>
                    <a:pt x="36" y="45"/>
                  </a:lnTo>
                  <a:lnTo>
                    <a:pt x="31" y="50"/>
                  </a:lnTo>
                  <a:lnTo>
                    <a:pt x="27" y="55"/>
                  </a:lnTo>
                  <a:lnTo>
                    <a:pt x="21" y="59"/>
                  </a:lnTo>
                  <a:lnTo>
                    <a:pt x="15" y="62"/>
                  </a:lnTo>
                  <a:lnTo>
                    <a:pt x="8" y="64"/>
                  </a:lnTo>
                  <a:lnTo>
                    <a:pt x="0" y="65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96"/>
            <p:cNvSpPr>
              <a:spLocks/>
            </p:cNvSpPr>
            <p:nvPr/>
          </p:nvSpPr>
          <p:spPr bwMode="auto">
            <a:xfrm>
              <a:off x="1684" y="2408"/>
              <a:ext cx="47" cy="67"/>
            </a:xfrm>
            <a:custGeom>
              <a:avLst/>
              <a:gdLst>
                <a:gd name="T0" fmla="*/ 46 w 47"/>
                <a:gd name="T1" fmla="*/ 66 h 67"/>
                <a:gd name="T2" fmla="*/ 37 w 47"/>
                <a:gd name="T3" fmla="*/ 66 h 67"/>
                <a:gd name="T4" fmla="*/ 30 w 47"/>
                <a:gd name="T5" fmla="*/ 64 h 67"/>
                <a:gd name="T6" fmla="*/ 24 w 47"/>
                <a:gd name="T7" fmla="*/ 61 h 67"/>
                <a:gd name="T8" fmla="*/ 19 w 47"/>
                <a:gd name="T9" fmla="*/ 56 h 67"/>
                <a:gd name="T10" fmla="*/ 14 w 47"/>
                <a:gd name="T11" fmla="*/ 52 h 67"/>
                <a:gd name="T12" fmla="*/ 10 w 47"/>
                <a:gd name="T13" fmla="*/ 46 h 67"/>
                <a:gd name="T14" fmla="*/ 7 w 47"/>
                <a:gd name="T15" fmla="*/ 41 h 67"/>
                <a:gd name="T16" fmla="*/ 5 w 47"/>
                <a:gd name="T17" fmla="*/ 34 h 67"/>
                <a:gd name="T18" fmla="*/ 3 w 47"/>
                <a:gd name="T19" fmla="*/ 27 h 67"/>
                <a:gd name="T20" fmla="*/ 1 w 47"/>
                <a:gd name="T21" fmla="*/ 22 h 67"/>
                <a:gd name="T22" fmla="*/ 0 w 47"/>
                <a:gd name="T23" fmla="*/ 16 h 67"/>
                <a:gd name="T24" fmla="*/ 0 w 47"/>
                <a:gd name="T25" fmla="*/ 10 h 67"/>
                <a:gd name="T26" fmla="*/ 0 w 47"/>
                <a:gd name="T27" fmla="*/ 7 h 67"/>
                <a:gd name="T28" fmla="*/ 0 w 47"/>
                <a:gd name="T29" fmla="*/ 3 h 67"/>
                <a:gd name="T30" fmla="*/ 0 w 47"/>
                <a:gd name="T31" fmla="*/ 1 h 67"/>
                <a:gd name="T32" fmla="*/ 0 w 47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46" y="66"/>
                  </a:moveTo>
                  <a:lnTo>
                    <a:pt x="37" y="66"/>
                  </a:lnTo>
                  <a:lnTo>
                    <a:pt x="30" y="64"/>
                  </a:lnTo>
                  <a:lnTo>
                    <a:pt x="24" y="61"/>
                  </a:lnTo>
                  <a:lnTo>
                    <a:pt x="19" y="56"/>
                  </a:lnTo>
                  <a:lnTo>
                    <a:pt x="14" y="52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5" y="34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97"/>
            <p:cNvSpPr>
              <a:spLocks/>
            </p:cNvSpPr>
            <p:nvPr/>
          </p:nvSpPr>
          <p:spPr bwMode="auto">
            <a:xfrm>
              <a:off x="1662" y="1611"/>
              <a:ext cx="23" cy="798"/>
            </a:xfrm>
            <a:custGeom>
              <a:avLst/>
              <a:gdLst>
                <a:gd name="T0" fmla="*/ 22 w 23"/>
                <a:gd name="T1" fmla="*/ 797 h 798"/>
                <a:gd name="T2" fmla="*/ 0 w 23"/>
                <a:gd name="T3" fmla="*/ 797 h 798"/>
                <a:gd name="T4" fmla="*/ 0 w 23"/>
                <a:gd name="T5" fmla="*/ 0 h 7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798">
                  <a:moveTo>
                    <a:pt x="22" y="797"/>
                  </a:moveTo>
                  <a:lnTo>
                    <a:pt x="0" y="797"/>
                  </a:lnTo>
                  <a:lnTo>
                    <a:pt x="0" y="0"/>
                  </a:lnTo>
                </a:path>
              </a:pathLst>
            </a:custGeom>
            <a:noFill/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1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4700" y="1832871"/>
            <a:ext cx="8116888" cy="31048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Because electro-magnetic fields do things that pipes and cables don’t do.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Buried conductors don’t move, but the fields they’re tracing are subject to…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Why Does It Matter?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January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1DA18-E70F-7542-80A5-B450E6BE05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Box 16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2191420" y="1954791"/>
            <a:ext cx="4879940" cy="35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lvl1pPr defTabSz="423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23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3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3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3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n-US" altLang="en-US" sz="2800" u="sng" dirty="0" smtClean="0">
                <a:solidFill>
                  <a:srgbClr val="000000"/>
                </a:solidFill>
              </a:rPr>
              <a:t>Which is Affected By:</a:t>
            </a:r>
            <a:endParaRPr lang="en-US" altLang="en-US" sz="2800" u="sng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</a:rPr>
              <a:t>Grounding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</a:rPr>
              <a:t>Peak or Null Antennas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</a:rPr>
              <a:t>Congestion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</a:rPr>
              <a:t>Frequency Applied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080" y="995680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…Distortion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Distortion - Grounding</a:t>
            </a:r>
            <a:endParaRPr lang="en-GB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2915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365760" y="1143000"/>
            <a:ext cx="4114800" cy="485775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Typical rectifier installation</a:t>
            </a:r>
          </a:p>
          <a:p>
            <a:pPr marL="342900" indent="-342900">
              <a:lnSpc>
                <a:spcPct val="20000"/>
              </a:lnSpc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Provides a perfect pipe connection point</a:t>
            </a:r>
          </a:p>
          <a:p>
            <a:pPr marL="342900" indent="-342900">
              <a:lnSpc>
                <a:spcPct val="20000"/>
              </a:lnSpc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Anode provides a perfect ground connection point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E:\GRAPHICS\TX\TXZT\TXZT009L.EPS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9" y="1700174"/>
            <a:ext cx="3279388" cy="2932786"/>
          </a:xfrm>
          <a:noFill/>
        </p:spPr>
      </p:pic>
      <p:sp>
        <p:nvSpPr>
          <p:cNvPr id="12" name="TextBox 11"/>
          <p:cNvSpPr txBox="1"/>
          <p:nvPr/>
        </p:nvSpPr>
        <p:spPr>
          <a:xfrm>
            <a:off x="335280" y="623824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6351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230523" y="6736495"/>
            <a:ext cx="1429162" cy="164592"/>
          </a:xfrm>
        </p:spPr>
        <p:txBody>
          <a:bodyPr/>
          <a:lstStyle/>
          <a:p>
            <a:r>
              <a:rPr lang="en-US" dirty="0" smtClean="0"/>
              <a:t>January 22, 2015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0670" y="6680353"/>
            <a:ext cx="1729063" cy="215444"/>
          </a:xfrm>
        </p:spPr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9572" y="6759694"/>
            <a:ext cx="325730" cy="137160"/>
          </a:xfrm>
        </p:spPr>
        <p:txBody>
          <a:bodyPr/>
          <a:lstStyle/>
          <a:p>
            <a:fld id="{C541DA18-E70F-7542-80A5-B450E6BE05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06" y="81280"/>
            <a:ext cx="6517619" cy="706687"/>
          </a:xfrm>
        </p:spPr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Distortion – Grounding: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PCM+ Connection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To Pipeline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5760" y="1143000"/>
            <a:ext cx="4114800" cy="357124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4E7C92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169863" indent="-169863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83000"/>
              <a:buFont typeface="Arial"/>
              <a:buChar char="•"/>
              <a:tabLst>
                <a:tab pos="57150" algn="l"/>
                <a:tab pos="169863" algn="l"/>
              </a:tabLst>
              <a:defRPr sz="20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­"/>
              <a:tabLst>
                <a:tab pos="169863" algn="l"/>
                <a:tab pos="511175" algn="l"/>
              </a:tabLst>
              <a:defRPr sz="1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625475" indent="-1666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­"/>
              <a:tabLst>
                <a:tab pos="169863" algn="l"/>
                <a:tab pos="511175" algn="l"/>
              </a:tabLst>
              <a:defRPr sz="1600" kern="1200" baseline="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Disconnect the rectifier output from both pipe and Anode</a:t>
            </a:r>
          </a:p>
          <a:p>
            <a:pPr marL="342900" indent="-342900">
              <a:lnSpc>
                <a:spcPct val="20000"/>
              </a:lnSpc>
              <a:buFont typeface="Arial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 the PCM transmitter in place of the rectifier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E:\GRAPHICS\TX\TXZT\TXZT010L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55" y="1531620"/>
            <a:ext cx="3124200" cy="279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6080" y="6217920"/>
            <a:ext cx="823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NACE Rocky Mountain Section Short Course 2015</a:t>
            </a:r>
          </a:p>
        </p:txBody>
      </p:sp>
    </p:spTree>
    <p:extLst>
      <p:ext uri="{BB962C8B-B14F-4D97-AF65-F5344CB8AC3E}">
        <p14:creationId xmlns:p14="http://schemas.microsoft.com/office/powerpoint/2010/main" val="38474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">
  <a:themeElements>
    <a:clrScheme name="SPX">
      <a:dk1>
        <a:srgbClr val="646464"/>
      </a:dk1>
      <a:lt1>
        <a:sysClr val="window" lastClr="FFFFFF"/>
      </a:lt1>
      <a:dk2>
        <a:srgbClr val="3F9C35"/>
      </a:dk2>
      <a:lt2>
        <a:srgbClr val="ACACAC"/>
      </a:lt2>
      <a:accent1>
        <a:srgbClr val="007A87"/>
      </a:accent1>
      <a:accent2>
        <a:srgbClr val="7282AB"/>
      </a:accent2>
      <a:accent3>
        <a:srgbClr val="F47B22"/>
      </a:accent3>
      <a:accent4>
        <a:srgbClr val="FADD80"/>
      </a:accent4>
      <a:accent5>
        <a:srgbClr val="A8E46F"/>
      </a:accent5>
      <a:accent6>
        <a:srgbClr val="646464"/>
      </a:accent6>
      <a:hlink>
        <a:srgbClr val="3F9C35"/>
      </a:hlink>
      <a:folHlink>
        <a:srgbClr val="646464"/>
      </a:folHlink>
    </a:clrScheme>
    <a:fontScheme name="17_Tier 1 Master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_Option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_Optio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_Master">
  <a:themeElements>
    <a:clrScheme name="SPX_Theme">
      <a:dk1>
        <a:srgbClr val="4E7C92"/>
      </a:dk1>
      <a:lt1>
        <a:srgbClr val="646464"/>
      </a:lt1>
      <a:dk2>
        <a:srgbClr val="4E7C92"/>
      </a:dk2>
      <a:lt2>
        <a:srgbClr val="646464"/>
      </a:lt2>
      <a:accent1>
        <a:srgbClr val="3F9C35"/>
      </a:accent1>
      <a:accent2>
        <a:srgbClr val="839CA6"/>
      </a:accent2>
      <a:accent3>
        <a:srgbClr val="007A87"/>
      </a:accent3>
      <a:accent4>
        <a:srgbClr val="F47B22"/>
      </a:accent4>
      <a:accent5>
        <a:srgbClr val="FADD80"/>
      </a:accent5>
      <a:accent6>
        <a:srgbClr val="A8E46F"/>
      </a:accent6>
      <a:hlink>
        <a:srgbClr val="3F9C35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17457</TotalTime>
  <Words>1524</Words>
  <Application>Microsoft Office PowerPoint</Application>
  <PresentationFormat>On-screen Show (4:3)</PresentationFormat>
  <Paragraphs>315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ＭＳ Ｐゴシック</vt:lpstr>
      <vt:lpstr>Arial</vt:lpstr>
      <vt:lpstr>Arial </vt:lpstr>
      <vt:lpstr>Arial Bold</vt:lpstr>
      <vt:lpstr>Calibri</vt:lpstr>
      <vt:lpstr>Helvetica</vt:lpstr>
      <vt:lpstr>Lucida Grande</vt:lpstr>
      <vt:lpstr>Monotype Sorts</vt:lpstr>
      <vt:lpstr>Tahoma</vt:lpstr>
      <vt:lpstr>Times New Roman</vt:lpstr>
      <vt:lpstr>Wingdings</vt:lpstr>
      <vt:lpstr>Content Slides</vt:lpstr>
      <vt:lpstr>Cover_Option_1</vt:lpstr>
      <vt:lpstr>Cover_Option_2</vt:lpstr>
      <vt:lpstr>Content_Master</vt:lpstr>
      <vt:lpstr>Drawing</vt:lpstr>
      <vt:lpstr>Bitmap Image</vt:lpstr>
      <vt:lpstr>Lotus Freelance 9 Drawing</vt:lpstr>
      <vt:lpstr>PowerPoint Presentation</vt:lpstr>
      <vt:lpstr>PowerPoint Presentation</vt:lpstr>
      <vt:lpstr>PowerPoint Presentation</vt:lpstr>
      <vt:lpstr>Pipe and Cable Locators Don't Find Pipes and Cables...</vt:lpstr>
      <vt:lpstr>...They Find Electro-Magnetic Fields</vt:lpstr>
      <vt:lpstr>Why Does It Matter?</vt:lpstr>
      <vt:lpstr>PowerPoint Presentation</vt:lpstr>
      <vt:lpstr>Distortion - Grounding</vt:lpstr>
      <vt:lpstr>Distortion – Grounding: PCM+ Connection To Pipeline</vt:lpstr>
      <vt:lpstr>Distortion - Peak or Null Antennas</vt:lpstr>
      <vt:lpstr>Distortion - Peak or Null Antennas</vt:lpstr>
      <vt:lpstr>Distortion - Peak or Null Antennas</vt:lpstr>
      <vt:lpstr>Distortion - Congestion</vt:lpstr>
      <vt:lpstr>Distortion – Frequency</vt:lpstr>
      <vt:lpstr>Benefits of Low Frequency</vt:lpstr>
      <vt:lpstr>Transmitter Settings – Output Frequency</vt:lpstr>
      <vt:lpstr>Transmitter Settings – Signal Output</vt:lpstr>
      <vt:lpstr>Taking Current Attenuation Measurements</vt:lpstr>
      <vt:lpstr>Taking Current Attenuation Measurements</vt:lpstr>
      <vt:lpstr>Taking Current Attenuation Measurements</vt:lpstr>
      <vt:lpstr>Practical Example</vt:lpstr>
      <vt:lpstr>PowerPoint Presentation</vt:lpstr>
      <vt:lpstr>Distribution of Current 1kHz vs. 4Hz</vt:lpstr>
      <vt:lpstr>Low Frequencies Go To The Short</vt:lpstr>
      <vt:lpstr>ACVG Is Used to Pinpoint Defect Location</vt:lpstr>
      <vt:lpstr>Transmitter Connections</vt:lpstr>
      <vt:lpstr>ACVG - Pool of Potential</vt:lpstr>
      <vt:lpstr>ACVG – Current Flow</vt:lpstr>
      <vt:lpstr>ACVG – Using the A Frame</vt:lpstr>
      <vt:lpstr>PowerPoint Presentation</vt:lpstr>
      <vt:lpstr>PowerPoint Presentation</vt:lpstr>
      <vt:lpstr>PowerPoint Presentation</vt:lpstr>
      <vt:lpstr>PowerPoint Presentation</vt:lpstr>
      <vt:lpstr>Categorizing the Results*</vt:lpstr>
      <vt:lpstr>Normalizing the Results</vt:lpstr>
      <vt:lpstr>ACVG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 user</dc:creator>
  <cp:lastModifiedBy>Nichols, Steve</cp:lastModifiedBy>
  <cp:revision>1068</cp:revision>
  <cp:lastPrinted>2009-02-19T17:27:01Z</cp:lastPrinted>
  <dcterms:created xsi:type="dcterms:W3CDTF">2009-03-05T22:35:57Z</dcterms:created>
  <dcterms:modified xsi:type="dcterms:W3CDTF">2016-01-08T18:32:44Z</dcterms:modified>
</cp:coreProperties>
</file>