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6" r:id="rId2"/>
    <p:sldId id="271" r:id="rId3"/>
    <p:sldId id="268" r:id="rId4"/>
    <p:sldId id="285" r:id="rId5"/>
    <p:sldId id="272" r:id="rId6"/>
    <p:sldId id="287" r:id="rId7"/>
    <p:sldId id="289" r:id="rId8"/>
    <p:sldId id="288" r:id="rId9"/>
    <p:sldId id="278" r:id="rId10"/>
    <p:sldId id="273" r:id="rId11"/>
    <p:sldId id="261" r:id="rId12"/>
    <p:sldId id="274" r:id="rId13"/>
    <p:sldId id="291" r:id="rId14"/>
    <p:sldId id="280" r:id="rId15"/>
    <p:sldId id="281" r:id="rId16"/>
    <p:sldId id="290" r:id="rId17"/>
    <p:sldId id="275" r:id="rId18"/>
    <p:sldId id="276" r:id="rId19"/>
    <p:sldId id="283" r:id="rId20"/>
    <p:sldId id="297" r:id="rId21"/>
    <p:sldId id="292" r:id="rId22"/>
    <p:sldId id="295" r:id="rId23"/>
    <p:sldId id="282" r:id="rId24"/>
    <p:sldId id="284" r:id="rId25"/>
    <p:sldId id="296" r:id="rId26"/>
    <p:sldId id="262" r:id="rId27"/>
    <p:sldId id="263" r:id="rId28"/>
    <p:sldId id="43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ie Poore" initials="CP" lastIdx="1" clrIdx="0">
    <p:extLst>
      <p:ext uri="{19B8F6BF-5375-455C-9EA6-DF929625EA0E}">
        <p15:presenceInfo xmlns:p15="http://schemas.microsoft.com/office/powerpoint/2012/main" userId="0c71861034c6a3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F1557-F279-7947-BC25-665E9E8AE7E2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779EB-0CFB-7C4C-BF88-F44BC6271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0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D0A1-0A19-3C4E-9665-6739369C14F1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31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9F9-FCEE-47FA-BE89-97565724C79F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075-2DDC-49B3-AAB3-817735AC7175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59097D-078E-714B-8904-BCC8154CFB02}"/>
              </a:ext>
            </a:extLst>
          </p:cNvPr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55F1C26-8B2F-8048-AAFC-66F1212DC998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0000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B4FE8AE-3F49-344C-A4F3-F279BD3A0D5F}"/>
                </a:ext>
              </a:extLst>
            </p:cNvPr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0000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F49B7B63-CFF8-1145-9FDC-77E2EDCB553B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FF0000">
                <a:alpha val="3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12619EA1-95BE-044B-9657-6DE70D9AF9DE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3">
              <a:extLst>
                <a:ext uri="{FF2B5EF4-FFF2-40B4-BE49-F238E27FC236}">
                  <a16:creationId xmlns:a16="http://schemas.microsoft.com/office/drawing/2014/main" id="{AD7BC0A0-C317-8341-9C37-9DDE4CA61980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86E11261-10D4-6B44-B86D-1AA47DD64FA6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09CB69E9-7F84-3446-A754-0651FB7D4174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AFA16AD7-BD80-0049-A8F4-24B76936083B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6" name="Isosceles Triangle 27">
              <a:extLst>
                <a:ext uri="{FF2B5EF4-FFF2-40B4-BE49-F238E27FC236}">
                  <a16:creationId xmlns:a16="http://schemas.microsoft.com/office/drawing/2014/main" id="{67F0AD3F-CB1C-F24A-A224-8FBB1D67748E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18">
              <a:extLst>
                <a:ext uri="{FF2B5EF4-FFF2-40B4-BE49-F238E27FC236}">
                  <a16:creationId xmlns:a16="http://schemas.microsoft.com/office/drawing/2014/main" id="{AB08300F-713A-B549-97F6-9A48064273E2}"/>
                </a:ext>
              </a:extLst>
            </p:cNvPr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79398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9F9-FCEE-47FA-BE89-97565724C79F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075-2DDC-49B3-AAB3-817735AC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9F9-FCEE-47FA-BE89-97565724C79F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075-2DDC-49B3-AAB3-817735AC717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00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9F9-FCEE-47FA-BE89-97565724C79F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075-2DDC-49B3-AAB3-817735AC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1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9F9-FCEE-47FA-BE89-97565724C79F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075-2DDC-49B3-AAB3-817735AC717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32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9F9-FCEE-47FA-BE89-97565724C79F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075-2DDC-49B3-AAB3-817735AC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91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9F9-FCEE-47FA-BE89-97565724C79F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075-2DDC-49B3-AAB3-817735AC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46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9F9-FCEE-47FA-BE89-97565724C79F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075-2DDC-49B3-AAB3-817735AC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0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9F9-FCEE-47FA-BE89-97565724C79F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075-2DDC-49B3-AAB3-817735AC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0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9F9-FCEE-47FA-BE89-97565724C79F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075-2DDC-49B3-AAB3-817735AC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9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9F9-FCEE-47FA-BE89-97565724C79F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075-2DDC-49B3-AAB3-817735AC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2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9F9-FCEE-47FA-BE89-97565724C79F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075-2DDC-49B3-AAB3-817735AC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8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9F9-FCEE-47FA-BE89-97565724C79F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075-2DDC-49B3-AAB3-817735AC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6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9F9-FCEE-47FA-BE89-97565724C79F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075-2DDC-49B3-AAB3-817735AC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5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9F9-FCEE-47FA-BE89-97565724C79F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075-2DDC-49B3-AAB3-817735AC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0075-2DDC-49B3-AAB3-817735AC717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59F9-FCEE-47FA-BE89-97565724C79F}" type="datetimeFigureOut">
              <a:rPr lang="en-US" smtClean="0"/>
              <a:t>12/31/2022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0000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0000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FF0000">
                <a:alpha val="3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00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6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259F9-FCEE-47FA-BE89-97565724C79F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1E0075-2DDC-49B3-AAB3-817735AC71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608EE-B0C8-B941-92E5-CA2FC39B83E6}"/>
              </a:ext>
            </a:extLst>
          </p:cNvPr>
          <p:cNvSpPr txBox="1"/>
          <p:nvPr userDrawn="1"/>
        </p:nvSpPr>
        <p:spPr>
          <a:xfrm>
            <a:off x="914400" y="-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9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SzPct val="9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SzPct val="9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SzPct val="95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SzPct val="95000"/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F0000"/>
        </a:buClr>
        <a:buSzPct val="95000"/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40AA-CCFE-4B4D-AE00-DB1DC64FC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488" y="1778000"/>
            <a:ext cx="7362112" cy="24088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n-lt"/>
              </a:rPr>
              <a:t>AC MITIGATION</a:t>
            </a:r>
            <a:br>
              <a:rPr lang="en-US" dirty="0">
                <a:solidFill>
                  <a:srgbClr val="C00000"/>
                </a:solidFill>
                <a:latin typeface="+mn-lt"/>
              </a:rPr>
            </a:br>
            <a:r>
              <a:rPr lang="en-US" dirty="0">
                <a:solidFill>
                  <a:srgbClr val="C00000"/>
                </a:solidFill>
                <a:latin typeface="+mn-lt"/>
              </a:rPr>
              <a:t>SOLUTIONS TO AN </a:t>
            </a:r>
            <a:br>
              <a:rPr lang="en-US" dirty="0">
                <a:solidFill>
                  <a:srgbClr val="C00000"/>
                </a:solidFill>
                <a:latin typeface="+mn-lt"/>
              </a:rPr>
            </a:br>
            <a:r>
              <a:rPr lang="en-US" dirty="0">
                <a:solidFill>
                  <a:srgbClr val="C00000"/>
                </a:solidFill>
                <a:latin typeface="+mn-lt"/>
              </a:rPr>
              <a:t>ON-GOING ISSUE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5414" y="4349975"/>
            <a:ext cx="4291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Charlie Poore</a:t>
            </a:r>
          </a:p>
          <a:p>
            <a:r>
              <a:rPr lang="en-US" dirty="0"/>
              <a:t>NACE Senior Corrosion Technologist #53904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3E8209-E03D-DC45-9E4D-2F65A24CCFD3}"/>
              </a:ext>
            </a:extLst>
          </p:cNvPr>
          <p:cNvCxnSpPr>
            <a:cxnSpLocks/>
          </p:cNvCxnSpPr>
          <p:nvPr/>
        </p:nvCxnSpPr>
        <p:spPr>
          <a:xfrm>
            <a:off x="2059344" y="4207134"/>
            <a:ext cx="5486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6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A53397-C347-441C-862C-217C6ED90DD9}"/>
              </a:ext>
            </a:extLst>
          </p:cNvPr>
          <p:cNvSpPr txBox="1"/>
          <p:nvPr/>
        </p:nvSpPr>
        <p:spPr>
          <a:xfrm>
            <a:off x="581891" y="264434"/>
            <a:ext cx="6929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200" dirty="0">
                <a:solidFill>
                  <a:srgbClr val="C00000"/>
                </a:solidFill>
              </a:rPr>
              <a:t>AC Mitigation Modeling </a:t>
            </a:r>
          </a:p>
          <a:p>
            <a:r>
              <a:rPr lang="en-CA" sz="4200" dirty="0">
                <a:solidFill>
                  <a:srgbClr val="C00000"/>
                </a:solidFill>
              </a:rPr>
              <a:t>is a Snapshot in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53E8C4-9C4B-476F-BCAA-A2A960BD2403}"/>
              </a:ext>
            </a:extLst>
          </p:cNvPr>
          <p:cNvSpPr txBox="1"/>
          <p:nvPr/>
        </p:nvSpPr>
        <p:spPr>
          <a:xfrm>
            <a:off x="581891" y="1649429"/>
            <a:ext cx="1108941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Modeling today is based on current conditions </a:t>
            </a:r>
          </a:p>
          <a:p>
            <a:pPr lvl="1"/>
            <a:r>
              <a:rPr lang="en-US" sz="2600" dirty="0"/>
              <a:t>– loads, coating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AC Mitigation needs will change over time as conditions,</a:t>
            </a:r>
          </a:p>
          <a:p>
            <a:r>
              <a:rPr lang="en-US" sz="2600" dirty="0"/>
              <a:t>    loads and requirements change</a:t>
            </a:r>
            <a:endParaRPr lang="en-CA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D0B83-1E17-4DBC-B175-F2A70CE00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82" y="3989104"/>
            <a:ext cx="5677526" cy="2571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8BFDA2-BE68-4BB5-AD81-DB40D74B5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1" y="3989104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8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E3AD7A-981B-4628-8FBA-AE741F49C178}"/>
              </a:ext>
            </a:extLst>
          </p:cNvPr>
          <p:cNvSpPr txBox="1"/>
          <p:nvPr/>
        </p:nvSpPr>
        <p:spPr>
          <a:xfrm>
            <a:off x="267636" y="696686"/>
            <a:ext cx="8953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C00000"/>
                </a:solidFill>
                <a:latin typeface="+mj-lt"/>
              </a:rPr>
              <a:t>CDEGS </a:t>
            </a:r>
            <a:r>
              <a:rPr lang="en-US" sz="4200" dirty="0">
                <a:solidFill>
                  <a:srgbClr val="C00000"/>
                </a:solidFill>
              </a:rPr>
              <a:t>Modeling of AC Mitigation Electrodes</a:t>
            </a:r>
            <a:endParaRPr lang="en-CA" sz="42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E873F-2950-4038-9DA3-1DB9D6E6D41D}"/>
              </a:ext>
            </a:extLst>
          </p:cNvPr>
          <p:cNvSpPr txBox="1"/>
          <p:nvPr/>
        </p:nvSpPr>
        <p:spPr>
          <a:xfrm>
            <a:off x="267636" y="2533517"/>
            <a:ext cx="72909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Powerful software for examining ground resistivity and current dissipation 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Ability to model custom designs and situations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On-site resistivity testing completed to provide accurate models</a:t>
            </a:r>
            <a:endParaRPr lang="en-CA" sz="2600" dirty="0"/>
          </a:p>
        </p:txBody>
      </p:sp>
      <p:pic>
        <p:nvPicPr>
          <p:cNvPr id="2050" name="Picture 2" descr="Image result for cdegs">
            <a:extLst>
              <a:ext uri="{FF2B5EF4-FFF2-40B4-BE49-F238E27FC236}">
                <a16:creationId xmlns:a16="http://schemas.microsoft.com/office/drawing/2014/main" id="{6BBEC123-39E6-4648-8A33-D7A518B34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1402" r="18333" b="4432"/>
          <a:stretch/>
        </p:blipFill>
        <p:spPr bwMode="auto">
          <a:xfrm>
            <a:off x="5584620" y="4549821"/>
            <a:ext cx="3127948" cy="25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6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3F14A-D83D-4360-B846-EDF950F8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01485"/>
            <a:ext cx="8596668" cy="827314"/>
          </a:xfrm>
        </p:spPr>
        <p:txBody>
          <a:bodyPr>
            <a:normAutofit/>
          </a:bodyPr>
          <a:lstStyle/>
          <a:p>
            <a:r>
              <a:rPr lang="en-US" sz="4200" dirty="0"/>
              <a:t>AC MITIGATION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0431E-5918-41D8-AD9D-D712856E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59428"/>
            <a:ext cx="9399728" cy="3880773"/>
          </a:xfrm>
        </p:spPr>
        <p:txBody>
          <a:bodyPr/>
          <a:lstStyle/>
          <a:p>
            <a:r>
              <a:rPr lang="en-US" sz="2600" dirty="0"/>
              <a:t>BARE COPPER CABLE</a:t>
            </a:r>
          </a:p>
          <a:p>
            <a:r>
              <a:rPr lang="en-US" sz="2600" dirty="0"/>
              <a:t>COPPER ENCASED IN COKE BREEZE</a:t>
            </a:r>
          </a:p>
          <a:p>
            <a:r>
              <a:rPr lang="en-US" sz="2600" dirty="0"/>
              <a:t>COPPER ENCASED IN CONDUCTIVE CONCRETE</a:t>
            </a:r>
          </a:p>
          <a:p>
            <a:r>
              <a:rPr lang="en-US" sz="2600" dirty="0"/>
              <a:t>SOCK ELECTRODE-typically copper wire with some type of backfill</a:t>
            </a:r>
          </a:p>
          <a:p>
            <a:r>
              <a:rPr lang="en-US" sz="2600" dirty="0"/>
              <a:t>ZINC RIBBON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EF33E5-C098-4007-84D4-4F4CCCCBA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211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+mn-lt"/>
              </a:rPr>
              <a:t>BARE COPPER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A35BA0-39D1-4FA5-A51F-79AECFC91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82" y="1792515"/>
            <a:ext cx="3615904" cy="36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01F0-7002-4AFE-A2AD-E47E10AE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869507" cy="976604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+mn-lt"/>
              </a:rPr>
              <a:t>SOCK ELECTRODE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96F706-89EF-498B-AE43-871E8B549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32" y="1899331"/>
            <a:ext cx="5797194" cy="3881437"/>
          </a:xfrm>
        </p:spPr>
      </p:pic>
    </p:spTree>
    <p:extLst>
      <p:ext uri="{BB962C8B-B14F-4D97-AF65-F5344CB8AC3E}">
        <p14:creationId xmlns:p14="http://schemas.microsoft.com/office/powerpoint/2010/main" val="2158388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AFE0-24C4-4FA0-8C3C-5A3035D5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92021" cy="1013927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+mn-lt"/>
              </a:rPr>
              <a:t>SOCK ELECTRODE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4847FE-2346-4C16-B14C-280B7CB3D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22" y="1899331"/>
            <a:ext cx="5797194" cy="3881437"/>
          </a:xfrm>
        </p:spPr>
      </p:pic>
    </p:spTree>
    <p:extLst>
      <p:ext uri="{BB962C8B-B14F-4D97-AF65-F5344CB8AC3E}">
        <p14:creationId xmlns:p14="http://schemas.microsoft.com/office/powerpoint/2010/main" val="112533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73B15A-99DF-49BF-8CF4-E854286A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58" y="427467"/>
            <a:ext cx="8719188" cy="841498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+mn-lt"/>
              </a:rPr>
              <a:t>ZINC RIBBON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291" y="1451308"/>
            <a:ext cx="7150726" cy="46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0C8C-3AF1-48D6-A983-DE6E0CD23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38" y="1202647"/>
            <a:ext cx="8596668" cy="752669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+mn-lt"/>
              </a:rPr>
              <a:t>Material issues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A2399-9A65-4A8E-B130-1392A9CD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38" y="1955316"/>
            <a:ext cx="9754291" cy="3880773"/>
          </a:xfrm>
        </p:spPr>
        <p:txBody>
          <a:bodyPr>
            <a:normAutofit/>
          </a:bodyPr>
          <a:lstStyle/>
          <a:p>
            <a:r>
              <a:rPr lang="en-US" sz="2400" dirty="0"/>
              <a:t>BARE COPPER CABLE-subject to corrosion, theft</a:t>
            </a:r>
          </a:p>
          <a:p>
            <a:r>
              <a:rPr lang="en-US" sz="2400" dirty="0"/>
              <a:t>COKE BREEZE-issues of moving water/environmental concern</a:t>
            </a:r>
          </a:p>
          <a:p>
            <a:r>
              <a:rPr lang="en-US" sz="2400" dirty="0"/>
              <a:t>CONDUCTIVE CONCRETE-dirty installation-requires specialized equipment</a:t>
            </a:r>
          </a:p>
          <a:p>
            <a:r>
              <a:rPr lang="en-US" sz="2400" dirty="0"/>
              <a:t>SOCK ELECTRODE- splicing, damage to sock during installation process</a:t>
            </a:r>
          </a:p>
          <a:p>
            <a:r>
              <a:rPr lang="en-US" sz="2400" dirty="0"/>
              <a:t>Zinc-soil  or environmental issues that may effect its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54796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87D1-36A7-45B3-9E79-FDACDE54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37387"/>
            <a:ext cx="8596668" cy="1013927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+mn-lt"/>
              </a:rPr>
              <a:t>INSTALATION 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0AED8-AC01-4172-AC59-465570446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Trenching</a:t>
            </a:r>
          </a:p>
          <a:p>
            <a:r>
              <a:rPr lang="en-US" sz="2400" dirty="0"/>
              <a:t>Vibratory Plowing</a:t>
            </a:r>
          </a:p>
          <a:p>
            <a:r>
              <a:rPr lang="en-US" sz="2400" dirty="0"/>
              <a:t>Horizontal drilling</a:t>
            </a:r>
          </a:p>
          <a:p>
            <a:r>
              <a:rPr lang="en-US" sz="2400" dirty="0"/>
              <a:t>Directional drilling</a:t>
            </a:r>
          </a:p>
          <a:p>
            <a:r>
              <a:rPr lang="en-US" sz="2400" dirty="0"/>
              <a:t>Point Drain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02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807DD-1CF1-4948-B12D-6AF6FEAF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61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+mn-lt"/>
              </a:rPr>
              <a:t>TRENCHING  SOCK ELECTRODE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E5F4A2-40F5-46C1-B6CF-F290FE69F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8473" y="2075894"/>
            <a:ext cx="5022468" cy="3759508"/>
          </a:xfrm>
        </p:spPr>
      </p:pic>
    </p:spTree>
    <p:extLst>
      <p:ext uri="{BB962C8B-B14F-4D97-AF65-F5344CB8AC3E}">
        <p14:creationId xmlns:p14="http://schemas.microsoft.com/office/powerpoint/2010/main" val="148055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562BFB-93DB-4D01-92B9-BE8F0C3BBBDC}"/>
              </a:ext>
            </a:extLst>
          </p:cNvPr>
          <p:cNvSpPr txBox="1"/>
          <p:nvPr/>
        </p:nvSpPr>
        <p:spPr>
          <a:xfrm>
            <a:off x="581891" y="796778"/>
            <a:ext cx="35926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200" dirty="0">
                <a:solidFill>
                  <a:srgbClr val="C00000"/>
                </a:solidFill>
              </a:rPr>
              <a:t>AC Interference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DC68A-B510-479C-8BC1-A49CF930908A}"/>
              </a:ext>
            </a:extLst>
          </p:cNvPr>
          <p:cNvSpPr txBox="1"/>
          <p:nvPr/>
        </p:nvSpPr>
        <p:spPr>
          <a:xfrm>
            <a:off x="581891" y="1837914"/>
            <a:ext cx="85434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One of the most pressing issues we face today in the corrosion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Increasingly congested ROW’s – collocated power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Higher Voltages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Pipeline coatings and application techniques have improved vastly over the past decade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Less frequent holiday locations – </a:t>
            </a:r>
          </a:p>
          <a:p>
            <a:r>
              <a:rPr lang="en-US" sz="2600" dirty="0"/>
              <a:t>	smaller holiday size = higher current discharge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6141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906829" cy="827314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+mn-lt"/>
              </a:rPr>
              <a:t>ZINC RIBBON PLOW INSTALATION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072" y="1588260"/>
            <a:ext cx="6032030" cy="452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61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D5CA-09F9-4FFC-AB1C-D29E615DC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14613"/>
            <a:ext cx="8596668" cy="845976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+mn-lt"/>
              </a:rPr>
              <a:t>TRENCHING /PLOWING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81605-2564-4438-BA5D-898C30045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Company SOP-can you place over top of existing pipe?</a:t>
            </a:r>
          </a:p>
          <a:p>
            <a:r>
              <a:rPr lang="en-US" sz="2400" dirty="0"/>
              <a:t>Is trenching/vibratory plowing allowed?</a:t>
            </a:r>
          </a:p>
          <a:p>
            <a:r>
              <a:rPr lang="en-US" sz="2400" dirty="0"/>
              <a:t>Room in the ROW?</a:t>
            </a:r>
          </a:p>
          <a:p>
            <a:r>
              <a:rPr lang="en-US" sz="2400" dirty="0"/>
              <a:t>Product in pipeline-Hazardous/Explosive?</a:t>
            </a:r>
          </a:p>
          <a:p>
            <a:r>
              <a:rPr lang="en-US" sz="2400" dirty="0"/>
              <a:t>Time frame-during or after Construction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87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83C65-D0B2-4F70-AF99-D89D7A8C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89258"/>
            <a:ext cx="8596668" cy="771331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+mn-lt"/>
              </a:rPr>
              <a:t>DIRECTIONAL BORING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B4F2C-8293-4724-A6B7-37AD03DA5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Length of bore-determine size of cable</a:t>
            </a:r>
          </a:p>
          <a:p>
            <a:r>
              <a:rPr lang="en-US" sz="2400" dirty="0"/>
              <a:t>Existing infrastructure</a:t>
            </a:r>
          </a:p>
          <a:p>
            <a:r>
              <a:rPr lang="en-US" sz="2400" dirty="0"/>
              <a:t>Underground structures</a:t>
            </a:r>
          </a:p>
          <a:p>
            <a:r>
              <a:rPr lang="en-US" sz="2400" dirty="0"/>
              <a:t>Geology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32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15F9-5FF3-4481-83D5-19E1CB09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6031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+mn-lt"/>
              </a:rPr>
              <a:t>POINT DRAIN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CB012B-3CE0-4D5D-8B1D-302487AD8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48" y="1270000"/>
            <a:ext cx="6643639" cy="4982730"/>
          </a:xfrm>
        </p:spPr>
      </p:pic>
    </p:spTree>
    <p:extLst>
      <p:ext uri="{BB962C8B-B14F-4D97-AF65-F5344CB8AC3E}">
        <p14:creationId xmlns:p14="http://schemas.microsoft.com/office/powerpoint/2010/main" val="1282412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0176-4429-4504-BC56-770FE670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76131"/>
            <a:ext cx="8596668" cy="827314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+mn-lt"/>
              </a:rPr>
              <a:t>POINT DRAINS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1875B-398A-4431-97BA-527760A6B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03445"/>
            <a:ext cx="8596668" cy="4236098"/>
          </a:xfrm>
        </p:spPr>
        <p:txBody>
          <a:bodyPr>
            <a:noAutofit/>
          </a:bodyPr>
          <a:lstStyle/>
          <a:p>
            <a:r>
              <a:rPr lang="en-US" sz="2400" dirty="0"/>
              <a:t>TYPICALLY  BARE COPPER WIRE</a:t>
            </a:r>
          </a:p>
          <a:p>
            <a:r>
              <a:rPr lang="en-US" sz="2400" dirty="0"/>
              <a:t>TYPICALLY USES SOME TYPE OF BACKFILL AROUND COPPER WIRE-BACKFILL-COKE BREEZE OR CONDUCTIVE CONCRETE</a:t>
            </a:r>
          </a:p>
          <a:p>
            <a:r>
              <a:rPr lang="en-US" sz="2400" dirty="0"/>
              <a:t>ADVANTAGE-SPACE SAVING-LEAVES ROW AVAILIBLE FOR FUTURE PROJECTS/PIPELENES</a:t>
            </a:r>
          </a:p>
          <a:p>
            <a:r>
              <a:rPr lang="en-US" sz="2400" dirty="0"/>
              <a:t>DISADVANTAGE-NOT AS EFECTIVE AS HOROZONTAL FOOTPRINT,MAY REQUIRE MORE POINT DRAINS TO ACHIEVE MITIGATION</a:t>
            </a:r>
          </a:p>
          <a:p>
            <a:r>
              <a:rPr lang="en-US" sz="2400" dirty="0"/>
              <a:t>SPACE/DRILL RIG ACCESS-OVERHEAD HVAC LINES</a:t>
            </a:r>
          </a:p>
        </p:txBody>
      </p:sp>
    </p:spTree>
    <p:extLst>
      <p:ext uri="{BB962C8B-B14F-4D97-AF65-F5344CB8AC3E}">
        <p14:creationId xmlns:p14="http://schemas.microsoft.com/office/powerpoint/2010/main" val="608763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3939B0-0D00-4C51-9D2B-E6658108C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832" y="2799183"/>
            <a:ext cx="6829383" cy="785121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solidFill>
                  <a:srgbClr val="C00000"/>
                </a:solidFill>
                <a:latin typeface="+mn-lt"/>
              </a:rPr>
              <a:t>CDEGS MODELING RESULTS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49E83D0-B4E0-48D0-AAF6-95E6C5E6B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9347" y="3585656"/>
            <a:ext cx="5784354" cy="482492"/>
          </a:xfrm>
        </p:spPr>
        <p:txBody>
          <a:bodyPr/>
          <a:lstStyle/>
          <a:p>
            <a:pPr algn="ctr"/>
            <a:r>
              <a:rPr lang="en-US" dirty="0"/>
              <a:t>ANALYTICAL LOOK AT DIFFERENT MITIGATION MATERIALS</a:t>
            </a:r>
          </a:p>
        </p:txBody>
      </p:sp>
    </p:spTree>
    <p:extLst>
      <p:ext uri="{BB962C8B-B14F-4D97-AF65-F5344CB8AC3E}">
        <p14:creationId xmlns:p14="http://schemas.microsoft.com/office/powerpoint/2010/main" val="2622669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51CED4-2871-4082-BC90-2841A006FB0D}"/>
              </a:ext>
            </a:extLst>
          </p:cNvPr>
          <p:cNvSpPr txBox="1"/>
          <p:nvPr/>
        </p:nvSpPr>
        <p:spPr>
          <a:xfrm>
            <a:off x="267636" y="229834"/>
            <a:ext cx="119243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</a:rPr>
              <a:t>CDEGS Modeling of AC Mitigation Electrodes</a:t>
            </a:r>
          </a:p>
          <a:p>
            <a:r>
              <a:rPr lang="en-US" sz="3800" b="1" dirty="0">
                <a:solidFill>
                  <a:srgbClr val="C00000"/>
                </a:solidFill>
              </a:rPr>
              <a:t> – 100 ohm-m Soil</a:t>
            </a:r>
            <a:endParaRPr lang="en-CA" sz="3800" b="1" dirty="0">
              <a:solidFill>
                <a:srgbClr val="C00000"/>
              </a:solidFill>
            </a:endParaRPr>
          </a:p>
        </p:txBody>
      </p:sp>
      <p:pic>
        <p:nvPicPr>
          <p:cNvPr id="5126" name="Picture 6" descr="Image result for pipeline construction power line">
            <a:extLst>
              <a:ext uri="{FF2B5EF4-FFF2-40B4-BE49-F238E27FC236}">
                <a16:creationId xmlns:a16="http://schemas.microsoft.com/office/drawing/2014/main" id="{1FD753E0-7E48-4F52-8D4B-F72EF1FB5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6"/>
          <a:stretch/>
        </p:blipFill>
        <p:spPr bwMode="auto">
          <a:xfrm>
            <a:off x="6953769" y="4054185"/>
            <a:ext cx="5238231" cy="28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94AC83-2DD1-453E-A696-6FE63978DB2C}"/>
              </a:ext>
            </a:extLst>
          </p:cNvPr>
          <p:cNvSpPr txBox="1"/>
          <p:nvPr/>
        </p:nvSpPr>
        <p:spPr>
          <a:xfrm>
            <a:off x="267636" y="4054185"/>
            <a:ext cx="6251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Size matters-typically larger footprint lower 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Conductive backfilled conductors are capacitive in nature – providing excellent surge dissipation characteristics</a:t>
            </a:r>
            <a:endParaRPr lang="en-CA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04127D-6474-4570-9D00-1E6188A6E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98149"/>
              </p:ext>
            </p:extLst>
          </p:nvPr>
        </p:nvGraphicFramePr>
        <p:xfrm>
          <a:off x="425580" y="1761550"/>
          <a:ext cx="7060905" cy="1892722"/>
        </p:xfrm>
        <a:graphic>
          <a:graphicData uri="http://schemas.openxmlformats.org/drawingml/2006/table">
            <a:tbl>
              <a:tblPr/>
              <a:tblGrid>
                <a:gridCol w="4048651">
                  <a:extLst>
                    <a:ext uri="{9D8B030D-6E8A-4147-A177-3AD203B41FA5}">
                      <a16:colId xmlns:a16="http://schemas.microsoft.com/office/drawing/2014/main" val="2030903289"/>
                    </a:ext>
                  </a:extLst>
                </a:gridCol>
                <a:gridCol w="3012254">
                  <a:extLst>
                    <a:ext uri="{9D8B030D-6E8A-4147-A177-3AD203B41FA5}">
                      <a16:colId xmlns:a16="http://schemas.microsoft.com/office/drawing/2014/main" val="1695474079"/>
                    </a:ext>
                  </a:extLst>
                </a:gridCol>
              </a:tblGrid>
              <a:tr h="31217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ohm-m soil, 1000 ft length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827052"/>
                  </a:ext>
                </a:extLst>
              </a:tr>
              <a:tr h="146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Resistance to Ground (ohms)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760801"/>
                  </a:ext>
                </a:extLst>
              </a:tr>
              <a:tr h="3121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 bare copper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07323"/>
                  </a:ext>
                </a:extLst>
              </a:tr>
              <a:tr h="3121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Conductive Backfilled Electrode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959047"/>
                  </a:ext>
                </a:extLst>
              </a:tr>
              <a:tr h="3121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Zinc ribbon 7/8 x 5/8"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39845"/>
                  </a:ext>
                </a:extLst>
              </a:tr>
              <a:tr h="3210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 Copper, 6"x6" Conductive Column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046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961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ipeline construction power line">
            <a:extLst>
              <a:ext uri="{FF2B5EF4-FFF2-40B4-BE49-F238E27FC236}">
                <a16:creationId xmlns:a16="http://schemas.microsoft.com/office/drawing/2014/main" id="{131C3BD5-90C0-4E73-B0EB-874BF255F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93" y="4265413"/>
            <a:ext cx="66675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5E7EA6-C74D-4E52-B15D-4C5D80E454EB}"/>
              </a:ext>
            </a:extLst>
          </p:cNvPr>
          <p:cNvSpPr txBox="1"/>
          <p:nvPr/>
        </p:nvSpPr>
        <p:spPr>
          <a:xfrm>
            <a:off x="330196" y="4134784"/>
            <a:ext cx="55698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Difference in resistance to ground between conductive backfilled conductor and Zinc negligible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Size of cable in sock does not play significant role in resistance to ground-overall “footprint” that is modeled</a:t>
            </a:r>
          </a:p>
          <a:p>
            <a:r>
              <a:rPr lang="en-US" sz="2400" dirty="0"/>
              <a:t>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CA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742744-656D-4D05-AC41-AE121F586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946698"/>
              </p:ext>
            </p:extLst>
          </p:nvPr>
        </p:nvGraphicFramePr>
        <p:xfrm>
          <a:off x="267636" y="1869809"/>
          <a:ext cx="7399902" cy="1886884"/>
        </p:xfrm>
        <a:graphic>
          <a:graphicData uri="http://schemas.openxmlformats.org/drawingml/2006/table">
            <a:tbl>
              <a:tblPr/>
              <a:tblGrid>
                <a:gridCol w="3976986">
                  <a:extLst>
                    <a:ext uri="{9D8B030D-6E8A-4147-A177-3AD203B41FA5}">
                      <a16:colId xmlns:a16="http://schemas.microsoft.com/office/drawing/2014/main" val="3781589365"/>
                    </a:ext>
                  </a:extLst>
                </a:gridCol>
                <a:gridCol w="3422916">
                  <a:extLst>
                    <a:ext uri="{9D8B030D-6E8A-4147-A177-3AD203B41FA5}">
                      <a16:colId xmlns:a16="http://schemas.microsoft.com/office/drawing/2014/main" val="2047127829"/>
                    </a:ext>
                  </a:extLst>
                </a:gridCol>
              </a:tblGrid>
              <a:tr h="29821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ohm-m soil, 1000 ft length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6640"/>
                  </a:ext>
                </a:extLst>
              </a:tr>
              <a:tr h="298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Resistance to Ground (ohms)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720376"/>
                  </a:ext>
                </a:extLst>
              </a:tr>
              <a:tr h="298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 bare copper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514468"/>
                  </a:ext>
                </a:extLst>
              </a:tr>
              <a:tr h="298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Conductive Backfilled Electrode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972704"/>
                  </a:ext>
                </a:extLst>
              </a:tr>
              <a:tr h="2982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Zinc ribbon 7/8 x 5/8"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183343"/>
                  </a:ext>
                </a:extLst>
              </a:tr>
              <a:tr h="3152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 Copper, 6"x6" Conductive Column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6.9165</a:t>
                      </a:r>
                      <a:endParaRPr lang="en-C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41397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05CDD8E-8232-2C42-9F83-937F97D764D2}"/>
              </a:ext>
            </a:extLst>
          </p:cNvPr>
          <p:cNvSpPr txBox="1"/>
          <p:nvPr/>
        </p:nvSpPr>
        <p:spPr>
          <a:xfrm>
            <a:off x="267636" y="229834"/>
            <a:ext cx="119243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C00000"/>
                </a:solidFill>
              </a:rPr>
              <a:t>CDEGS Modeling of AC Mitigation Electrodes</a:t>
            </a:r>
          </a:p>
          <a:p>
            <a:r>
              <a:rPr lang="en-US" sz="3800" b="1" dirty="0">
                <a:solidFill>
                  <a:srgbClr val="C00000"/>
                </a:solidFill>
              </a:rPr>
              <a:t> – 1000 ohm-m Soil</a:t>
            </a:r>
            <a:endParaRPr lang="en-CA" sz="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65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B3E0-9137-9B4B-9D23-04CAFD4E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F0B79-6584-8146-873B-9F5D98018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0FD3E-3C3A-8540-B0C2-911F94CDD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"/>
            <a:ext cx="12192000" cy="6856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BBDD42-67ED-4340-A233-C5BB83437623}"/>
              </a:ext>
            </a:extLst>
          </p:cNvPr>
          <p:cNvSpPr txBox="1"/>
          <p:nvPr/>
        </p:nvSpPr>
        <p:spPr>
          <a:xfrm>
            <a:off x="5410200" y="2705725"/>
            <a:ext cx="6453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55ADFA-0860-0246-95F5-5A64015EF285}"/>
              </a:ext>
            </a:extLst>
          </p:cNvPr>
          <p:cNvSpPr/>
          <p:nvPr/>
        </p:nvSpPr>
        <p:spPr>
          <a:xfrm>
            <a:off x="5512811" y="4301274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Charlie </a:t>
            </a:r>
            <a:r>
              <a:rPr lang="en-US" sz="2000" b="1" dirty="0" err="1">
                <a:solidFill>
                  <a:schemeClr val="bg1"/>
                </a:solidFill>
              </a:rPr>
              <a:t>Poore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NACE/AMPP Senior Corrosion Technologist #53904</a:t>
            </a:r>
          </a:p>
          <a:p>
            <a:r>
              <a:rPr lang="en-US" dirty="0">
                <a:solidFill>
                  <a:schemeClr val="bg1"/>
                </a:solidFill>
              </a:rPr>
              <a:t>Email: </a:t>
            </a:r>
            <a:r>
              <a:rPr lang="en-US" dirty="0" err="1">
                <a:solidFill>
                  <a:schemeClr val="bg1"/>
                </a:solidFill>
              </a:rPr>
              <a:t>charlie.poore@mesaproducts.com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Phone: 505-250-7481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3F72BC-01B8-7E40-B1E1-3F4773653E55}"/>
              </a:ext>
            </a:extLst>
          </p:cNvPr>
          <p:cNvCxnSpPr/>
          <p:nvPr/>
        </p:nvCxnSpPr>
        <p:spPr>
          <a:xfrm>
            <a:off x="5602147" y="4152275"/>
            <a:ext cx="50002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4118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94BBB9-E875-45A9-BADD-38762E10A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850" y="-5625"/>
            <a:ext cx="5209520" cy="6907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D0DA5E-F2A0-4887-9F80-708C4D1BF950}"/>
              </a:ext>
            </a:extLst>
          </p:cNvPr>
          <p:cNvSpPr txBox="1"/>
          <p:nvPr/>
        </p:nvSpPr>
        <p:spPr>
          <a:xfrm>
            <a:off x="666228" y="1125074"/>
            <a:ext cx="35926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200" dirty="0">
                <a:solidFill>
                  <a:srgbClr val="C00000"/>
                </a:solidFill>
              </a:rPr>
              <a:t>AC Interference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4BE43-809C-4B01-9701-E553482BF5CA}"/>
              </a:ext>
            </a:extLst>
          </p:cNvPr>
          <p:cNvSpPr txBox="1"/>
          <p:nvPr/>
        </p:nvSpPr>
        <p:spPr>
          <a:xfrm>
            <a:off x="666228" y="2258386"/>
            <a:ext cx="57634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/>
              <a:t>Variable current discharges based on power line energy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/>
              <a:t>Mitigation electrode may traverse many difference soil resistivity’s and corrosive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dirty="0"/>
              <a:t>Electrodes need to function in all environments, for long periods of time</a:t>
            </a:r>
          </a:p>
        </p:txBody>
      </p:sp>
    </p:spTree>
    <p:extLst>
      <p:ext uri="{BB962C8B-B14F-4D97-AF65-F5344CB8AC3E}">
        <p14:creationId xmlns:p14="http://schemas.microsoft.com/office/powerpoint/2010/main" val="192496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49E6-7918-489F-892D-32A57628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038808"/>
            <a:ext cx="8634617" cy="1320800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+mn-lt"/>
              </a:rPr>
              <a:t>COMMON ROW TODAY</a:t>
            </a:r>
          </a:p>
        </p:txBody>
      </p:sp>
      <p:pic>
        <p:nvPicPr>
          <p:cNvPr id="4" name="Content Placeholder 5" descr="Photo_091509_011.jpg">
            <a:extLst>
              <a:ext uri="{FF2B5EF4-FFF2-40B4-BE49-F238E27FC236}">
                <a16:creationId xmlns:a16="http://schemas.microsoft.com/office/drawing/2014/main" id="{27AE72B5-3EA4-4550-9A6A-D42942B12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8394" y="2160588"/>
            <a:ext cx="5175249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89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F74847-105C-4656-A4EB-2FA44558C0F6}"/>
              </a:ext>
            </a:extLst>
          </p:cNvPr>
          <p:cNvSpPr txBox="1"/>
          <p:nvPr/>
        </p:nvSpPr>
        <p:spPr>
          <a:xfrm>
            <a:off x="711200" y="747477"/>
            <a:ext cx="7015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200" dirty="0">
                <a:solidFill>
                  <a:srgbClr val="C00000"/>
                </a:solidFill>
              </a:rPr>
              <a:t>AC Interference is Widespread Across our Operating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B3626F-5214-49AF-9669-71D344535778}"/>
              </a:ext>
            </a:extLst>
          </p:cNvPr>
          <p:cNvSpPr txBox="1"/>
          <p:nvPr/>
        </p:nvSpPr>
        <p:spPr>
          <a:xfrm>
            <a:off x="711200" y="2431828"/>
            <a:ext cx="81381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Houston, TX – DOW pipelines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51 pipelines inside corridor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230kV-500kV overhead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EE716-F17C-4282-AFE1-5E6AC2846C94}"/>
              </a:ext>
            </a:extLst>
          </p:cNvPr>
          <p:cNvSpPr txBox="1"/>
          <p:nvPr/>
        </p:nvSpPr>
        <p:spPr>
          <a:xfrm>
            <a:off x="711200" y="3927875"/>
            <a:ext cx="721563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El Paso, TX - Nustar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El Paso Electric to install 130kV system in 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1D28E-F6DA-41A6-90A4-553E883F717F}"/>
              </a:ext>
            </a:extLst>
          </p:cNvPr>
          <p:cNvSpPr txBox="1"/>
          <p:nvPr/>
        </p:nvSpPr>
        <p:spPr>
          <a:xfrm flipH="1">
            <a:off x="711200" y="5023812"/>
            <a:ext cx="81381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Farmington, NM – Tri-State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Proposed 130kV 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41 potential pipeline crossings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372454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7EEA-8507-420A-9D93-F10E031E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36" y="1038808"/>
            <a:ext cx="8130764" cy="1320800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+mn-lt"/>
              </a:rPr>
              <a:t>PRACTICAL EXAMPLE</a:t>
            </a:r>
          </a:p>
        </p:txBody>
      </p:sp>
      <p:pic>
        <p:nvPicPr>
          <p:cNvPr id="4" name="Picture 2" descr="PICT0072.JPG">
            <a:extLst>
              <a:ext uri="{FF2B5EF4-FFF2-40B4-BE49-F238E27FC236}">
                <a16:creationId xmlns:a16="http://schemas.microsoft.com/office/drawing/2014/main" id="{FC3C900C-B107-4832-A7B0-76497D37B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2513" y="2160588"/>
            <a:ext cx="5187011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32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0069.JPG">
            <a:extLst>
              <a:ext uri="{FF2B5EF4-FFF2-40B4-BE49-F238E27FC236}">
                <a16:creationId xmlns:a16="http://schemas.microsoft.com/office/drawing/2014/main" id="{BB6DE4FD-A45D-410C-A833-6D1C3F3AAB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237" y="778079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830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0071.JPG">
            <a:extLst>
              <a:ext uri="{FF2B5EF4-FFF2-40B4-BE49-F238E27FC236}">
                <a16:creationId xmlns:a16="http://schemas.microsoft.com/office/drawing/2014/main" id="{82418B75-B81A-4626-8016-40E51CBA82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979" y="759279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147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85E9-958E-4E94-B951-4FE97D07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08180"/>
            <a:ext cx="8596668" cy="845976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+mn-lt"/>
              </a:rPr>
              <a:t>AC MITIGATION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C8153-EC66-46DD-8C7D-36A4F8F44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SOFTWARE PROGRAMS</a:t>
            </a:r>
          </a:p>
          <a:p>
            <a:r>
              <a:rPr lang="en-US" dirty="0"/>
              <a:t>SOIL RESISTIVITY TESTING</a:t>
            </a:r>
          </a:p>
          <a:p>
            <a:r>
              <a:rPr lang="en-US" dirty="0"/>
              <a:t>SOIL CONDITIONS</a:t>
            </a:r>
          </a:p>
          <a:p>
            <a:r>
              <a:rPr lang="en-US" dirty="0"/>
              <a:t>LOAD INFORMATION FROM POWER COMPANIES</a:t>
            </a:r>
          </a:p>
          <a:p>
            <a:r>
              <a:rPr lang="en-US" dirty="0"/>
              <a:t>COATINGS/CONDITION OF PIPE</a:t>
            </a:r>
          </a:p>
          <a:p>
            <a:r>
              <a:rPr lang="en-US" dirty="0"/>
              <a:t>WEATHER</a:t>
            </a:r>
          </a:p>
          <a:p>
            <a:r>
              <a:rPr lang="en-US" dirty="0"/>
              <a:t>FUTURE DEMANDS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976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{71412D39-D001-D64F-B08E-8717D382C107}tf10001060</Template>
  <TotalTime>403</TotalTime>
  <Words>629</Words>
  <Application>Microsoft Office PowerPoint</Application>
  <PresentationFormat>Widescreen</PresentationFormat>
  <Paragraphs>131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 3</vt:lpstr>
      <vt:lpstr>Facet</vt:lpstr>
      <vt:lpstr>AC MITIGATION SOLUTIONS TO AN  ON-GOING ISSUE</vt:lpstr>
      <vt:lpstr>PowerPoint Presentation</vt:lpstr>
      <vt:lpstr>PowerPoint Presentation</vt:lpstr>
      <vt:lpstr>COMMON ROW TODAY</vt:lpstr>
      <vt:lpstr>PowerPoint Presentation</vt:lpstr>
      <vt:lpstr>PRACTICAL EXAMPLE</vt:lpstr>
      <vt:lpstr>PowerPoint Presentation</vt:lpstr>
      <vt:lpstr>PowerPoint Presentation</vt:lpstr>
      <vt:lpstr>AC MITIGATION TOOLS</vt:lpstr>
      <vt:lpstr>PowerPoint Presentation</vt:lpstr>
      <vt:lpstr>PowerPoint Presentation</vt:lpstr>
      <vt:lpstr>AC MITIGATION MATERIALS</vt:lpstr>
      <vt:lpstr>BARE COPPER</vt:lpstr>
      <vt:lpstr>SOCK ELECTRODE</vt:lpstr>
      <vt:lpstr>SOCK ELECTRODE</vt:lpstr>
      <vt:lpstr>ZINC RIBBON</vt:lpstr>
      <vt:lpstr>Material issues to consider</vt:lpstr>
      <vt:lpstr>INSTALATION  METHODS</vt:lpstr>
      <vt:lpstr>TRENCHING  SOCK ELECTRODE</vt:lpstr>
      <vt:lpstr>ZINC RIBBON PLOW INSTALATION</vt:lpstr>
      <vt:lpstr>TRENCHING /PLOWING INSTALLATION</vt:lpstr>
      <vt:lpstr>DIRECTIONAL BORING INSTALLATION</vt:lpstr>
      <vt:lpstr>POINT DRAIN</vt:lpstr>
      <vt:lpstr>POINT DRAINS</vt:lpstr>
      <vt:lpstr>CDEGS MODELING RESULTS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 Mitigation-basic overview and solutions</dc:title>
  <dc:creator>Charlie Poore</dc:creator>
  <cp:lastModifiedBy>Charlie Poore</cp:lastModifiedBy>
  <cp:revision>42</cp:revision>
  <dcterms:created xsi:type="dcterms:W3CDTF">2019-01-17T04:01:06Z</dcterms:created>
  <dcterms:modified xsi:type="dcterms:W3CDTF">2023-01-01T03:02:35Z</dcterms:modified>
</cp:coreProperties>
</file>