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0"/>
  </p:handoutMasterIdLst>
  <p:sldIdLst>
    <p:sldId id="256" r:id="rId2"/>
    <p:sldId id="257" r:id="rId3"/>
    <p:sldId id="291" r:id="rId4"/>
    <p:sldId id="258" r:id="rId5"/>
    <p:sldId id="293" r:id="rId6"/>
    <p:sldId id="262" r:id="rId7"/>
    <p:sldId id="259" r:id="rId8"/>
    <p:sldId id="285" r:id="rId9"/>
    <p:sldId id="298" r:id="rId10"/>
    <p:sldId id="295" r:id="rId11"/>
    <p:sldId id="296" r:id="rId12"/>
    <p:sldId id="300" r:id="rId13"/>
    <p:sldId id="299" r:id="rId14"/>
    <p:sldId id="302" r:id="rId15"/>
    <p:sldId id="288" r:id="rId16"/>
    <p:sldId id="289" r:id="rId17"/>
    <p:sldId id="277" r:id="rId18"/>
    <p:sldId id="278" r:id="rId19"/>
    <p:sldId id="266" r:id="rId20"/>
    <p:sldId id="279" r:id="rId21"/>
    <p:sldId id="287" r:id="rId22"/>
    <p:sldId id="292" r:id="rId23"/>
    <p:sldId id="297" r:id="rId24"/>
    <p:sldId id="301" r:id="rId25"/>
    <p:sldId id="294" r:id="rId26"/>
    <p:sldId id="281" r:id="rId27"/>
    <p:sldId id="284" r:id="rId28"/>
    <p:sldId id="286" r:id="rId29"/>
  </p:sldIdLst>
  <p:sldSz cx="9144000" cy="6858000" type="screen4x3"/>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51"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87" d="100"/>
          <a:sy n="87" d="100"/>
        </p:scale>
        <p:origin x="-1470" y="-78"/>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2886" y="-84"/>
      </p:cViewPr>
      <p:guideLst>
        <p:guide orient="horz" pos="2951"/>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471"/>
          </a:xfrm>
          <a:prstGeom prst="rect">
            <a:avLst/>
          </a:prstGeom>
        </p:spPr>
        <p:txBody>
          <a:bodyPr vert="horz" lIns="94119" tIns="47060" rIns="94119" bIns="47060"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68471"/>
          </a:xfrm>
          <a:prstGeom prst="rect">
            <a:avLst/>
          </a:prstGeom>
        </p:spPr>
        <p:txBody>
          <a:bodyPr vert="horz" lIns="94119" tIns="47060" rIns="94119" bIns="47060" rtlCol="0"/>
          <a:lstStyle>
            <a:lvl1pPr algn="r">
              <a:defRPr sz="1200"/>
            </a:lvl1pPr>
          </a:lstStyle>
          <a:p>
            <a:fld id="{43E5F905-7BC8-4B8E-B4DE-06251A55AA6A}" type="datetimeFigureOut">
              <a:rPr lang="en-US" smtClean="0"/>
              <a:t>1/9/2015</a:t>
            </a:fld>
            <a:endParaRPr lang="en-US" dirty="0"/>
          </a:p>
        </p:txBody>
      </p:sp>
      <p:sp>
        <p:nvSpPr>
          <p:cNvPr id="4" name="Footer Placeholder 3"/>
          <p:cNvSpPr>
            <a:spLocks noGrp="1"/>
          </p:cNvSpPr>
          <p:nvPr>
            <p:ph type="ftr" sz="quarter" idx="2"/>
          </p:nvPr>
        </p:nvSpPr>
        <p:spPr>
          <a:xfrm>
            <a:off x="0" y="8899328"/>
            <a:ext cx="3077739" cy="468471"/>
          </a:xfrm>
          <a:prstGeom prst="rect">
            <a:avLst/>
          </a:prstGeom>
        </p:spPr>
        <p:txBody>
          <a:bodyPr vert="horz" lIns="94119" tIns="47060" rIns="94119" bIns="4706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899328"/>
            <a:ext cx="3077739" cy="468471"/>
          </a:xfrm>
          <a:prstGeom prst="rect">
            <a:avLst/>
          </a:prstGeom>
        </p:spPr>
        <p:txBody>
          <a:bodyPr vert="horz" lIns="94119" tIns="47060" rIns="94119" bIns="47060" rtlCol="0" anchor="b"/>
          <a:lstStyle>
            <a:lvl1pPr algn="r">
              <a:defRPr sz="1200"/>
            </a:lvl1pPr>
          </a:lstStyle>
          <a:p>
            <a:fld id="{EDDA6C77-DCBA-464A-937F-B7E29375A4A5}" type="slidenum">
              <a:rPr lang="en-US" smtClean="0"/>
              <a:t>‹#›</a:t>
            </a:fld>
            <a:endParaRPr lang="en-US" dirty="0"/>
          </a:p>
        </p:txBody>
      </p:sp>
    </p:spTree>
    <p:extLst>
      <p:ext uri="{BB962C8B-B14F-4D97-AF65-F5344CB8AC3E}">
        <p14:creationId xmlns:p14="http://schemas.microsoft.com/office/powerpoint/2010/main" val="9844852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F95CB6-3905-48C1-A992-ECEC922886C4}" type="datetimeFigureOut">
              <a:rPr lang="en-US" smtClean="0"/>
              <a:t>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4CB97-A93B-4FC3-9B15-55E0EE396F93}" type="slidenum">
              <a:rPr lang="en-US" smtClean="0"/>
              <a:t>‹#›</a:t>
            </a:fld>
            <a:endParaRPr lang="en-US" dirty="0"/>
          </a:p>
        </p:txBody>
      </p:sp>
    </p:spTree>
    <p:extLst>
      <p:ext uri="{BB962C8B-B14F-4D97-AF65-F5344CB8AC3E}">
        <p14:creationId xmlns:p14="http://schemas.microsoft.com/office/powerpoint/2010/main" val="7041702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95CB6-3905-48C1-A992-ECEC922886C4}" type="datetimeFigureOut">
              <a:rPr lang="en-US" smtClean="0"/>
              <a:t>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4CB97-A93B-4FC3-9B15-55E0EE396F93}" type="slidenum">
              <a:rPr lang="en-US" smtClean="0"/>
              <a:t>‹#›</a:t>
            </a:fld>
            <a:endParaRPr lang="en-US" dirty="0"/>
          </a:p>
        </p:txBody>
      </p:sp>
    </p:spTree>
    <p:extLst>
      <p:ext uri="{BB962C8B-B14F-4D97-AF65-F5344CB8AC3E}">
        <p14:creationId xmlns:p14="http://schemas.microsoft.com/office/powerpoint/2010/main" val="68871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95CB6-3905-48C1-A992-ECEC922886C4}" type="datetimeFigureOut">
              <a:rPr lang="en-US" smtClean="0"/>
              <a:t>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4CB97-A93B-4FC3-9B15-55E0EE396F93}" type="slidenum">
              <a:rPr lang="en-US" smtClean="0"/>
              <a:t>‹#›</a:t>
            </a:fld>
            <a:endParaRPr lang="en-US" dirty="0"/>
          </a:p>
        </p:txBody>
      </p:sp>
    </p:spTree>
    <p:extLst>
      <p:ext uri="{BB962C8B-B14F-4D97-AF65-F5344CB8AC3E}">
        <p14:creationId xmlns:p14="http://schemas.microsoft.com/office/powerpoint/2010/main" val="3590085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95CB6-3905-48C1-A992-ECEC922886C4}" type="datetimeFigureOut">
              <a:rPr lang="en-US" smtClean="0"/>
              <a:t>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4CB97-A93B-4FC3-9B15-55E0EE396F93}" type="slidenum">
              <a:rPr lang="en-US" smtClean="0"/>
              <a:t>‹#›</a:t>
            </a:fld>
            <a:endParaRPr lang="en-US" dirty="0"/>
          </a:p>
        </p:txBody>
      </p:sp>
      <p:sp>
        <p:nvSpPr>
          <p:cNvPr id="7" name="Rectangle 6"/>
          <p:cNvSpPr/>
          <p:nvPr userDrawn="1"/>
        </p:nvSpPr>
        <p:spPr>
          <a:xfrm>
            <a:off x="190500" y="152400"/>
            <a:ext cx="8763000" cy="6553200"/>
          </a:xfrm>
          <a:prstGeom prst="rect">
            <a:avLst/>
          </a:pr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04800" y="228600"/>
            <a:ext cx="8534400" cy="6400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flipV="1">
            <a:off x="152400" y="76200"/>
            <a:ext cx="1447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413" t="19369" r="15456" b="25225"/>
          <a:stretch/>
        </p:blipFill>
        <p:spPr>
          <a:xfrm>
            <a:off x="0" y="25400"/>
            <a:ext cx="1689101" cy="944361"/>
          </a:xfrm>
          <a:prstGeom prst="rect">
            <a:avLst/>
          </a:prstGeom>
        </p:spPr>
      </p:pic>
    </p:spTree>
    <p:extLst>
      <p:ext uri="{BB962C8B-B14F-4D97-AF65-F5344CB8AC3E}">
        <p14:creationId xmlns:p14="http://schemas.microsoft.com/office/powerpoint/2010/main" val="2252233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F95CB6-3905-48C1-A992-ECEC922886C4}" type="datetimeFigureOut">
              <a:rPr lang="en-US" smtClean="0"/>
              <a:t>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4CB97-A93B-4FC3-9B15-55E0EE396F93}" type="slidenum">
              <a:rPr lang="en-US" smtClean="0"/>
              <a:t>‹#›</a:t>
            </a:fld>
            <a:endParaRPr lang="en-US" dirty="0"/>
          </a:p>
        </p:txBody>
      </p:sp>
    </p:spTree>
    <p:extLst>
      <p:ext uri="{BB962C8B-B14F-4D97-AF65-F5344CB8AC3E}">
        <p14:creationId xmlns:p14="http://schemas.microsoft.com/office/powerpoint/2010/main" val="1341417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F95CB6-3905-48C1-A992-ECEC922886C4}" type="datetimeFigureOut">
              <a:rPr lang="en-US" smtClean="0"/>
              <a:t>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44CB97-A93B-4FC3-9B15-55E0EE396F93}" type="slidenum">
              <a:rPr lang="en-US" smtClean="0"/>
              <a:t>‹#›</a:t>
            </a:fld>
            <a:endParaRPr lang="en-US" dirty="0"/>
          </a:p>
        </p:txBody>
      </p:sp>
    </p:spTree>
    <p:extLst>
      <p:ext uri="{BB962C8B-B14F-4D97-AF65-F5344CB8AC3E}">
        <p14:creationId xmlns:p14="http://schemas.microsoft.com/office/powerpoint/2010/main" val="168453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F95CB6-3905-48C1-A992-ECEC922886C4}" type="datetimeFigureOut">
              <a:rPr lang="en-US" smtClean="0"/>
              <a:t>1/9/2015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44CB97-A93B-4FC3-9B15-55E0EE396F93}" type="slidenum">
              <a:rPr lang="en-US" smtClean="0"/>
              <a:t>‹#›</a:t>
            </a:fld>
            <a:endParaRPr lang="en-US" dirty="0"/>
          </a:p>
        </p:txBody>
      </p:sp>
    </p:spTree>
    <p:extLst>
      <p:ext uri="{BB962C8B-B14F-4D97-AF65-F5344CB8AC3E}">
        <p14:creationId xmlns:p14="http://schemas.microsoft.com/office/powerpoint/2010/main" val="353381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F95CB6-3905-48C1-A992-ECEC922886C4}" type="datetimeFigureOut">
              <a:rPr lang="en-US" smtClean="0"/>
              <a:t>1/9/2015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44CB97-A93B-4FC3-9B15-55E0EE396F93}" type="slidenum">
              <a:rPr lang="en-US" smtClean="0"/>
              <a:t>‹#›</a:t>
            </a:fld>
            <a:endParaRPr lang="en-US" dirty="0"/>
          </a:p>
        </p:txBody>
      </p:sp>
    </p:spTree>
    <p:extLst>
      <p:ext uri="{BB962C8B-B14F-4D97-AF65-F5344CB8AC3E}">
        <p14:creationId xmlns:p14="http://schemas.microsoft.com/office/powerpoint/2010/main" val="3129709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F95CB6-3905-48C1-A992-ECEC922886C4}" type="datetimeFigureOut">
              <a:rPr lang="en-US" smtClean="0"/>
              <a:t>1/9/2015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44CB97-A93B-4FC3-9B15-55E0EE396F93}" type="slidenum">
              <a:rPr lang="en-US" smtClean="0"/>
              <a:t>‹#›</a:t>
            </a:fld>
            <a:endParaRPr lang="en-US" dirty="0"/>
          </a:p>
        </p:txBody>
      </p:sp>
    </p:spTree>
    <p:extLst>
      <p:ext uri="{BB962C8B-B14F-4D97-AF65-F5344CB8AC3E}">
        <p14:creationId xmlns:p14="http://schemas.microsoft.com/office/powerpoint/2010/main" val="79365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F95CB6-3905-48C1-A992-ECEC922886C4}" type="datetimeFigureOut">
              <a:rPr lang="en-US" smtClean="0"/>
              <a:t>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44CB97-A93B-4FC3-9B15-55E0EE396F93}" type="slidenum">
              <a:rPr lang="en-US" smtClean="0"/>
              <a:t>‹#›</a:t>
            </a:fld>
            <a:endParaRPr lang="en-US" dirty="0"/>
          </a:p>
        </p:txBody>
      </p:sp>
    </p:spTree>
    <p:extLst>
      <p:ext uri="{BB962C8B-B14F-4D97-AF65-F5344CB8AC3E}">
        <p14:creationId xmlns:p14="http://schemas.microsoft.com/office/powerpoint/2010/main" val="4092416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F95CB6-3905-48C1-A992-ECEC922886C4}" type="datetimeFigureOut">
              <a:rPr lang="en-US" smtClean="0"/>
              <a:t>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44CB97-A93B-4FC3-9B15-55E0EE396F93}" type="slidenum">
              <a:rPr lang="en-US" smtClean="0"/>
              <a:t>‹#›</a:t>
            </a:fld>
            <a:endParaRPr lang="en-US" dirty="0"/>
          </a:p>
        </p:txBody>
      </p:sp>
    </p:spTree>
    <p:extLst>
      <p:ext uri="{BB962C8B-B14F-4D97-AF65-F5344CB8AC3E}">
        <p14:creationId xmlns:p14="http://schemas.microsoft.com/office/powerpoint/2010/main" val="386036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F95CB6-3905-48C1-A992-ECEC922886C4}" type="datetimeFigureOut">
              <a:rPr lang="en-US" smtClean="0"/>
              <a:t>1/9/2015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4CB97-A93B-4FC3-9B15-55E0EE396F93}" type="slidenum">
              <a:rPr lang="en-US" smtClean="0"/>
              <a:t>‹#›</a:t>
            </a:fld>
            <a:endParaRPr lang="en-US" dirty="0"/>
          </a:p>
        </p:txBody>
      </p:sp>
    </p:spTree>
    <p:extLst>
      <p:ext uri="{BB962C8B-B14F-4D97-AF65-F5344CB8AC3E}">
        <p14:creationId xmlns:p14="http://schemas.microsoft.com/office/powerpoint/2010/main" val="942588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3.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package" Target="../embeddings/Microsoft_Word_Document1.docx"/></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5029200"/>
            <a:ext cx="8229600" cy="990600"/>
          </a:xfrm>
        </p:spPr>
        <p:txBody>
          <a:bodyPr>
            <a:noAutofit/>
          </a:bodyPr>
          <a:lstStyle/>
          <a:p>
            <a:r>
              <a:rPr lang="en-US" sz="6000" b="1" dirty="0" smtClean="0">
                <a:solidFill>
                  <a:schemeClr val="tx1"/>
                </a:solidFill>
              </a:rPr>
              <a:t>COMPOSITE SOLUTIONS</a:t>
            </a:r>
            <a:endParaRPr lang="en-US" sz="6000" b="1" dirty="0">
              <a:solidFill>
                <a:schemeClr val="tx1"/>
              </a:solidFill>
            </a:endParaRPr>
          </a:p>
        </p:txBody>
      </p:sp>
      <p:pic>
        <p:nvPicPr>
          <p:cNvPr id="1026" name="Picture 2" descr="E:\COMPANY IMAGES\western Plant  JPE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72" t="18458" r="15908" b="26171"/>
          <a:stretch/>
        </p:blipFill>
        <p:spPr bwMode="auto">
          <a:xfrm>
            <a:off x="1349044" y="457200"/>
            <a:ext cx="6445912"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345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lstStyle/>
          <a:p>
            <a:r>
              <a:rPr lang="en-US" dirty="0" smtClean="0"/>
              <a:t>APPLICATION PARAMETERS</a:t>
            </a:r>
            <a:endParaRPr lang="en-US" dirty="0"/>
          </a:p>
        </p:txBody>
      </p:sp>
      <p:sp>
        <p:nvSpPr>
          <p:cNvPr id="3" name="Content Placeholder 2"/>
          <p:cNvSpPr>
            <a:spLocks noGrp="1"/>
          </p:cNvSpPr>
          <p:nvPr>
            <p:ph idx="1"/>
          </p:nvPr>
        </p:nvSpPr>
        <p:spPr/>
        <p:txBody>
          <a:bodyPr>
            <a:normAutofit fontScale="92500"/>
          </a:bodyPr>
          <a:lstStyle/>
          <a:p>
            <a:endParaRPr lang="en-US" b="1" dirty="0" smtClean="0"/>
          </a:p>
          <a:p>
            <a:r>
              <a:rPr lang="en-US" b="1" dirty="0" smtClean="0"/>
              <a:t>Pressure</a:t>
            </a:r>
            <a:r>
              <a:rPr lang="en-US" dirty="0"/>
              <a:t>: </a:t>
            </a:r>
            <a:endParaRPr lang="en-US" dirty="0" smtClean="0"/>
          </a:p>
          <a:p>
            <a:pPr lvl="1"/>
            <a:r>
              <a:rPr lang="en-US" dirty="0" smtClean="0"/>
              <a:t>This is rarely the limiting factor for composite repairs.</a:t>
            </a:r>
          </a:p>
          <a:p>
            <a:pPr lvl="1"/>
            <a:r>
              <a:rPr lang="en-US" dirty="0" smtClean="0"/>
              <a:t>Some systems may require a reduction in pressure for installation.</a:t>
            </a:r>
          </a:p>
          <a:p>
            <a:pPr marL="457200" lvl="1" indent="0">
              <a:buNone/>
            </a:pPr>
            <a:endParaRPr lang="en-US" dirty="0"/>
          </a:p>
          <a:p>
            <a:r>
              <a:rPr lang="en-US" b="1" dirty="0" smtClean="0"/>
              <a:t>Temperature:</a:t>
            </a:r>
          </a:p>
          <a:p>
            <a:pPr lvl="1"/>
            <a:r>
              <a:rPr lang="en-US" dirty="0" smtClean="0"/>
              <a:t>Extreme temperatures require special resins</a:t>
            </a:r>
          </a:p>
          <a:p>
            <a:pPr lvl="2"/>
            <a:r>
              <a:rPr lang="en-US" dirty="0" smtClean="0"/>
              <a:t>Reduce repair lifespan</a:t>
            </a:r>
          </a:p>
        </p:txBody>
      </p:sp>
    </p:spTree>
    <p:extLst>
      <p:ext uri="{BB962C8B-B14F-4D97-AF65-F5344CB8AC3E}">
        <p14:creationId xmlns:p14="http://schemas.microsoft.com/office/powerpoint/2010/main" val="2755985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p:spPr>
        <p:txBody>
          <a:bodyPr/>
          <a:lstStyle/>
          <a:p>
            <a:r>
              <a:rPr lang="en-US" dirty="0" smtClean="0"/>
              <a:t>APPLICATION PARAMETERS</a:t>
            </a:r>
            <a:endParaRPr lang="en-US" dirty="0"/>
          </a:p>
        </p:txBody>
      </p:sp>
      <p:sp>
        <p:nvSpPr>
          <p:cNvPr id="3" name="Content Placeholder 2"/>
          <p:cNvSpPr>
            <a:spLocks noGrp="1"/>
          </p:cNvSpPr>
          <p:nvPr>
            <p:ph idx="1"/>
          </p:nvPr>
        </p:nvSpPr>
        <p:spPr/>
        <p:txBody>
          <a:bodyPr>
            <a:normAutofit/>
          </a:bodyPr>
          <a:lstStyle/>
          <a:p>
            <a:r>
              <a:rPr lang="en-US" sz="2800" b="1" dirty="0" smtClean="0"/>
              <a:t>Pipe Features: </a:t>
            </a:r>
          </a:p>
          <a:p>
            <a:pPr lvl="1"/>
            <a:r>
              <a:rPr lang="en-US" sz="2400" dirty="0" smtClean="0"/>
              <a:t>Is it a straight piece of pipe?</a:t>
            </a:r>
          </a:p>
          <a:p>
            <a:pPr lvl="2"/>
            <a:r>
              <a:rPr lang="en-US" sz="2000" dirty="0" smtClean="0"/>
              <a:t>If not, some systems are eliminated.</a:t>
            </a:r>
          </a:p>
          <a:p>
            <a:pPr lvl="1"/>
            <a:r>
              <a:rPr lang="en-US" sz="2400" dirty="0" smtClean="0"/>
              <a:t>A complete composite package, for a company, should be able to cover all pipeline features in their system.</a:t>
            </a:r>
          </a:p>
          <a:p>
            <a:pPr marL="457200" lvl="1" indent="0">
              <a:buNone/>
            </a:pPr>
            <a:endParaRPr lang="en-US" dirty="0" smtClean="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249" t="585" b="8404"/>
          <a:stretch/>
        </p:blipFill>
        <p:spPr>
          <a:xfrm>
            <a:off x="5181600" y="3895805"/>
            <a:ext cx="3370340" cy="2392719"/>
          </a:xfrm>
          <a:prstGeom prst="roundRect">
            <a:avLst>
              <a:gd name="adj" fmla="val 8594"/>
            </a:avLst>
          </a:prstGeom>
          <a:solidFill>
            <a:srgbClr val="FFFFFF">
              <a:shade val="85000"/>
            </a:srgbClr>
          </a:solidFill>
          <a:ln>
            <a:noFill/>
          </a:ln>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052" t="17848" r="24948" b="35520"/>
          <a:stretch/>
        </p:blipFill>
        <p:spPr>
          <a:xfrm>
            <a:off x="457200" y="3895805"/>
            <a:ext cx="4488728" cy="241519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72139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1143000"/>
          </a:xfrm>
        </p:spPr>
        <p:txBody>
          <a:bodyPr/>
          <a:lstStyle/>
          <a:p>
            <a:r>
              <a:rPr lang="en-US" dirty="0" smtClean="0"/>
              <a:t>APPLICATION PARAMETERS</a:t>
            </a:r>
            <a:endParaRPr lang="en-US" dirty="0"/>
          </a:p>
        </p:txBody>
      </p:sp>
      <p:sp>
        <p:nvSpPr>
          <p:cNvPr id="3" name="Content Placeholder 2"/>
          <p:cNvSpPr>
            <a:spLocks noGrp="1"/>
          </p:cNvSpPr>
          <p:nvPr>
            <p:ph idx="1"/>
          </p:nvPr>
        </p:nvSpPr>
        <p:spPr/>
        <p:txBody>
          <a:bodyPr/>
          <a:lstStyle/>
          <a:p>
            <a:r>
              <a:rPr lang="en-US" b="1" dirty="0"/>
              <a:t>Repair Area Access:</a:t>
            </a:r>
          </a:p>
          <a:p>
            <a:pPr lvl="1"/>
            <a:r>
              <a:rPr lang="en-US" sz="2000" dirty="0"/>
              <a:t>Room to work</a:t>
            </a:r>
          </a:p>
          <a:p>
            <a:pPr lvl="1"/>
            <a:r>
              <a:rPr lang="en-US" sz="2000" dirty="0"/>
              <a:t>Pipe preparation</a:t>
            </a:r>
          </a:p>
          <a:p>
            <a:pPr lvl="1"/>
            <a:r>
              <a:rPr lang="en-US" sz="2000" dirty="0"/>
              <a:t>Remote locations </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429000"/>
            <a:ext cx="4658161" cy="3091409"/>
          </a:xfrm>
          <a:prstGeom prst="roundRect">
            <a:avLst>
              <a:gd name="adj" fmla="val 8594"/>
            </a:avLst>
          </a:prstGeom>
          <a:solidFill>
            <a:srgbClr val="FFFFFF">
              <a:shade val="85000"/>
            </a:srgbClr>
          </a:solidFill>
          <a:ln>
            <a:noFill/>
          </a:ln>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731037"/>
            <a:ext cx="2864231" cy="478937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56572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STRENGHT</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Nothing is specifically approved</a:t>
            </a:r>
          </a:p>
          <a:p>
            <a:pPr lvl="1"/>
            <a:r>
              <a:rPr lang="en-US" dirty="0" smtClean="0"/>
              <a:t>Must meet minimum requirements</a:t>
            </a:r>
          </a:p>
          <a:p>
            <a:pPr lvl="1"/>
            <a:endParaRPr lang="en-US" dirty="0"/>
          </a:p>
          <a:p>
            <a:r>
              <a:rPr lang="en-US" dirty="0"/>
              <a:t>S</a:t>
            </a:r>
            <a:r>
              <a:rPr lang="en-US" dirty="0" smtClean="0"/>
              <a:t>trength sets the systems apart</a:t>
            </a:r>
          </a:p>
          <a:p>
            <a:pPr lvl="1"/>
            <a:r>
              <a:rPr lang="en-US" dirty="0" smtClean="0"/>
              <a:t>Load Transfer</a:t>
            </a:r>
          </a:p>
          <a:p>
            <a:pPr lvl="1"/>
            <a:r>
              <a:rPr lang="en-US" dirty="0" smtClean="0"/>
              <a:t>Lap Sheer Strength</a:t>
            </a:r>
          </a:p>
          <a:p>
            <a:pPr lvl="1"/>
            <a:r>
              <a:rPr lang="en-US" dirty="0" smtClean="0"/>
              <a:t>Tensile Strength</a:t>
            </a:r>
          </a:p>
          <a:p>
            <a:pPr marL="457200" lvl="1" indent="0">
              <a:buNone/>
            </a:pPr>
            <a:endParaRPr lang="en-US" dirty="0" smtClean="0"/>
          </a:p>
          <a:p>
            <a:pPr lvl="3"/>
            <a:r>
              <a:rPr lang="en-US" dirty="0" smtClean="0"/>
              <a:t>Testing information is always available</a:t>
            </a:r>
          </a:p>
          <a:p>
            <a:pPr lvl="1"/>
            <a:endParaRPr lang="en-US" dirty="0"/>
          </a:p>
          <a:p>
            <a:endParaRPr lang="en-US" dirty="0"/>
          </a:p>
        </p:txBody>
      </p:sp>
    </p:spTree>
    <p:extLst>
      <p:ext uri="{BB962C8B-B14F-4D97-AF65-F5344CB8AC3E}">
        <p14:creationId xmlns:p14="http://schemas.microsoft.com/office/powerpoint/2010/main" val="2188996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 Transfer</a:t>
            </a:r>
            <a:endParaRPr lang="en-US" dirty="0"/>
          </a:p>
        </p:txBody>
      </p:sp>
      <p:sp>
        <p:nvSpPr>
          <p:cNvPr id="3" name="Content Placeholder 2"/>
          <p:cNvSpPr>
            <a:spLocks noGrp="1"/>
          </p:cNvSpPr>
          <p:nvPr>
            <p:ph idx="1"/>
          </p:nvPr>
        </p:nvSpPr>
        <p:spPr>
          <a:xfrm>
            <a:off x="304800" y="1600200"/>
            <a:ext cx="8534400" cy="1066800"/>
          </a:xfrm>
        </p:spPr>
        <p:txBody>
          <a:bodyPr>
            <a:normAutofit/>
          </a:bodyPr>
          <a:lstStyle/>
          <a:p>
            <a:pPr marL="0" indent="0" algn="ctr">
              <a:buNone/>
            </a:pPr>
            <a:r>
              <a:rPr lang="en-US" sz="2300" b="1" dirty="0" smtClean="0"/>
              <a:t>External </a:t>
            </a:r>
            <a:r>
              <a:rPr lang="en-US" sz="2300" b="1" dirty="0"/>
              <a:t>defects are filled with a </a:t>
            </a:r>
            <a:r>
              <a:rPr lang="en-US" sz="2300" b="1" dirty="0" smtClean="0"/>
              <a:t>high compressive strength material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2242798"/>
            <a:ext cx="4800600" cy="4125020"/>
          </a:xfrm>
          <a:prstGeom prst="roundRect">
            <a:avLst>
              <a:gd name="adj" fmla="val 8594"/>
            </a:avLst>
          </a:prstGeom>
          <a:solidFill>
            <a:srgbClr val="FFFFFF">
              <a:shade val="85000"/>
            </a:srgbClr>
          </a:solidFill>
          <a:ln>
            <a:noFill/>
          </a:ln>
          <a:effectLst/>
        </p:spPr>
      </p:pic>
      <p:sp>
        <p:nvSpPr>
          <p:cNvPr id="5" name="Content Placeholder 2"/>
          <p:cNvSpPr txBox="1">
            <a:spLocks/>
          </p:cNvSpPr>
          <p:nvPr/>
        </p:nvSpPr>
        <p:spPr>
          <a:xfrm>
            <a:off x="457200" y="2362200"/>
            <a:ext cx="3276600" cy="39624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The hoop load is transferred though this material to the composite</a:t>
            </a:r>
          </a:p>
          <a:p>
            <a:pPr lvl="1"/>
            <a:endParaRPr lang="en-US" sz="2000" dirty="0" smtClean="0"/>
          </a:p>
          <a:p>
            <a:r>
              <a:rPr lang="en-US" sz="2000" dirty="0" smtClean="0"/>
              <a:t>The composite distributes the load throughout it’s layers around the pipe.</a:t>
            </a:r>
          </a:p>
          <a:p>
            <a:pPr marL="0" indent="0">
              <a:buFont typeface="Arial" pitchFamily="34" charset="0"/>
              <a:buNone/>
            </a:pPr>
            <a:endParaRPr lang="en-US" dirty="0" smtClean="0"/>
          </a:p>
        </p:txBody>
      </p:sp>
    </p:spTree>
    <p:extLst>
      <p:ext uri="{BB962C8B-B14F-4D97-AF65-F5344CB8AC3E}">
        <p14:creationId xmlns:p14="http://schemas.microsoft.com/office/powerpoint/2010/main" val="3630573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426743" cy="4953000"/>
          </a:xfrm>
        </p:spPr>
        <p:txBody>
          <a:bodyPr>
            <a:normAutofit/>
          </a:bodyPr>
          <a:lstStyle/>
          <a:p>
            <a:r>
              <a:rPr lang="en-US" dirty="0" smtClean="0"/>
              <a:t>Composite System Strength</a:t>
            </a:r>
          </a:p>
          <a:p>
            <a:endParaRPr lang="en-US" sz="1900" dirty="0" smtClean="0"/>
          </a:p>
          <a:p>
            <a:pPr lvl="1"/>
            <a:r>
              <a:rPr lang="en-US" b="1" u="sng" dirty="0" smtClean="0"/>
              <a:t>Lap Shear Strength</a:t>
            </a:r>
          </a:p>
          <a:p>
            <a:pPr lvl="2"/>
            <a:r>
              <a:rPr lang="en-US" dirty="0"/>
              <a:t>The strength demonstrated by the diagonal pull of two substrates until adhesive </a:t>
            </a:r>
            <a:r>
              <a:rPr lang="en-US" dirty="0" smtClean="0"/>
              <a:t>failure.</a:t>
            </a:r>
          </a:p>
          <a:p>
            <a:pPr lvl="2"/>
            <a:r>
              <a:rPr lang="en-US" dirty="0" smtClean="0"/>
              <a:t>The </a:t>
            </a:r>
            <a:r>
              <a:rPr lang="en-US" dirty="0"/>
              <a:t>name comes from the lap joint created by the test samples and the shear action used to pull the samples apart</a:t>
            </a:r>
            <a:r>
              <a:rPr lang="en-US" dirty="0" smtClean="0"/>
              <a:t>.</a:t>
            </a:r>
          </a:p>
        </p:txBody>
      </p:sp>
      <p:sp>
        <p:nvSpPr>
          <p:cNvPr id="4" name="Title 1"/>
          <p:cNvSpPr>
            <a:spLocks noGrp="1"/>
          </p:cNvSpPr>
          <p:nvPr>
            <p:ph type="title"/>
          </p:nvPr>
        </p:nvSpPr>
        <p:spPr/>
        <p:txBody>
          <a:bodyPr>
            <a:normAutofit fontScale="90000"/>
          </a:bodyPr>
          <a:lstStyle/>
          <a:p>
            <a:r>
              <a:rPr lang="en-US" dirty="0" smtClean="0"/>
              <a:t>Choosing A Composite </a:t>
            </a:r>
            <a:br>
              <a:rPr lang="en-US" dirty="0" smtClean="0"/>
            </a:br>
            <a:r>
              <a:rPr lang="en-US" dirty="0" smtClean="0"/>
              <a:t>Repair System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943" y="3276600"/>
            <a:ext cx="2790825" cy="2209800"/>
          </a:xfrm>
          <a:prstGeom prst="rect">
            <a:avLst/>
          </a:prstGeom>
        </p:spPr>
      </p:pic>
    </p:spTree>
    <p:extLst>
      <p:ext uri="{BB962C8B-B14F-4D97-AF65-F5344CB8AC3E}">
        <p14:creationId xmlns:p14="http://schemas.microsoft.com/office/powerpoint/2010/main" val="27192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534594" cy="4953000"/>
          </a:xfrm>
        </p:spPr>
        <p:txBody>
          <a:bodyPr>
            <a:normAutofit/>
          </a:bodyPr>
          <a:lstStyle/>
          <a:p>
            <a:r>
              <a:rPr lang="en-US" dirty="0" smtClean="0"/>
              <a:t>Composite System Strength</a:t>
            </a:r>
          </a:p>
          <a:p>
            <a:endParaRPr lang="en-US" sz="1600" dirty="0" smtClean="0"/>
          </a:p>
          <a:p>
            <a:pPr lvl="1"/>
            <a:r>
              <a:rPr lang="en-US" b="1" u="sng" dirty="0" smtClean="0"/>
              <a:t>Tensile Strength</a:t>
            </a:r>
          </a:p>
          <a:p>
            <a:pPr lvl="2"/>
            <a:r>
              <a:rPr lang="en-US" dirty="0" smtClean="0"/>
              <a:t>Measures </a:t>
            </a:r>
            <a:r>
              <a:rPr lang="en-US" dirty="0"/>
              <a:t>the force required to pull </a:t>
            </a:r>
            <a:r>
              <a:rPr lang="en-US" dirty="0" smtClean="0"/>
              <a:t>something to </a:t>
            </a:r>
            <a:r>
              <a:rPr lang="en-US" dirty="0"/>
              <a:t>the point where it breaks.</a:t>
            </a:r>
          </a:p>
          <a:p>
            <a:pPr lvl="2"/>
            <a:r>
              <a:rPr lang="en-US" dirty="0"/>
              <a:t>The tensile strength of a material is the maximum amount of tensile stress that it can take before failure, for example breaking</a:t>
            </a:r>
            <a:r>
              <a:rPr lang="en-US" dirty="0" smtClean="0"/>
              <a:t>.</a:t>
            </a:r>
            <a:endParaRPr lang="en-US" dirty="0"/>
          </a:p>
        </p:txBody>
      </p:sp>
      <p:sp>
        <p:nvSpPr>
          <p:cNvPr id="4" name="Title 1"/>
          <p:cNvSpPr>
            <a:spLocks noGrp="1"/>
          </p:cNvSpPr>
          <p:nvPr>
            <p:ph type="title"/>
          </p:nvPr>
        </p:nvSpPr>
        <p:spPr/>
        <p:txBody>
          <a:bodyPr>
            <a:normAutofit fontScale="90000"/>
          </a:bodyPr>
          <a:lstStyle/>
          <a:p>
            <a:r>
              <a:rPr lang="en-US" dirty="0" smtClean="0"/>
              <a:t>Choosing A Composite </a:t>
            </a:r>
            <a:br>
              <a:rPr lang="en-US" dirty="0" smtClean="0"/>
            </a:br>
            <a:r>
              <a:rPr lang="en-US" dirty="0" smtClean="0"/>
              <a:t>Repair System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1794" y="2600325"/>
            <a:ext cx="2657475" cy="2952750"/>
          </a:xfrm>
          <a:prstGeom prst="rect">
            <a:avLst/>
          </a:prstGeom>
        </p:spPr>
      </p:pic>
    </p:spTree>
    <p:extLst>
      <p:ext uri="{BB962C8B-B14F-4D97-AF65-F5344CB8AC3E}">
        <p14:creationId xmlns:p14="http://schemas.microsoft.com/office/powerpoint/2010/main" val="1718308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COMPOSITE REPAIR TYPES</a:t>
            </a:r>
            <a:endParaRPr lang="en-US" dirty="0"/>
          </a:p>
        </p:txBody>
      </p:sp>
      <p:sp>
        <p:nvSpPr>
          <p:cNvPr id="3" name="Content Placeholder 2"/>
          <p:cNvSpPr>
            <a:spLocks noGrp="1"/>
          </p:cNvSpPr>
          <p:nvPr>
            <p:ph idx="1"/>
          </p:nvPr>
        </p:nvSpPr>
        <p:spPr>
          <a:xfrm>
            <a:off x="457200" y="1600200"/>
            <a:ext cx="3733800" cy="4953000"/>
          </a:xfrm>
        </p:spPr>
        <p:txBody>
          <a:bodyPr/>
          <a:lstStyle/>
          <a:p>
            <a:endParaRPr lang="en-US" sz="2400" dirty="0" smtClean="0"/>
          </a:p>
          <a:p>
            <a:r>
              <a:rPr lang="en-US" sz="2400" dirty="0" smtClean="0"/>
              <a:t>Prefabricated</a:t>
            </a:r>
          </a:p>
          <a:p>
            <a:pPr marL="0" indent="0">
              <a:buNone/>
            </a:pPr>
            <a:endParaRPr lang="en-US" sz="2400" dirty="0" smtClean="0"/>
          </a:p>
          <a:p>
            <a:pPr marL="0" indent="0">
              <a:buNone/>
            </a:pPr>
            <a:endParaRPr lang="en-US" sz="2400" dirty="0" smtClean="0"/>
          </a:p>
          <a:p>
            <a:r>
              <a:rPr lang="en-US" sz="2400" dirty="0" smtClean="0"/>
              <a:t>Wet Lay </a:t>
            </a:r>
            <a:r>
              <a:rPr lang="en-US" sz="2400" dirty="0"/>
              <a:t>U</a:t>
            </a:r>
            <a:r>
              <a:rPr lang="en-US" sz="2400" dirty="0" smtClean="0"/>
              <a:t>ps</a:t>
            </a:r>
          </a:p>
          <a:p>
            <a:pPr lvl="1"/>
            <a:r>
              <a:rPr lang="en-US" sz="2000" dirty="0" smtClean="0"/>
              <a:t>Pre-Impregnated </a:t>
            </a:r>
          </a:p>
          <a:p>
            <a:pPr lvl="1"/>
            <a:r>
              <a:rPr lang="en-US" sz="2000" dirty="0" smtClean="0"/>
              <a:t>Field Wet Out</a:t>
            </a:r>
          </a:p>
          <a:p>
            <a:pPr marL="457200" lvl="1" indent="0">
              <a:buNone/>
            </a:pPr>
            <a:endParaRPr lang="en-US" sz="2000" dirty="0" smtClean="0"/>
          </a:p>
          <a:p>
            <a:pPr marL="457200" lvl="1" indent="0">
              <a:buNone/>
            </a:pPr>
            <a:endParaRPr lang="en-US" sz="2000" dirty="0" smtClean="0"/>
          </a:p>
          <a:p>
            <a:r>
              <a:rPr lang="en-US" sz="2400" dirty="0" smtClean="0"/>
              <a:t>Machine Installations</a:t>
            </a:r>
          </a:p>
          <a:p>
            <a:pPr lvl="1"/>
            <a:endParaRPr lang="en-US" dirty="0"/>
          </a:p>
        </p:txBody>
      </p:sp>
      <p:grpSp>
        <p:nvGrpSpPr>
          <p:cNvPr id="8" name="Group 7"/>
          <p:cNvGrpSpPr/>
          <p:nvPr/>
        </p:nvGrpSpPr>
        <p:grpSpPr>
          <a:xfrm>
            <a:off x="3886200" y="1447800"/>
            <a:ext cx="4761193" cy="3223430"/>
            <a:chOff x="3962399" y="1805770"/>
            <a:chExt cx="4761193" cy="322343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1805770"/>
              <a:ext cx="2328180" cy="15693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914" y="1805770"/>
              <a:ext cx="2358888" cy="156934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399" y="3459857"/>
              <a:ext cx="2328181" cy="156934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893" y="3459857"/>
              <a:ext cx="2364699" cy="1569343"/>
            </a:xfrm>
            <a:prstGeom prst="rect">
              <a:avLst/>
            </a:prstGeom>
          </p:spPr>
        </p:pic>
      </p:grpSp>
      <p:pic>
        <p:nvPicPr>
          <p:cNvPr id="1026" name="Picture 2" descr="http://www.pipestream.com/_images/Xhab-1-Pipestre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219" y="4768044"/>
            <a:ext cx="2328181" cy="155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5201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PREFAB COMPOSITES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Benefits</a:t>
            </a:r>
          </a:p>
          <a:p>
            <a:pPr lvl="1"/>
            <a:r>
              <a:rPr lang="en-US" dirty="0" smtClean="0"/>
              <a:t>Uniform Quality Control</a:t>
            </a:r>
          </a:p>
          <a:p>
            <a:pPr lvl="1"/>
            <a:r>
              <a:rPr lang="en-US" dirty="0" smtClean="0"/>
              <a:t>Less Messy</a:t>
            </a:r>
          </a:p>
          <a:p>
            <a:pPr lvl="1"/>
            <a:r>
              <a:rPr lang="en-US" dirty="0" smtClean="0"/>
              <a:t>Prepackaged Kits </a:t>
            </a:r>
          </a:p>
          <a:p>
            <a:pPr lvl="2"/>
            <a:r>
              <a:rPr lang="en-US" dirty="0" smtClean="0"/>
              <a:t>(one size fits all)</a:t>
            </a:r>
          </a:p>
          <a:p>
            <a:pPr marL="457200" lvl="1" indent="0">
              <a:buNone/>
            </a:pPr>
            <a:endParaRPr lang="en-US" dirty="0"/>
          </a:p>
          <a:p>
            <a:r>
              <a:rPr lang="en-US" dirty="0" smtClean="0"/>
              <a:t>Disadvantages</a:t>
            </a:r>
          </a:p>
          <a:p>
            <a:pPr lvl="1"/>
            <a:r>
              <a:rPr lang="en-US" dirty="0" smtClean="0"/>
              <a:t>Only Straight Pipe</a:t>
            </a:r>
          </a:p>
          <a:p>
            <a:pPr lvl="1"/>
            <a:r>
              <a:rPr lang="en-US" dirty="0" smtClean="0"/>
              <a:t>Set Number of Wraps</a:t>
            </a:r>
          </a:p>
          <a:p>
            <a:pPr lvl="1"/>
            <a:r>
              <a:rPr lang="en-US" dirty="0" smtClean="0"/>
              <a:t>Not For Internal Corrosion</a:t>
            </a:r>
          </a:p>
        </p:txBody>
      </p:sp>
      <p:pic>
        <p:nvPicPr>
          <p:cNvPr id="4" name="Picture 2" descr="C:\Users\Owner\Pictures\ClockSpring\C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371600"/>
            <a:ext cx="2951018" cy="2388919"/>
          </a:xfrm>
          <a:prstGeom prst="roundRect">
            <a:avLst>
              <a:gd name="adj" fmla="val 8594"/>
            </a:avLst>
          </a:prstGeom>
          <a:solidFill>
            <a:srgbClr val="FFFFFF">
              <a:shade val="85000"/>
            </a:srgbClr>
          </a:solidFill>
          <a:ln>
            <a:noFill/>
          </a:ln>
          <a:effectLs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3109" y="3871142"/>
            <a:ext cx="3352800" cy="25146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161440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Repair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183766" y="1509691"/>
            <a:ext cx="6776469" cy="44339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CC"/>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6" descr="Repair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155641" y="1503919"/>
            <a:ext cx="6832718" cy="443968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CC"/>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Repair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264786" y="1555795"/>
            <a:ext cx="6614428" cy="430407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CC"/>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Box 15"/>
          <p:cNvSpPr txBox="1"/>
          <p:nvPr/>
        </p:nvSpPr>
        <p:spPr>
          <a:xfrm>
            <a:off x="344634" y="6336268"/>
            <a:ext cx="8494566" cy="369332"/>
          </a:xfrm>
          <a:prstGeom prst="rect">
            <a:avLst/>
          </a:prstGeom>
          <a:noFill/>
        </p:spPr>
        <p:txBody>
          <a:bodyPr wrap="square" rtlCol="0">
            <a:spAutoFit/>
          </a:bodyPr>
          <a:lstStyle/>
          <a:p>
            <a:pPr algn="ctr"/>
            <a:r>
              <a:rPr lang="en-US" dirty="0" smtClean="0"/>
              <a:t>*General Installation Procedures – OQ Qualification Needed For Installation </a:t>
            </a:r>
            <a:endParaRPr lang="en-US" dirty="0"/>
          </a:p>
        </p:txBody>
      </p:sp>
      <p:sp>
        <p:nvSpPr>
          <p:cNvPr id="2" name="Title 1"/>
          <p:cNvSpPr>
            <a:spLocks noGrp="1"/>
          </p:cNvSpPr>
          <p:nvPr>
            <p:ph type="title"/>
          </p:nvPr>
        </p:nvSpPr>
        <p:spPr>
          <a:xfrm>
            <a:off x="1371600" y="304800"/>
            <a:ext cx="7315200" cy="1143000"/>
          </a:xfrm>
        </p:spPr>
        <p:txBody>
          <a:bodyPr/>
          <a:lstStyle/>
          <a:p>
            <a:r>
              <a:rPr lang="en-US" dirty="0" smtClean="0"/>
              <a:t>PREFAB INSTALLATION</a:t>
            </a:r>
            <a:endParaRPr lang="en-US" dirty="0"/>
          </a:p>
        </p:txBody>
      </p:sp>
      <p:pic>
        <p:nvPicPr>
          <p:cNvPr id="7" name="Picture 5" descr="Repair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270885" y="1549843"/>
            <a:ext cx="6602231" cy="43159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CC"/>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Repair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1246053" y="1548260"/>
            <a:ext cx="6651895" cy="43191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CC"/>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304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COMPOSITE REPAIRS</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pPr marL="0" indent="0">
              <a:buNone/>
            </a:pPr>
            <a:endParaRPr lang="en-US" sz="2000" dirty="0" smtClean="0"/>
          </a:p>
          <a:p>
            <a:pPr marL="0" indent="0">
              <a:buNone/>
            </a:pPr>
            <a:r>
              <a:rPr lang="en-US" sz="2000" dirty="0" smtClean="0"/>
              <a:t>A composite wrap is a permanent repair method suitable for non-leaking pipe defects. </a:t>
            </a:r>
          </a:p>
          <a:p>
            <a:pPr lvl="1"/>
            <a:r>
              <a:rPr lang="en-US" sz="1800" dirty="0" smtClean="0"/>
              <a:t>Composite repair systems are currently used to repair pitting, dents, gouges and </a:t>
            </a:r>
            <a:r>
              <a:rPr lang="en-US" sz="1800" b="1" dirty="0" smtClean="0">
                <a:solidFill>
                  <a:srgbClr val="FF0000"/>
                </a:solidFill>
              </a:rPr>
              <a:t>external</a:t>
            </a:r>
            <a:r>
              <a:rPr lang="en-US" sz="1800" dirty="0" smtClean="0"/>
              <a:t> corrosion.</a:t>
            </a:r>
          </a:p>
          <a:p>
            <a:pPr lvl="1"/>
            <a:r>
              <a:rPr lang="en-US" sz="1800" dirty="0" smtClean="0"/>
              <a:t>Internal corrosion can not be arrested, therefore, a composite can not permanently repair defects associated with internal corrosion.</a:t>
            </a:r>
          </a:p>
          <a:p>
            <a:pPr marL="457200" lvl="1" indent="0">
              <a:buNone/>
            </a:pPr>
            <a:endParaRPr lang="en-US" sz="1600" dirty="0" smtClean="0"/>
          </a:p>
          <a:p>
            <a:pPr marL="457200" lvl="1" indent="0">
              <a:buNone/>
            </a:pPr>
            <a:endParaRPr lang="en-US" sz="1600" dirty="0" smtClean="0"/>
          </a:p>
          <a:p>
            <a:pPr marL="0" indent="0">
              <a:buNone/>
            </a:pPr>
            <a:r>
              <a:rPr lang="en-US" sz="2000" dirty="0" smtClean="0"/>
              <a:t>Serve as an alternative to traditional pipeline repair methods</a:t>
            </a:r>
            <a:endParaRPr lang="en-US" sz="1600" dirty="0"/>
          </a:p>
          <a:p>
            <a:pPr lvl="1"/>
            <a:r>
              <a:rPr lang="en-US" sz="1800" dirty="0" smtClean="0"/>
              <a:t>Cut outs/replacement</a:t>
            </a:r>
          </a:p>
          <a:p>
            <a:pPr lvl="1"/>
            <a:r>
              <a:rPr lang="en-US" sz="1800" dirty="0" smtClean="0"/>
              <a:t>Full encirclement steel split sleeves</a:t>
            </a:r>
          </a:p>
        </p:txBody>
      </p:sp>
    </p:spTree>
    <p:extLst>
      <p:ext uri="{BB962C8B-B14F-4D97-AF65-F5344CB8AC3E}">
        <p14:creationId xmlns:p14="http://schemas.microsoft.com/office/powerpoint/2010/main" val="3989290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lstStyle/>
          <a:p>
            <a:r>
              <a:rPr lang="en-US" dirty="0" smtClean="0"/>
              <a:t>WET LAY UP COMPOSITES</a:t>
            </a:r>
            <a:endParaRPr lang="en-US" dirty="0"/>
          </a:p>
        </p:txBody>
      </p:sp>
      <p:sp>
        <p:nvSpPr>
          <p:cNvPr id="3" name="Content Placeholder 2"/>
          <p:cNvSpPr>
            <a:spLocks noGrp="1"/>
          </p:cNvSpPr>
          <p:nvPr>
            <p:ph idx="1"/>
          </p:nvPr>
        </p:nvSpPr>
        <p:spPr/>
        <p:txBody>
          <a:bodyPr>
            <a:normAutofit lnSpcReduction="10000"/>
          </a:bodyPr>
          <a:lstStyle/>
          <a:p>
            <a:r>
              <a:rPr lang="en-US" dirty="0" smtClean="0"/>
              <a:t>Benefits</a:t>
            </a:r>
          </a:p>
          <a:p>
            <a:pPr lvl="1"/>
            <a:r>
              <a:rPr lang="en-US" dirty="0" smtClean="0"/>
              <a:t>Can Repair Irregular Pipe Features</a:t>
            </a:r>
          </a:p>
          <a:p>
            <a:pPr lvl="1"/>
            <a:r>
              <a:rPr lang="en-US" dirty="0" smtClean="0"/>
              <a:t>Higher Temperatures</a:t>
            </a:r>
          </a:p>
          <a:p>
            <a:pPr lvl="1"/>
            <a:r>
              <a:rPr lang="en-US" dirty="0" smtClean="0"/>
              <a:t>Engineered To Each Specific Application</a:t>
            </a:r>
          </a:p>
          <a:p>
            <a:r>
              <a:rPr lang="en-US" dirty="0" smtClean="0"/>
              <a:t>Disadvantages</a:t>
            </a:r>
          </a:p>
          <a:p>
            <a:pPr lvl="1"/>
            <a:r>
              <a:rPr lang="en-US" dirty="0" smtClean="0"/>
              <a:t>QC Must Be Done In Field (In Most Cases)</a:t>
            </a:r>
          </a:p>
          <a:p>
            <a:pPr lvl="1"/>
            <a:r>
              <a:rPr lang="en-US" dirty="0" smtClean="0"/>
              <a:t>Messier</a:t>
            </a:r>
          </a:p>
          <a:p>
            <a:pPr lvl="1"/>
            <a:r>
              <a:rPr lang="en-US" dirty="0" smtClean="0"/>
              <a:t>Installation Time May Be Longer</a:t>
            </a:r>
          </a:p>
          <a:p>
            <a:pPr lvl="1"/>
            <a:r>
              <a:rPr lang="en-US" dirty="0" smtClean="0"/>
              <a:t>Not For Internal Corrosion</a:t>
            </a:r>
            <a:endParaRPr lang="en-US" dirty="0"/>
          </a:p>
          <a:p>
            <a:pPr lvl="1"/>
            <a:endParaRPr lang="en-US" dirty="0" smtClean="0"/>
          </a:p>
          <a:p>
            <a:pPr lvl="1"/>
            <a:endParaRPr lang="en-US" dirty="0"/>
          </a:p>
        </p:txBody>
      </p:sp>
    </p:spTree>
    <p:extLst>
      <p:ext uri="{BB962C8B-B14F-4D97-AF65-F5344CB8AC3E}">
        <p14:creationId xmlns:p14="http://schemas.microsoft.com/office/powerpoint/2010/main" val="519815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endParaRPr lang="en-US" dirty="0"/>
          </a:p>
        </p:txBody>
      </p:sp>
      <p:pic>
        <p:nvPicPr>
          <p:cNvPr id="4" name="Picture 3"/>
          <p:cNvPicPr>
            <a:picLocks noChangeAspect="1"/>
          </p:cNvPicPr>
          <p:nvPr/>
        </p:nvPicPr>
        <p:blipFill rotWithShape="1">
          <a:blip r:embed="rId2"/>
          <a:srcRect l="25988" r="25402"/>
          <a:stretch/>
        </p:blipFill>
        <p:spPr>
          <a:xfrm>
            <a:off x="1969690" y="419100"/>
            <a:ext cx="5204620" cy="6019800"/>
          </a:xfrm>
          <a:prstGeom prst="rect">
            <a:avLst/>
          </a:prstGeom>
        </p:spPr>
      </p:pic>
    </p:spTree>
    <p:extLst>
      <p:ext uri="{BB962C8B-B14F-4D97-AF65-F5344CB8AC3E}">
        <p14:creationId xmlns:p14="http://schemas.microsoft.com/office/powerpoint/2010/main" val="2714182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endParaRPr lang="en-US" dirty="0"/>
          </a:p>
        </p:txBody>
      </p:sp>
      <p:pic>
        <p:nvPicPr>
          <p:cNvPr id="2" name="Picture 1"/>
          <p:cNvPicPr>
            <a:picLocks noChangeAspect="1"/>
          </p:cNvPicPr>
          <p:nvPr/>
        </p:nvPicPr>
        <p:blipFill rotWithShape="1">
          <a:blip r:embed="rId2"/>
          <a:srcRect l="25988" r="25988" b="12500"/>
          <a:stretch/>
        </p:blipFill>
        <p:spPr>
          <a:xfrm>
            <a:off x="1676400" y="423747"/>
            <a:ext cx="5867400" cy="6010506"/>
          </a:xfrm>
          <a:prstGeom prst="rect">
            <a:avLst/>
          </a:prstGeom>
        </p:spPr>
      </p:pic>
    </p:spTree>
    <p:extLst>
      <p:ext uri="{BB962C8B-B14F-4D97-AF65-F5344CB8AC3E}">
        <p14:creationId xmlns:p14="http://schemas.microsoft.com/office/powerpoint/2010/main" val="1155968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503251296"/>
              </p:ext>
            </p:extLst>
          </p:nvPr>
        </p:nvGraphicFramePr>
        <p:xfrm>
          <a:off x="1770993" y="304800"/>
          <a:ext cx="5602014" cy="6248400"/>
        </p:xfrm>
        <a:graphic>
          <a:graphicData uri="http://schemas.openxmlformats.org/presentationml/2006/ole">
            <mc:AlternateContent xmlns:mc="http://schemas.openxmlformats.org/markup-compatibility/2006">
              <mc:Choice xmlns:v="urn:schemas-microsoft-com:vml" Requires="v">
                <p:oleObj spid="_x0000_s1073" name="Document" r:id="rId4" imgW="6853958" imgH="9708971" progId="Word.Document.12">
                  <p:embed/>
                </p:oleObj>
              </mc:Choice>
              <mc:Fallback>
                <p:oleObj name="Document" r:id="rId4" imgW="6853958" imgH="9708971"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993" y="304800"/>
                        <a:ext cx="5602014" cy="6248400"/>
                      </a:xfrm>
                      <a:prstGeom prst="rect">
                        <a:avLst/>
                      </a:prstGeom>
                      <a:noFill/>
                    </p:spPr>
                  </p:pic>
                </p:oleObj>
              </mc:Fallback>
            </mc:AlternateContent>
          </a:graphicData>
        </a:graphic>
      </p:graphicFrame>
      <p:sp>
        <p:nvSpPr>
          <p:cNvPr id="5" name="TextBox 4"/>
          <p:cNvSpPr txBox="1"/>
          <p:nvPr/>
        </p:nvSpPr>
        <p:spPr>
          <a:xfrm>
            <a:off x="1371600" y="3886200"/>
            <a:ext cx="6553200" cy="1200329"/>
          </a:xfrm>
          <a:prstGeom prst="rect">
            <a:avLst/>
          </a:prstGeom>
          <a:solidFill>
            <a:schemeClr val="tx2">
              <a:lumMod val="40000"/>
              <a:lumOff val="60000"/>
            </a:schemeClr>
          </a:solidFill>
          <a:ln>
            <a:solidFill>
              <a:schemeClr val="accent1">
                <a:lumMod val="40000"/>
                <a:lumOff val="60000"/>
              </a:schemeClr>
            </a:solidFill>
          </a:ln>
        </p:spPr>
        <p:txBody>
          <a:bodyPr wrap="square" rtlCol="0">
            <a:spAutoFit/>
          </a:bodyPr>
          <a:lstStyle/>
          <a:p>
            <a:r>
              <a:rPr lang="en-US" dirty="0" smtClean="0"/>
              <a:t>This snapshot of our repair calculator shows how the input is used to calculate the repair. Note that we always use the long term strength of the composite so we can design external corrosion repairs to the lifetime of the host pipe.</a:t>
            </a:r>
            <a:endParaRPr lang="en-US" dirty="0"/>
          </a:p>
        </p:txBody>
      </p:sp>
    </p:spTree>
    <p:extLst>
      <p:ext uri="{BB962C8B-B14F-4D97-AF65-F5344CB8AC3E}">
        <p14:creationId xmlns:p14="http://schemas.microsoft.com/office/powerpoint/2010/main" val="4011796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441522"/>
            <a:ext cx="7543800" cy="5018809"/>
          </a:xfrm>
          <a:prstGeom prst="roundRect">
            <a:avLst>
              <a:gd name="adj" fmla="val 8594"/>
            </a:avLst>
          </a:prstGeom>
          <a:solidFill>
            <a:srgbClr val="FFFFFF">
              <a:shade val="85000"/>
            </a:srgbClr>
          </a:solidFill>
          <a:ln>
            <a:noFill/>
          </a:ln>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441522"/>
            <a:ext cx="7543800" cy="5018809"/>
          </a:xfrm>
          <a:prstGeom prst="roundRect">
            <a:avLst>
              <a:gd name="adj" fmla="val 8594"/>
            </a:avLst>
          </a:prstGeom>
          <a:solidFill>
            <a:srgbClr val="FFFFFF">
              <a:shade val="85000"/>
            </a:srgbClr>
          </a:solidFill>
          <a:ln>
            <a:noFill/>
          </a:ln>
          <a:effectLst/>
        </p:spPr>
      </p:pic>
      <p:sp>
        <p:nvSpPr>
          <p:cNvPr id="2" name="Title 1"/>
          <p:cNvSpPr>
            <a:spLocks noGrp="1"/>
          </p:cNvSpPr>
          <p:nvPr>
            <p:ph type="title"/>
          </p:nvPr>
        </p:nvSpPr>
        <p:spPr>
          <a:xfrm>
            <a:off x="1524000" y="274638"/>
            <a:ext cx="7162800" cy="1143000"/>
          </a:xfrm>
        </p:spPr>
        <p:txBody>
          <a:bodyPr>
            <a:normAutofit fontScale="90000"/>
          </a:bodyPr>
          <a:lstStyle/>
          <a:p>
            <a:r>
              <a:rPr lang="en-US" dirty="0" smtClean="0"/>
              <a:t>WET LAY UP INSTALLATION</a:t>
            </a:r>
            <a:br>
              <a:rPr lang="en-US" dirty="0" smtClean="0"/>
            </a:br>
            <a:r>
              <a:rPr lang="en-US" sz="3100" dirty="0" smtClean="0"/>
              <a:t>Field Impregnated</a:t>
            </a:r>
            <a:endParaRPr lang="en-US" sz="31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441522"/>
            <a:ext cx="7543800" cy="5018809"/>
          </a:xfrm>
          <a:prstGeom prst="roundRect">
            <a:avLst>
              <a:gd name="adj" fmla="val 8594"/>
            </a:avLst>
          </a:prstGeom>
          <a:solidFill>
            <a:srgbClr val="FFFFFF">
              <a:shade val="85000"/>
            </a:srgbClr>
          </a:solidFill>
          <a:ln>
            <a:noFill/>
          </a:ln>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1441522"/>
            <a:ext cx="7543800" cy="5018809"/>
          </a:xfrm>
          <a:prstGeom prst="roundRect">
            <a:avLst>
              <a:gd name="adj" fmla="val 8594"/>
            </a:avLst>
          </a:prstGeom>
          <a:solidFill>
            <a:srgbClr val="FFFFFF">
              <a:shade val="85000"/>
            </a:srgbClr>
          </a:solidFill>
          <a:ln>
            <a:noFill/>
          </a:ln>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1441522"/>
            <a:ext cx="7543800" cy="5018809"/>
          </a:xfrm>
          <a:prstGeom prst="roundRect">
            <a:avLst>
              <a:gd name="adj" fmla="val 8594"/>
            </a:avLst>
          </a:prstGeom>
          <a:solidFill>
            <a:srgbClr val="FFFFFF">
              <a:shade val="85000"/>
            </a:srgbClr>
          </a:solidFill>
          <a:ln>
            <a:noFill/>
          </a:ln>
          <a:effec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 y="1441522"/>
            <a:ext cx="7543800" cy="50188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6698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90800" y="2286000"/>
            <a:ext cx="4452502" cy="3325634"/>
          </a:xfrm>
          <a:prstGeom prst="roundRect">
            <a:avLst>
              <a:gd name="adj" fmla="val 8594"/>
            </a:avLst>
          </a:prstGeom>
          <a:solidFill>
            <a:srgbClr val="FFFFFF">
              <a:shade val="85000"/>
            </a:srgbClr>
          </a:solidFill>
          <a:ln>
            <a:noFill/>
          </a:ln>
          <a:effectLst/>
        </p:spPr>
      </p:pic>
      <p:sp>
        <p:nvSpPr>
          <p:cNvPr id="2" name="Title 1"/>
          <p:cNvSpPr>
            <a:spLocks noGrp="1"/>
          </p:cNvSpPr>
          <p:nvPr>
            <p:ph type="title"/>
          </p:nvPr>
        </p:nvSpPr>
        <p:spPr>
          <a:xfrm>
            <a:off x="1524000" y="274638"/>
            <a:ext cx="7162800" cy="1143000"/>
          </a:xfrm>
        </p:spPr>
        <p:txBody>
          <a:bodyPr>
            <a:normAutofit fontScale="90000"/>
          </a:bodyPr>
          <a:lstStyle/>
          <a:p>
            <a:r>
              <a:rPr lang="en-US" dirty="0" smtClean="0"/>
              <a:t>WET LAY UP INSTALLATION</a:t>
            </a:r>
            <a:br>
              <a:rPr lang="en-US" dirty="0" smtClean="0"/>
            </a:br>
            <a:r>
              <a:rPr lang="en-US" sz="3100" dirty="0" smtClean="0"/>
              <a:t>Factory Pre-Impregnated</a:t>
            </a:r>
            <a:endParaRPr lang="en-US" sz="31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90800" y="2286000"/>
            <a:ext cx="4452502" cy="3325634"/>
          </a:xfrm>
          <a:prstGeom prst="roundRect">
            <a:avLst>
              <a:gd name="adj" fmla="val 8594"/>
            </a:avLst>
          </a:prstGeom>
          <a:solidFill>
            <a:srgbClr val="FFFFFF">
              <a:shade val="85000"/>
            </a:srgbClr>
          </a:solidFill>
          <a:ln>
            <a:noFill/>
          </a:ln>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90800" y="2286000"/>
            <a:ext cx="4452502" cy="3325634"/>
          </a:xfrm>
          <a:prstGeom prst="roundRect">
            <a:avLst>
              <a:gd name="adj" fmla="val 8594"/>
            </a:avLst>
          </a:prstGeom>
          <a:solidFill>
            <a:srgbClr val="FFFFFF">
              <a:shade val="85000"/>
            </a:srgbClr>
          </a:solidFill>
          <a:ln>
            <a:noFill/>
          </a:ln>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 y="1456853"/>
            <a:ext cx="6781800" cy="5065418"/>
          </a:xfrm>
          <a:prstGeom prst="roundRect">
            <a:avLst>
              <a:gd name="adj" fmla="val 8594"/>
            </a:avLst>
          </a:prstGeom>
          <a:solidFill>
            <a:srgbClr val="FFFFFF">
              <a:shade val="85000"/>
            </a:srgbClr>
          </a:solidFill>
          <a:ln>
            <a:noFill/>
          </a:ln>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600" y="1456853"/>
            <a:ext cx="6781800" cy="506541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32901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normAutofit/>
          </a:bodyPr>
          <a:lstStyle/>
          <a:p>
            <a:r>
              <a:rPr lang="en-US" dirty="0" smtClean="0"/>
              <a:t>MACHINE INSTALLATION</a:t>
            </a:r>
            <a:endParaRPr lang="en-US" dirty="0"/>
          </a:p>
        </p:txBody>
      </p:sp>
      <p:sp>
        <p:nvSpPr>
          <p:cNvPr id="3" name="Content Placeholder 2"/>
          <p:cNvSpPr>
            <a:spLocks noGrp="1"/>
          </p:cNvSpPr>
          <p:nvPr>
            <p:ph idx="1"/>
          </p:nvPr>
        </p:nvSpPr>
        <p:spPr>
          <a:xfrm>
            <a:off x="457200" y="1600200"/>
            <a:ext cx="4953000" cy="5029200"/>
          </a:xfrm>
        </p:spPr>
        <p:txBody>
          <a:bodyPr>
            <a:normAutofit/>
          </a:bodyPr>
          <a:lstStyle/>
          <a:p>
            <a:r>
              <a:rPr lang="en-US" dirty="0" smtClean="0"/>
              <a:t>Benefits</a:t>
            </a:r>
          </a:p>
          <a:p>
            <a:pPr lvl="1"/>
            <a:r>
              <a:rPr lang="en-US" dirty="0" smtClean="0"/>
              <a:t>Long Runs Of Pipe</a:t>
            </a:r>
          </a:p>
          <a:p>
            <a:pPr lvl="1"/>
            <a:r>
              <a:rPr lang="en-US" dirty="0" smtClean="0"/>
              <a:t>30% Cheaper Than Replacing Pipe</a:t>
            </a:r>
          </a:p>
          <a:p>
            <a:pPr marL="457200" lvl="1" indent="0">
              <a:buNone/>
            </a:pPr>
            <a:endParaRPr lang="en-US" dirty="0" smtClean="0"/>
          </a:p>
          <a:p>
            <a:r>
              <a:rPr lang="en-US" dirty="0" smtClean="0"/>
              <a:t>Disadvantages</a:t>
            </a:r>
          </a:p>
          <a:p>
            <a:pPr lvl="1"/>
            <a:r>
              <a:rPr lang="en-US" dirty="0" smtClean="0"/>
              <a:t>Must Excavate The Pipe Completely</a:t>
            </a:r>
          </a:p>
          <a:p>
            <a:pPr lvl="1"/>
            <a:r>
              <a:rPr lang="en-US" dirty="0" smtClean="0"/>
              <a:t>Too Expensive For Small Runs (&lt;50ft)</a:t>
            </a:r>
          </a:p>
          <a:p>
            <a:pPr lvl="1"/>
            <a:endParaRPr lang="en-US" dirty="0"/>
          </a:p>
        </p:txBody>
      </p:sp>
      <p:pic>
        <p:nvPicPr>
          <p:cNvPr id="5122" name="Picture 2" descr="Pipestream&lt;sup&gt;®&lt;/sup&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760" y="1562100"/>
            <a:ext cx="3439454" cy="2400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pipestream.com/_images/Xhab-2-Pipestre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760" y="4132224"/>
            <a:ext cx="3439454" cy="226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035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COMPOSITE USES</a:t>
            </a:r>
            <a:endParaRPr lang="en-US" dirty="0"/>
          </a:p>
        </p:txBody>
      </p:sp>
      <p:pic>
        <p:nvPicPr>
          <p:cNvPr id="6146" name="Picture 2" descr="Composite-Gu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285" y="1409718"/>
            <a:ext cx="5533029" cy="4789784"/>
          </a:xfrm>
          <a:prstGeom prst="roundRect">
            <a:avLst>
              <a:gd name="adj" fmla="val 8594"/>
            </a:avLst>
          </a:prstGeom>
          <a:solidFill>
            <a:srgbClr val="FFFFFF">
              <a:shade val="85000"/>
            </a:srgbClr>
          </a:solidFill>
          <a:ln>
            <a:noFill/>
          </a:ln>
          <a:effectLst/>
          <a:extLst/>
        </p:spPr>
      </p:pic>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198" y="1284621"/>
            <a:ext cx="6503202" cy="5039979"/>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formapile.com/Static_Pages/images/syntho%20timbe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9585" y="1508699"/>
            <a:ext cx="6122429" cy="4591822"/>
          </a:xfrm>
          <a:prstGeom prst="roundRect">
            <a:avLst>
              <a:gd name="adj" fmla="val 8594"/>
            </a:avLst>
          </a:prstGeom>
          <a:solidFill>
            <a:srgbClr val="FFFFFF">
              <a:shade val="85000"/>
            </a:srgbClr>
          </a:solidFill>
          <a:ln>
            <a:noFill/>
          </a:ln>
          <a:effectLst/>
          <a:extLst/>
        </p:spPr>
      </p:pic>
      <p:pic>
        <p:nvPicPr>
          <p:cNvPr id="6150" name="Picture 6" descr="http://www.neptuneresearch.com/images/img_syntho_glass_u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5249" y="1318372"/>
            <a:ext cx="4991100" cy="4972476"/>
          </a:xfrm>
          <a:prstGeom prst="roundRect">
            <a:avLst>
              <a:gd name="adj" fmla="val 8594"/>
            </a:avLst>
          </a:prstGeom>
          <a:solidFill>
            <a:srgbClr val="FFFFFF">
              <a:shade val="85000"/>
            </a:srgbClr>
          </a:solidFill>
          <a:ln>
            <a:noFill/>
          </a:ln>
          <a:effectLs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2673" y="1404235"/>
            <a:ext cx="6396253" cy="4800751"/>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0" name="Picture 9"/>
          <p:cNvPicPr/>
          <p:nvPr/>
        </p:nvPicPr>
        <p:blipFill>
          <a:blip r:embed="rId7" cstate="print">
            <a:extLst>
              <a:ext uri="{28A0092B-C50C-407E-A947-70E740481C1C}">
                <a14:useLocalDpi xmlns:a14="http://schemas.microsoft.com/office/drawing/2010/main" val="0"/>
              </a:ext>
            </a:extLst>
          </a:blip>
          <a:stretch>
            <a:fillRect/>
          </a:stretch>
        </p:blipFill>
        <p:spPr>
          <a:xfrm>
            <a:off x="2281429" y="1313311"/>
            <a:ext cx="4478740" cy="498259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77030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1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15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1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15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1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14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1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15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61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Capabilities</a:t>
            </a:r>
            <a:endParaRPr lang="en-US" dirty="0"/>
          </a:p>
        </p:txBody>
      </p:sp>
      <p:sp>
        <p:nvSpPr>
          <p:cNvPr id="3" name="Content Placeholder 2"/>
          <p:cNvSpPr>
            <a:spLocks noGrp="1"/>
          </p:cNvSpPr>
          <p:nvPr>
            <p:ph idx="1"/>
          </p:nvPr>
        </p:nvSpPr>
        <p:spPr/>
        <p:txBody>
          <a:bodyPr/>
          <a:lstStyle/>
          <a:p>
            <a:r>
              <a:rPr lang="en-US" dirty="0" smtClean="0"/>
              <a:t>We Can Engineer The Job </a:t>
            </a:r>
          </a:p>
          <a:p>
            <a:r>
              <a:rPr lang="en-US" dirty="0" smtClean="0"/>
              <a:t>Help Choose The Best System For Your Application</a:t>
            </a:r>
          </a:p>
          <a:p>
            <a:r>
              <a:rPr lang="en-US" dirty="0" smtClean="0"/>
              <a:t>We Can Supply The Materials</a:t>
            </a:r>
          </a:p>
          <a:p>
            <a:r>
              <a:rPr lang="en-US" dirty="0" smtClean="0"/>
              <a:t>We Can Train Installers</a:t>
            </a:r>
          </a:p>
          <a:p>
            <a:r>
              <a:rPr lang="en-US" dirty="0" smtClean="0"/>
              <a:t>Provide Installation Oversight</a:t>
            </a:r>
          </a:p>
          <a:p>
            <a:r>
              <a:rPr lang="en-US" dirty="0" smtClean="0"/>
              <a:t>Provide Composite Marking System For Smart Pig Detection</a:t>
            </a:r>
          </a:p>
        </p:txBody>
      </p:sp>
    </p:spTree>
    <p:extLst>
      <p:ext uri="{BB962C8B-B14F-4D97-AF65-F5344CB8AC3E}">
        <p14:creationId xmlns:p14="http://schemas.microsoft.com/office/powerpoint/2010/main" val="321473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COMPOSITE REPAIRS</a:t>
            </a:r>
            <a:endParaRPr lang="en-US" sz="4000" dirty="0"/>
          </a:p>
        </p:txBody>
      </p:sp>
      <p:sp>
        <p:nvSpPr>
          <p:cNvPr id="3" name="Content Placeholder 2"/>
          <p:cNvSpPr>
            <a:spLocks noGrp="1"/>
          </p:cNvSpPr>
          <p:nvPr>
            <p:ph idx="1"/>
          </p:nvPr>
        </p:nvSpPr>
        <p:spPr/>
        <p:txBody>
          <a:bodyPr>
            <a:normAutofit fontScale="77500" lnSpcReduction="20000"/>
          </a:bodyPr>
          <a:lstStyle/>
          <a:p>
            <a:r>
              <a:rPr lang="en-US" dirty="0" smtClean="0"/>
              <a:t>Advantages over traditional repair methods</a:t>
            </a:r>
          </a:p>
          <a:p>
            <a:pPr lvl="1"/>
            <a:r>
              <a:rPr lang="en-US" dirty="0" smtClean="0"/>
              <a:t>No hot work</a:t>
            </a:r>
          </a:p>
          <a:p>
            <a:pPr lvl="1"/>
            <a:r>
              <a:rPr lang="en-US" dirty="0" smtClean="0"/>
              <a:t>No pressure reduction/interruption in service</a:t>
            </a:r>
          </a:p>
          <a:p>
            <a:pPr lvl="1"/>
            <a:r>
              <a:rPr lang="en-US" dirty="0" smtClean="0"/>
              <a:t>Reduction in emissions</a:t>
            </a:r>
          </a:p>
          <a:p>
            <a:pPr lvl="1"/>
            <a:r>
              <a:rPr lang="en-US" dirty="0" smtClean="0"/>
              <a:t>Quicker</a:t>
            </a:r>
          </a:p>
          <a:p>
            <a:pPr lvl="1"/>
            <a:r>
              <a:rPr lang="en-US" dirty="0" smtClean="0"/>
              <a:t>Cheaper</a:t>
            </a:r>
          </a:p>
          <a:p>
            <a:pPr lvl="1"/>
            <a:r>
              <a:rPr lang="en-US" dirty="0" smtClean="0"/>
              <a:t>Safer</a:t>
            </a:r>
          </a:p>
          <a:p>
            <a:pPr lvl="1"/>
            <a:endParaRPr lang="en-US" dirty="0" smtClean="0"/>
          </a:p>
          <a:p>
            <a:r>
              <a:rPr lang="en-US" dirty="0" smtClean="0"/>
              <a:t>Disadvantages</a:t>
            </a:r>
          </a:p>
          <a:p>
            <a:pPr lvl="1"/>
            <a:r>
              <a:rPr lang="en-US" dirty="0" smtClean="0"/>
              <a:t>Not able to UT after being repaired</a:t>
            </a:r>
          </a:p>
          <a:p>
            <a:pPr lvl="1"/>
            <a:r>
              <a:rPr lang="en-US" dirty="0" smtClean="0"/>
              <a:t>Quality control done in the field</a:t>
            </a:r>
          </a:p>
          <a:p>
            <a:pPr lvl="2"/>
            <a:r>
              <a:rPr lang="en-US" dirty="0" smtClean="0"/>
              <a:t>Without proper application a composite will not work as engineered</a:t>
            </a:r>
            <a:endParaRPr lang="en-US" dirty="0"/>
          </a:p>
        </p:txBody>
      </p:sp>
      <p:pic>
        <p:nvPicPr>
          <p:cNvPr id="4" name="Picture 2" descr="http://www.versacorp.com.my/pics/product/1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2735706"/>
            <a:ext cx="3009900" cy="2217294"/>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3123823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7010400" cy="762000"/>
          </a:xfrm>
        </p:spPr>
        <p:txBody>
          <a:bodyPr>
            <a:noAutofit/>
          </a:bodyPr>
          <a:lstStyle/>
          <a:p>
            <a:r>
              <a:rPr lang="en-US" sz="3200" dirty="0" smtClean="0"/>
              <a:t>COMPOSITE REPAIR SYSTEM DEFINITION</a:t>
            </a:r>
            <a:endParaRPr lang="en-US" sz="3200" dirty="0"/>
          </a:p>
        </p:txBody>
      </p:sp>
      <p:sp>
        <p:nvSpPr>
          <p:cNvPr id="3" name="Content Placeholder 2"/>
          <p:cNvSpPr>
            <a:spLocks noGrp="1"/>
          </p:cNvSpPr>
          <p:nvPr>
            <p:ph idx="1"/>
          </p:nvPr>
        </p:nvSpPr>
        <p:spPr>
          <a:xfrm>
            <a:off x="457200" y="1600200"/>
            <a:ext cx="8229600" cy="838200"/>
          </a:xfrm>
        </p:spPr>
        <p:txBody>
          <a:bodyPr>
            <a:normAutofit/>
          </a:bodyPr>
          <a:lstStyle/>
          <a:p>
            <a:pPr marL="0" indent="0">
              <a:buNone/>
            </a:pPr>
            <a:r>
              <a:rPr lang="en-US" sz="2000" dirty="0" smtClean="0"/>
              <a:t>The repair system is defined as the combination of the following elements for which qualification testing is completed.</a:t>
            </a:r>
          </a:p>
          <a:p>
            <a:pPr marL="0" indent="0">
              <a:buNone/>
            </a:pPr>
            <a:endParaRPr lang="en-US" dirty="0" smtClean="0"/>
          </a:p>
          <a:p>
            <a:pPr lvl="8">
              <a:buAutoNum type="alphaLcParenBoth"/>
            </a:pPr>
            <a:endParaRPr lang="en-US" dirty="0" smtClean="0"/>
          </a:p>
          <a:p>
            <a:endParaRPr lang="en-US" dirty="0"/>
          </a:p>
        </p:txBody>
      </p:sp>
      <p:sp>
        <p:nvSpPr>
          <p:cNvPr id="5" name="Content Placeholder 2"/>
          <p:cNvSpPr txBox="1">
            <a:spLocks/>
          </p:cNvSpPr>
          <p:nvPr/>
        </p:nvSpPr>
        <p:spPr>
          <a:xfrm>
            <a:off x="457200" y="2743200"/>
            <a:ext cx="3713480" cy="3810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substrate (pipe)</a:t>
            </a:r>
          </a:p>
          <a:p>
            <a:r>
              <a:rPr lang="en-US" sz="2000" dirty="0" smtClean="0"/>
              <a:t>surface preparation</a:t>
            </a:r>
          </a:p>
          <a:p>
            <a:r>
              <a:rPr lang="en-US" sz="2000" dirty="0" smtClean="0"/>
              <a:t>composite material (repair laminate)</a:t>
            </a:r>
          </a:p>
          <a:p>
            <a:r>
              <a:rPr lang="en-US" sz="2000" dirty="0" smtClean="0"/>
              <a:t>filler material</a:t>
            </a:r>
          </a:p>
          <a:p>
            <a:r>
              <a:rPr lang="en-US" sz="2000" dirty="0" smtClean="0"/>
              <a:t>adhesive</a:t>
            </a:r>
          </a:p>
          <a:p>
            <a:r>
              <a:rPr lang="en-US" sz="2000" dirty="0" smtClean="0"/>
              <a:t>application method</a:t>
            </a:r>
          </a:p>
          <a:p>
            <a:pPr lvl="8">
              <a:buFont typeface="Arial" pitchFamily="34" charset="0"/>
              <a:buAutoNum type="alphaLcParenBoth"/>
            </a:pPr>
            <a:endParaRPr lang="en-US" dirty="0" smtClean="0"/>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382" t="32353" r="41911" b="34314"/>
          <a:stretch/>
        </p:blipFill>
        <p:spPr>
          <a:xfrm rot="5400000">
            <a:off x="4724400" y="2971800"/>
            <a:ext cx="4114800" cy="25908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97384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COMPOSITE SYSTEMS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a:t>Repairs are engineered using test data that combines specific manufacturing, surface and material preparation and installation techniques. </a:t>
            </a:r>
            <a:endParaRPr lang="en-US" sz="2400" dirty="0" smtClean="0"/>
          </a:p>
          <a:p>
            <a:pPr lvl="1"/>
            <a:r>
              <a:rPr lang="en-US" sz="2000" dirty="0" smtClean="0"/>
              <a:t>Don’t deviate </a:t>
            </a:r>
            <a:r>
              <a:rPr lang="en-US" sz="2000" dirty="0"/>
              <a:t>from the preparation or installation techniques. </a:t>
            </a:r>
            <a:endParaRPr lang="en-US" sz="2000" dirty="0" smtClean="0"/>
          </a:p>
          <a:p>
            <a:pPr lvl="1"/>
            <a:r>
              <a:rPr lang="en-US" sz="2000" dirty="0" smtClean="0"/>
              <a:t>Don’t </a:t>
            </a:r>
            <a:r>
              <a:rPr lang="en-US" sz="2000" dirty="0"/>
              <a:t>substitute repair </a:t>
            </a:r>
            <a:r>
              <a:rPr lang="en-US" sz="2000" dirty="0" smtClean="0"/>
              <a:t>materials</a:t>
            </a:r>
            <a:endParaRPr lang="en-US"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803" t="8376" b="21820"/>
          <a:stretch/>
        </p:blipFill>
        <p:spPr>
          <a:xfrm>
            <a:off x="2286000" y="3657600"/>
            <a:ext cx="4343399" cy="285936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68256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a:t>
            </a:r>
            <a:endParaRPr lang="en-US" dirty="0"/>
          </a:p>
        </p:txBody>
      </p:sp>
      <p:sp>
        <p:nvSpPr>
          <p:cNvPr id="3" name="Content Placeholder 2"/>
          <p:cNvSpPr>
            <a:spLocks noGrp="1"/>
          </p:cNvSpPr>
          <p:nvPr>
            <p:ph idx="1"/>
          </p:nvPr>
        </p:nvSpPr>
        <p:spPr>
          <a:xfrm>
            <a:off x="457200" y="1600200"/>
            <a:ext cx="4953000" cy="5029200"/>
          </a:xfrm>
        </p:spPr>
        <p:txBody>
          <a:bodyPr>
            <a:noAutofit/>
          </a:bodyPr>
          <a:lstStyle/>
          <a:p>
            <a:pPr marL="0" indent="0">
              <a:buNone/>
            </a:pPr>
            <a:r>
              <a:rPr lang="en-US" sz="2000" b="1" u="sng" dirty="0" smtClean="0"/>
              <a:t>Minimum requirements:</a:t>
            </a:r>
          </a:p>
          <a:p>
            <a:r>
              <a:rPr lang="en-US" sz="2000" dirty="0" smtClean="0"/>
              <a:t>Disposable overalls; keep resin off clothes and skin</a:t>
            </a:r>
          </a:p>
          <a:p>
            <a:pPr marL="0" indent="0">
              <a:buNone/>
            </a:pPr>
            <a:endParaRPr lang="en-US" sz="2000" dirty="0" smtClean="0"/>
          </a:p>
          <a:p>
            <a:r>
              <a:rPr lang="en-US" sz="2000" dirty="0" smtClean="0"/>
              <a:t>Rubber gloves; use thick ones</a:t>
            </a:r>
          </a:p>
          <a:p>
            <a:pPr marL="0" indent="0">
              <a:buNone/>
            </a:pPr>
            <a:endParaRPr lang="en-US" sz="2000" dirty="0" smtClean="0"/>
          </a:p>
          <a:p>
            <a:r>
              <a:rPr lang="en-US" sz="2000" dirty="0" smtClean="0"/>
              <a:t>Safety boots</a:t>
            </a:r>
          </a:p>
          <a:p>
            <a:endParaRPr lang="en-US" sz="2000" dirty="0" smtClean="0"/>
          </a:p>
          <a:p>
            <a:r>
              <a:rPr lang="en-US" sz="2000" dirty="0" smtClean="0"/>
              <a:t>Safety glasses – use goggles when mixing or if people working overhead</a:t>
            </a:r>
          </a:p>
          <a:p>
            <a:pPr marL="0" indent="0">
              <a:buNone/>
            </a:pPr>
            <a:endParaRPr lang="en-US" sz="2000" dirty="0" smtClean="0"/>
          </a:p>
          <a:p>
            <a:r>
              <a:rPr lang="en-US" sz="2000" dirty="0" smtClean="0"/>
              <a:t>Remove soiled PPE before entering clean areas </a:t>
            </a:r>
          </a:p>
        </p:txBody>
      </p:sp>
      <p:pic>
        <p:nvPicPr>
          <p:cNvPr id="4" name="Picture 11" descr="Dermatit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570537" y="1417638"/>
            <a:ext cx="3063875" cy="2249046"/>
          </a:xfrm>
          <a:prstGeom prst="roundRect">
            <a:avLst>
              <a:gd name="adj" fmla="val 8594"/>
            </a:avLst>
          </a:prstGeom>
          <a:solidFill>
            <a:srgbClr val="FFFFFF">
              <a:shade val="85000"/>
            </a:srgbClr>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730874" y="3886200"/>
            <a:ext cx="2743200" cy="240979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790169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lstStyle/>
          <a:p>
            <a:r>
              <a:rPr lang="en-US" dirty="0" smtClean="0"/>
              <a:t>COMPOSITE REGULATIONS</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r>
              <a:rPr lang="en-US" b="1" u="sng" dirty="0" smtClean="0"/>
              <a:t>DOT</a:t>
            </a:r>
            <a:r>
              <a:rPr lang="en-US" b="1" dirty="0" smtClean="0"/>
              <a:t> </a:t>
            </a:r>
          </a:p>
          <a:p>
            <a:pPr lvl="1"/>
            <a:r>
              <a:rPr lang="en-US" dirty="0" smtClean="0"/>
              <a:t>CFR 192.713 &amp; 195.585</a:t>
            </a:r>
          </a:p>
          <a:p>
            <a:pPr lvl="2"/>
            <a:r>
              <a:rPr lang="en-US" dirty="0" smtClean="0"/>
              <a:t>“Repaired by a method that Reliable engineering tests and analyses show that can permanently restore the serviceability of the pipe” </a:t>
            </a:r>
          </a:p>
          <a:p>
            <a:pPr marL="914400" lvl="2" indent="0">
              <a:buNone/>
            </a:pPr>
            <a:endParaRPr lang="en-US" dirty="0" smtClean="0"/>
          </a:p>
          <a:p>
            <a:r>
              <a:rPr lang="en-US" b="1" u="sng" dirty="0" smtClean="0"/>
              <a:t>ASME </a:t>
            </a:r>
          </a:p>
          <a:p>
            <a:pPr lvl="1"/>
            <a:r>
              <a:rPr lang="en-US" dirty="0" smtClean="0"/>
              <a:t>PCC-2 (Post Construction Committee)</a:t>
            </a:r>
          </a:p>
          <a:p>
            <a:pPr lvl="2"/>
            <a:r>
              <a:rPr lang="en-US" dirty="0" smtClean="0"/>
              <a:t>16 </a:t>
            </a:r>
            <a:r>
              <a:rPr lang="en-US" dirty="0"/>
              <a:t>C</a:t>
            </a:r>
            <a:r>
              <a:rPr lang="en-US" dirty="0" smtClean="0"/>
              <a:t>omposite </a:t>
            </a:r>
            <a:r>
              <a:rPr lang="en-US" dirty="0"/>
              <a:t>T</a:t>
            </a:r>
            <a:r>
              <a:rPr lang="en-US" dirty="0" smtClean="0"/>
              <a:t>esting Criteria</a:t>
            </a:r>
          </a:p>
          <a:p>
            <a:pPr lvl="1"/>
            <a:r>
              <a:rPr lang="en-US" dirty="0" smtClean="0"/>
              <a:t>B 31.4 &amp; B 31.8</a:t>
            </a:r>
          </a:p>
          <a:p>
            <a:pPr lvl="2"/>
            <a:r>
              <a:rPr lang="en-US" dirty="0" smtClean="0"/>
              <a:t>Specifies composites can be used on </a:t>
            </a:r>
            <a:r>
              <a:rPr lang="en-US" dirty="0" smtClean="0">
                <a:latin typeface="Calibri"/>
                <a:cs typeface="Calibri"/>
              </a:rPr>
              <a:t>≤ 80% general corrosion pitting, and on some dents, gouges, wrinkles, etc. that are still piggable.</a:t>
            </a:r>
          </a:p>
          <a:p>
            <a:pPr marL="914400" lvl="2" indent="0">
              <a:buNone/>
            </a:pPr>
            <a:endParaRPr lang="en-US" dirty="0" smtClean="0">
              <a:latin typeface="Calibri"/>
              <a:cs typeface="Calibri"/>
            </a:endParaRPr>
          </a:p>
          <a:p>
            <a:r>
              <a:rPr lang="en-US" b="1" dirty="0" smtClean="0">
                <a:latin typeface="Calibri"/>
                <a:cs typeface="Calibri"/>
              </a:rPr>
              <a:t>OQ</a:t>
            </a:r>
            <a:r>
              <a:rPr lang="en-US" dirty="0" smtClean="0">
                <a:latin typeface="Calibri"/>
                <a:cs typeface="Calibri"/>
              </a:rPr>
              <a:t> Qualifications Needed for Training &amp; Instillations</a:t>
            </a:r>
          </a:p>
          <a:p>
            <a:pPr lvl="1"/>
            <a:r>
              <a:rPr lang="en-US" dirty="0" smtClean="0">
                <a:latin typeface="Calibri"/>
              </a:rPr>
              <a:t>Some training qualifications may be more extensive than others.</a:t>
            </a:r>
          </a:p>
          <a:p>
            <a:pPr lvl="2"/>
            <a:r>
              <a:rPr lang="en-US" dirty="0" smtClean="0">
                <a:latin typeface="Calibri"/>
              </a:rPr>
              <a:t>Consider this when looking at the total cost of a syste</a:t>
            </a:r>
            <a:r>
              <a:rPr lang="en-US" dirty="0">
                <a:latin typeface="Calibri"/>
              </a:rPr>
              <a:t>m</a:t>
            </a:r>
            <a:endParaRPr lang="en-US" dirty="0"/>
          </a:p>
        </p:txBody>
      </p:sp>
    </p:spTree>
    <p:extLst>
      <p:ext uri="{BB962C8B-B14F-4D97-AF65-F5344CB8AC3E}">
        <p14:creationId xmlns:p14="http://schemas.microsoft.com/office/powerpoint/2010/main" val="2858059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7086600" cy="1143000"/>
          </a:xfrm>
        </p:spPr>
        <p:txBody>
          <a:bodyPr>
            <a:normAutofit fontScale="90000"/>
          </a:bodyPr>
          <a:lstStyle/>
          <a:p>
            <a:r>
              <a:rPr lang="en-US" dirty="0" smtClean="0"/>
              <a:t>Choosing A Composite </a:t>
            </a:r>
            <a:br>
              <a:rPr lang="en-US" dirty="0" smtClean="0"/>
            </a:br>
            <a:r>
              <a:rPr lang="en-US" dirty="0" smtClean="0"/>
              <a:t>Repair System</a:t>
            </a:r>
            <a:endParaRPr lang="en-US" dirty="0"/>
          </a:p>
        </p:txBody>
      </p:sp>
      <p:sp>
        <p:nvSpPr>
          <p:cNvPr id="3" name="Content Placeholder 2"/>
          <p:cNvSpPr>
            <a:spLocks noGrp="1"/>
          </p:cNvSpPr>
          <p:nvPr>
            <p:ph idx="1"/>
          </p:nvPr>
        </p:nvSpPr>
        <p:spPr>
          <a:xfrm>
            <a:off x="457200" y="1828800"/>
            <a:ext cx="8229600" cy="4644788"/>
          </a:xfrm>
        </p:spPr>
        <p:txBody>
          <a:bodyPr>
            <a:normAutofit/>
          </a:bodyPr>
          <a:lstStyle/>
          <a:p>
            <a:pPr marL="0" indent="0" algn="ctr">
              <a:buNone/>
            </a:pPr>
            <a:r>
              <a:rPr lang="en-US" sz="2800" dirty="0" smtClean="0"/>
              <a:t>Application Parameters</a:t>
            </a:r>
          </a:p>
          <a:p>
            <a:r>
              <a:rPr lang="en-US" sz="1800" dirty="0" smtClean="0"/>
              <a:t>Pipeline features and the pipe defect characteristics will determine which system is right for you.</a:t>
            </a:r>
          </a:p>
          <a:p>
            <a:pPr marL="457200" lvl="1" indent="0">
              <a:buNone/>
            </a:pPr>
            <a:endParaRPr lang="en-US" sz="1600" dirty="0" smtClean="0"/>
          </a:p>
          <a:p>
            <a:r>
              <a:rPr lang="en-US" sz="1800" dirty="0" smtClean="0"/>
              <a:t>Many repair systems will require exact measurements to size </a:t>
            </a:r>
            <a:r>
              <a:rPr lang="en-US" sz="1800" b="1" dirty="0" smtClean="0">
                <a:solidFill>
                  <a:srgbClr val="FF0000"/>
                </a:solidFill>
              </a:rPr>
              <a:t>EACH</a:t>
            </a:r>
            <a:r>
              <a:rPr lang="en-US" sz="1800" dirty="0" smtClean="0"/>
              <a:t> repair.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87643"/>
            <a:ext cx="3352800" cy="2514600"/>
          </a:xfrm>
          <a:prstGeom prst="roundRect">
            <a:avLst>
              <a:gd name="adj" fmla="val 8594"/>
            </a:avLst>
          </a:prstGeom>
          <a:solidFill>
            <a:srgbClr val="FFFFFF">
              <a:shade val="85000"/>
            </a:srgbClr>
          </a:solidFill>
          <a:ln>
            <a:noFill/>
          </a:ln>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451" y="3814592"/>
            <a:ext cx="3999316" cy="266070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590080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lstStyle/>
          <a:p>
            <a:r>
              <a:rPr lang="en-US" dirty="0" smtClean="0"/>
              <a:t>APPLICATION PARAMETERS</a:t>
            </a:r>
            <a:endParaRPr lang="en-US" dirty="0"/>
          </a:p>
        </p:txBody>
      </p:sp>
      <p:sp>
        <p:nvSpPr>
          <p:cNvPr id="3" name="Content Placeholder 2"/>
          <p:cNvSpPr>
            <a:spLocks noGrp="1"/>
          </p:cNvSpPr>
          <p:nvPr>
            <p:ph idx="1"/>
          </p:nvPr>
        </p:nvSpPr>
        <p:spPr>
          <a:xfrm>
            <a:off x="457200" y="1600200"/>
            <a:ext cx="4572000" cy="4953000"/>
          </a:xfrm>
        </p:spPr>
        <p:txBody>
          <a:bodyPr>
            <a:normAutofit fontScale="92500"/>
          </a:bodyPr>
          <a:lstStyle/>
          <a:p>
            <a:r>
              <a:rPr lang="en-US" b="1" dirty="0" smtClean="0"/>
              <a:t>% of Wall Loss:</a:t>
            </a:r>
          </a:p>
          <a:p>
            <a:pPr lvl="1"/>
            <a:r>
              <a:rPr lang="en-US" dirty="0" smtClean="0"/>
              <a:t>Custom repairs sized for your exact parameters </a:t>
            </a:r>
          </a:p>
          <a:p>
            <a:pPr lvl="2"/>
            <a:r>
              <a:rPr lang="en-US" dirty="0" smtClean="0"/>
              <a:t>Many allow you to neglect the remaining strength, in the pipe, when sizing a composite repair.</a:t>
            </a:r>
          </a:p>
          <a:p>
            <a:pPr marL="914400" lvl="2" indent="0">
              <a:buNone/>
            </a:pPr>
            <a:endParaRPr lang="en-US" sz="1600" dirty="0"/>
          </a:p>
          <a:p>
            <a:r>
              <a:rPr lang="en-US" b="1" dirty="0" smtClean="0"/>
              <a:t>Defect Size:</a:t>
            </a:r>
          </a:p>
          <a:p>
            <a:pPr lvl="1"/>
            <a:r>
              <a:rPr lang="en-US" dirty="0" smtClean="0"/>
              <a:t>Must over lap a minimum of 2” on each side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838" y="2438400"/>
            <a:ext cx="3480741" cy="28194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4006272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2070</TotalTime>
  <Words>866</Words>
  <Application>Microsoft Office PowerPoint</Application>
  <PresentationFormat>On-screen Show (4:3)</PresentationFormat>
  <Paragraphs>173</Paragraphs>
  <Slides>28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Document</vt:lpstr>
      <vt:lpstr>PowerPoint Presentation</vt:lpstr>
      <vt:lpstr>COMPOSITE REPAIRS</vt:lpstr>
      <vt:lpstr>COMPOSITE REPAIRS</vt:lpstr>
      <vt:lpstr>COMPOSITE REPAIR SYSTEM DEFINITION</vt:lpstr>
      <vt:lpstr>COMPOSITE SYSTEMS</vt:lpstr>
      <vt:lpstr>PPE</vt:lpstr>
      <vt:lpstr>COMPOSITE REGULATIONS</vt:lpstr>
      <vt:lpstr>Choosing A Composite  Repair System</vt:lpstr>
      <vt:lpstr>APPLICATION PARAMETERS</vt:lpstr>
      <vt:lpstr>APPLICATION PARAMETERS</vt:lpstr>
      <vt:lpstr>APPLICATION PARAMETERS</vt:lpstr>
      <vt:lpstr>APPLICATION PARAMETERS</vt:lpstr>
      <vt:lpstr>MEASURING STRENGHT</vt:lpstr>
      <vt:lpstr>Load Transfer</vt:lpstr>
      <vt:lpstr>Choosing A Composite  Repair System</vt:lpstr>
      <vt:lpstr>Choosing A Composite  Repair System</vt:lpstr>
      <vt:lpstr>COMPOSITE REPAIR TYPES</vt:lpstr>
      <vt:lpstr>PREFAB COMPOSITES</vt:lpstr>
      <vt:lpstr>PREFAB INSTALLATION</vt:lpstr>
      <vt:lpstr>WET LAY UP COMPOSITES</vt:lpstr>
      <vt:lpstr>PowerPoint Presentation</vt:lpstr>
      <vt:lpstr>PowerPoint Presentation</vt:lpstr>
      <vt:lpstr>PowerPoint Presentation</vt:lpstr>
      <vt:lpstr>WET LAY UP INSTALLATION Field Impregnated</vt:lpstr>
      <vt:lpstr>WET LAY UP INSTALLATION Factory Pre-Impregnated</vt:lpstr>
      <vt:lpstr>MACHINE INSTALLATION</vt:lpstr>
      <vt:lpstr>OTHER COMPOSITE USES</vt:lpstr>
      <vt:lpstr>Our Capabilities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Debbra Green</cp:lastModifiedBy>
  <cp:revision>98</cp:revision>
  <cp:lastPrinted>2014-08-12T22:14:36Z</cp:lastPrinted>
  <dcterms:created xsi:type="dcterms:W3CDTF">2011-06-10T20:24:11Z</dcterms:created>
  <dcterms:modified xsi:type="dcterms:W3CDTF">2015-01-10T00:47:44Z</dcterms:modified>
</cp:coreProperties>
</file>